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3.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4.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6.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7.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9.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60.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1.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62.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3.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74" r:id="rId52"/>
    <p:sldMasterId id="2147488687" r:id="rId53"/>
    <p:sldMasterId id="2147488713" r:id="rId54"/>
    <p:sldMasterId id="2147488725" r:id="rId55"/>
    <p:sldMasterId id="2147488738" r:id="rId56"/>
    <p:sldMasterId id="2147488750" r:id="rId57"/>
    <p:sldMasterId id="2147488762" r:id="rId58"/>
    <p:sldMasterId id="2147488775" r:id="rId59"/>
    <p:sldMasterId id="2147488778" r:id="rId60"/>
    <p:sldMasterId id="2147488790" r:id="rId61"/>
    <p:sldMasterId id="2147488802" r:id="rId62"/>
    <p:sldMasterId id="2147488805" r:id="rId63"/>
    <p:sldMasterId id="2147488808" r:id="rId64"/>
    <p:sldMasterId id="2147488821" r:id="rId65"/>
  </p:sldMasterIdLst>
  <p:notesMasterIdLst>
    <p:notesMasterId r:id="rId336"/>
  </p:notesMasterIdLst>
  <p:handoutMasterIdLst>
    <p:handoutMasterId r:id="rId337"/>
  </p:handoutMasterIdLst>
  <p:sldIdLst>
    <p:sldId id="6846" r:id="rId66"/>
    <p:sldId id="656" r:id="rId67"/>
    <p:sldId id="4145" r:id="rId68"/>
    <p:sldId id="3583" r:id="rId69"/>
    <p:sldId id="3614" r:id="rId70"/>
    <p:sldId id="3615" r:id="rId71"/>
    <p:sldId id="3584" r:id="rId72"/>
    <p:sldId id="3585" r:id="rId73"/>
    <p:sldId id="3586" r:id="rId74"/>
    <p:sldId id="3848" r:id="rId75"/>
    <p:sldId id="3710" r:id="rId76"/>
    <p:sldId id="3711" r:id="rId77"/>
    <p:sldId id="3712" r:id="rId78"/>
    <p:sldId id="3943" r:id="rId79"/>
    <p:sldId id="3948" r:id="rId80"/>
    <p:sldId id="3719" r:id="rId81"/>
    <p:sldId id="3950" r:id="rId82"/>
    <p:sldId id="3720" r:id="rId83"/>
    <p:sldId id="4860" r:id="rId84"/>
    <p:sldId id="3721" r:id="rId85"/>
    <p:sldId id="3722" r:id="rId86"/>
    <p:sldId id="4894" r:id="rId87"/>
    <p:sldId id="4895" r:id="rId88"/>
    <p:sldId id="4699" r:id="rId89"/>
    <p:sldId id="5521" r:id="rId90"/>
    <p:sldId id="5924" r:id="rId91"/>
    <p:sldId id="5923" r:id="rId92"/>
    <p:sldId id="5036" r:id="rId93"/>
    <p:sldId id="3723" r:id="rId94"/>
    <p:sldId id="6795" r:id="rId95"/>
    <p:sldId id="5938" r:id="rId96"/>
    <p:sldId id="5654" r:id="rId97"/>
    <p:sldId id="5941" r:id="rId98"/>
    <p:sldId id="5942" r:id="rId99"/>
    <p:sldId id="5943" r:id="rId100"/>
    <p:sldId id="6796" r:id="rId101"/>
    <p:sldId id="6797" r:id="rId102"/>
    <p:sldId id="6798" r:id="rId103"/>
    <p:sldId id="1863" r:id="rId104"/>
    <p:sldId id="5045" r:id="rId105"/>
    <p:sldId id="4899" r:id="rId106"/>
    <p:sldId id="3958" r:id="rId107"/>
    <p:sldId id="3978" r:id="rId108"/>
    <p:sldId id="4901" r:id="rId109"/>
    <p:sldId id="5951" r:id="rId110"/>
    <p:sldId id="5029" r:id="rId111"/>
    <p:sldId id="5028" r:id="rId112"/>
    <p:sldId id="5971" r:id="rId113"/>
    <p:sldId id="3855" r:id="rId114"/>
    <p:sldId id="5952" r:id="rId115"/>
    <p:sldId id="5006" r:id="rId116"/>
    <p:sldId id="5963" r:id="rId117"/>
    <p:sldId id="5972" r:id="rId118"/>
    <p:sldId id="5973" r:id="rId119"/>
    <p:sldId id="5974" r:id="rId120"/>
    <p:sldId id="6793" r:id="rId121"/>
    <p:sldId id="6803" r:id="rId122"/>
    <p:sldId id="6505" r:id="rId123"/>
    <p:sldId id="6655" r:id="rId124"/>
    <p:sldId id="6801" r:id="rId125"/>
    <p:sldId id="6802" r:id="rId126"/>
    <p:sldId id="6804" r:id="rId127"/>
    <p:sldId id="6808" r:id="rId128"/>
    <p:sldId id="5908" r:id="rId129"/>
    <p:sldId id="6799" r:id="rId130"/>
    <p:sldId id="5910" r:id="rId131"/>
    <p:sldId id="5956" r:id="rId132"/>
    <p:sldId id="5912" r:id="rId133"/>
    <p:sldId id="5957" r:id="rId134"/>
    <p:sldId id="5958" r:id="rId135"/>
    <p:sldId id="5959" r:id="rId136"/>
    <p:sldId id="5913" r:id="rId137"/>
    <p:sldId id="5918" r:id="rId138"/>
    <p:sldId id="5960" r:id="rId139"/>
    <p:sldId id="6800" r:id="rId140"/>
    <p:sldId id="6805" r:id="rId141"/>
    <p:sldId id="6506" r:id="rId142"/>
    <p:sldId id="6807" r:id="rId143"/>
    <p:sldId id="6301" r:id="rId144"/>
    <p:sldId id="1208" r:id="rId145"/>
    <p:sldId id="1174" r:id="rId146"/>
    <p:sldId id="1179" r:id="rId147"/>
    <p:sldId id="1175" r:id="rId148"/>
    <p:sldId id="1180" r:id="rId149"/>
    <p:sldId id="1206" r:id="rId150"/>
    <p:sldId id="1190" r:id="rId151"/>
    <p:sldId id="1218" r:id="rId152"/>
    <p:sldId id="6809" r:id="rId153"/>
    <p:sldId id="6806" r:id="rId154"/>
    <p:sldId id="6297" r:id="rId155"/>
    <p:sldId id="6848" r:id="rId156"/>
    <p:sldId id="6811" r:id="rId157"/>
    <p:sldId id="692" r:id="rId158"/>
    <p:sldId id="6812" r:id="rId159"/>
    <p:sldId id="721" r:id="rId160"/>
    <p:sldId id="1034" r:id="rId161"/>
    <p:sldId id="6813" r:id="rId162"/>
    <p:sldId id="6810" r:id="rId163"/>
    <p:sldId id="6847" r:id="rId164"/>
    <p:sldId id="6047" r:id="rId165"/>
    <p:sldId id="660" r:id="rId166"/>
    <p:sldId id="645" r:id="rId167"/>
    <p:sldId id="672" r:id="rId168"/>
    <p:sldId id="596" r:id="rId169"/>
    <p:sldId id="611" r:id="rId170"/>
    <p:sldId id="6829" r:id="rId171"/>
    <p:sldId id="5964" r:id="rId172"/>
    <p:sldId id="5755" r:id="rId173"/>
    <p:sldId id="5756" r:id="rId174"/>
    <p:sldId id="5757" r:id="rId175"/>
    <p:sldId id="6824" r:id="rId176"/>
    <p:sldId id="6825" r:id="rId177"/>
    <p:sldId id="6826" r:id="rId178"/>
    <p:sldId id="6822" r:id="rId179"/>
    <p:sldId id="6823" r:id="rId180"/>
    <p:sldId id="6849" r:id="rId181"/>
    <p:sldId id="5920" r:id="rId182"/>
    <p:sldId id="4879" r:id="rId183"/>
    <p:sldId id="4948" r:id="rId184"/>
    <p:sldId id="6827" r:id="rId185"/>
    <p:sldId id="6830" r:id="rId186"/>
    <p:sldId id="6828" r:id="rId187"/>
    <p:sldId id="5875" r:id="rId188"/>
    <p:sldId id="5934" r:id="rId189"/>
    <p:sldId id="5935" r:id="rId190"/>
    <p:sldId id="6819" r:id="rId191"/>
    <p:sldId id="5880" r:id="rId192"/>
    <p:sldId id="5881" r:id="rId193"/>
    <p:sldId id="5042" r:id="rId194"/>
    <p:sldId id="6833" r:id="rId195"/>
    <p:sldId id="6834" r:id="rId196"/>
    <p:sldId id="6836" r:id="rId197"/>
    <p:sldId id="6835" r:id="rId198"/>
    <p:sldId id="6837" r:id="rId199"/>
    <p:sldId id="6839" r:id="rId200"/>
    <p:sldId id="6841" r:id="rId201"/>
    <p:sldId id="6843" r:id="rId202"/>
    <p:sldId id="6840" r:id="rId203"/>
    <p:sldId id="6832" r:id="rId204"/>
    <p:sldId id="5043" r:id="rId205"/>
    <p:sldId id="6814" r:id="rId206"/>
    <p:sldId id="6821" r:id="rId207"/>
    <p:sldId id="5217" r:id="rId208"/>
    <p:sldId id="5775" r:id="rId209"/>
    <p:sldId id="5776" r:id="rId210"/>
    <p:sldId id="6659" r:id="rId211"/>
    <p:sldId id="6844" r:id="rId212"/>
    <p:sldId id="6831" r:id="rId213"/>
    <p:sldId id="5214" r:id="rId214"/>
    <p:sldId id="4698" r:id="rId215"/>
    <p:sldId id="3929" r:id="rId216"/>
    <p:sldId id="3930" r:id="rId217"/>
    <p:sldId id="5936" r:id="rId218"/>
    <p:sldId id="5937" r:id="rId219"/>
    <p:sldId id="5970" r:id="rId220"/>
    <p:sldId id="5939" r:id="rId221"/>
    <p:sldId id="5940" r:id="rId222"/>
    <p:sldId id="5944" r:id="rId223"/>
    <p:sldId id="5945" r:id="rId224"/>
    <p:sldId id="5946" r:id="rId225"/>
    <p:sldId id="5947" r:id="rId226"/>
    <p:sldId id="5948" r:id="rId227"/>
    <p:sldId id="5949" r:id="rId228"/>
    <p:sldId id="5950" r:id="rId229"/>
    <p:sldId id="5782" r:id="rId230"/>
    <p:sldId id="4900" r:id="rId231"/>
    <p:sldId id="5038" r:id="rId232"/>
    <p:sldId id="3604" r:id="rId233"/>
    <p:sldId id="5916" r:id="rId234"/>
    <p:sldId id="257" r:id="rId235"/>
    <p:sldId id="544" r:id="rId236"/>
    <p:sldId id="535" r:id="rId237"/>
    <p:sldId id="517" r:id="rId238"/>
    <p:sldId id="533" r:id="rId239"/>
    <p:sldId id="587" r:id="rId240"/>
    <p:sldId id="524" r:id="rId241"/>
    <p:sldId id="589" r:id="rId242"/>
    <p:sldId id="552" r:id="rId243"/>
    <p:sldId id="569" r:id="rId244"/>
    <p:sldId id="570" r:id="rId245"/>
    <p:sldId id="571" r:id="rId246"/>
    <p:sldId id="553" r:id="rId247"/>
    <p:sldId id="511" r:id="rId248"/>
    <p:sldId id="557" r:id="rId249"/>
    <p:sldId id="5961" r:id="rId250"/>
    <p:sldId id="5754" r:id="rId251"/>
    <p:sldId id="492" r:id="rId252"/>
    <p:sldId id="555" r:id="rId253"/>
    <p:sldId id="556" r:id="rId254"/>
    <p:sldId id="583" r:id="rId255"/>
    <p:sldId id="518" r:id="rId256"/>
    <p:sldId id="536" r:id="rId257"/>
    <p:sldId id="526" r:id="rId258"/>
    <p:sldId id="501" r:id="rId259"/>
    <p:sldId id="531" r:id="rId260"/>
    <p:sldId id="505" r:id="rId261"/>
    <p:sldId id="585" r:id="rId262"/>
    <p:sldId id="522" r:id="rId263"/>
    <p:sldId id="504" r:id="rId264"/>
    <p:sldId id="507" r:id="rId265"/>
    <p:sldId id="506" r:id="rId266"/>
    <p:sldId id="500" r:id="rId267"/>
    <p:sldId id="573" r:id="rId268"/>
    <p:sldId id="510" r:id="rId269"/>
    <p:sldId id="549" r:id="rId270"/>
    <p:sldId id="548" r:id="rId271"/>
    <p:sldId id="547" r:id="rId272"/>
    <p:sldId id="546" r:id="rId273"/>
    <p:sldId id="543" r:id="rId274"/>
    <p:sldId id="534" r:id="rId275"/>
    <p:sldId id="5781" r:id="rId276"/>
    <p:sldId id="5587" r:id="rId277"/>
    <p:sldId id="5511" r:id="rId278"/>
    <p:sldId id="5512" r:id="rId279"/>
    <p:sldId id="5589" r:id="rId280"/>
    <p:sldId id="5931" r:id="rId281"/>
    <p:sldId id="5596" r:id="rId282"/>
    <p:sldId id="5891" r:id="rId283"/>
    <p:sldId id="5892" r:id="rId284"/>
    <p:sldId id="5893" r:id="rId285"/>
    <p:sldId id="5895" r:id="rId286"/>
    <p:sldId id="5894" r:id="rId287"/>
    <p:sldId id="5896" r:id="rId288"/>
    <p:sldId id="5897" r:id="rId289"/>
    <p:sldId id="5898" r:id="rId290"/>
    <p:sldId id="5899" r:id="rId291"/>
    <p:sldId id="5900" r:id="rId292"/>
    <p:sldId id="5901" r:id="rId293"/>
    <p:sldId id="5902" r:id="rId294"/>
    <p:sldId id="5903" r:id="rId295"/>
    <p:sldId id="5904" r:id="rId296"/>
    <p:sldId id="5905" r:id="rId297"/>
    <p:sldId id="5906" r:id="rId298"/>
    <p:sldId id="5965" r:id="rId299"/>
    <p:sldId id="5966" r:id="rId300"/>
    <p:sldId id="5967" r:id="rId301"/>
    <p:sldId id="5513" r:id="rId302"/>
    <p:sldId id="5932" r:id="rId303"/>
    <p:sldId id="5933" r:id="rId304"/>
    <p:sldId id="5488" r:id="rId305"/>
    <p:sldId id="5486" r:id="rId306"/>
    <p:sldId id="5487" r:id="rId307"/>
    <p:sldId id="5886" r:id="rId308"/>
    <p:sldId id="6818" r:id="rId309"/>
    <p:sldId id="6815" r:id="rId310"/>
    <p:sldId id="6816" r:id="rId311"/>
    <p:sldId id="6820" r:id="rId312"/>
    <p:sldId id="4861" r:id="rId313"/>
    <p:sldId id="4862" r:id="rId314"/>
    <p:sldId id="4863" r:id="rId315"/>
    <p:sldId id="2408" r:id="rId316"/>
    <p:sldId id="2409" r:id="rId317"/>
    <p:sldId id="4864" r:id="rId318"/>
    <p:sldId id="2406" r:id="rId319"/>
    <p:sldId id="2410" r:id="rId320"/>
    <p:sldId id="4865" r:id="rId321"/>
    <p:sldId id="4893" r:id="rId322"/>
    <p:sldId id="5066" r:id="rId323"/>
    <p:sldId id="5067" r:id="rId324"/>
    <p:sldId id="475" r:id="rId325"/>
    <p:sldId id="5030" r:id="rId326"/>
    <p:sldId id="4983" r:id="rId327"/>
    <p:sldId id="5069" r:id="rId328"/>
    <p:sldId id="5070" r:id="rId329"/>
    <p:sldId id="4986" r:id="rId330"/>
    <p:sldId id="3985" r:id="rId331"/>
    <p:sldId id="5041" r:id="rId332"/>
    <p:sldId id="5058" r:id="rId333"/>
    <p:sldId id="5059" r:id="rId334"/>
    <p:sldId id="5060" r:id="rId3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5712"/>
    <a:srgbClr val="CC8D2A"/>
    <a:srgbClr val="8C0000"/>
    <a:srgbClr val="0432FF"/>
    <a:srgbClr val="0000FF"/>
    <a:srgbClr val="F9F4EE"/>
    <a:srgbClr val="FFFFFF"/>
    <a:srgbClr val="711A6A"/>
    <a:srgbClr val="FF00C4"/>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92993" autoAdjust="0"/>
  </p:normalViewPr>
  <p:slideViewPr>
    <p:cSldViewPr>
      <p:cViewPr varScale="1">
        <p:scale>
          <a:sx n="114" d="100"/>
          <a:sy n="114" d="100"/>
        </p:scale>
        <p:origin x="1672" y="17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slide" Target="slides/slide270.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172" Type="http://schemas.openxmlformats.org/officeDocument/2006/relationships/slide" Target="slides/slide107.xml"/><Relationship Id="rId228" Type="http://schemas.openxmlformats.org/officeDocument/2006/relationships/slide" Target="slides/slide163.xml"/><Relationship Id="rId281" Type="http://schemas.openxmlformats.org/officeDocument/2006/relationships/slide" Target="slides/slide216.xml"/><Relationship Id="rId337" Type="http://schemas.openxmlformats.org/officeDocument/2006/relationships/handoutMaster" Target="handoutMasters/handoutMaster1.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45" Type="http://schemas.openxmlformats.org/officeDocument/2006/relationships/slideMaster" Target="slideMasters/slideMaster45.xml"/><Relationship Id="rId87" Type="http://schemas.openxmlformats.org/officeDocument/2006/relationships/slide" Target="slides/slide22.xml"/><Relationship Id="rId110" Type="http://schemas.openxmlformats.org/officeDocument/2006/relationships/slide" Target="slides/slide45.xml"/><Relationship Id="rId152" Type="http://schemas.openxmlformats.org/officeDocument/2006/relationships/slide" Target="slides/slide87.xml"/><Relationship Id="rId194" Type="http://schemas.openxmlformats.org/officeDocument/2006/relationships/slide" Target="slides/slide129.xml"/><Relationship Id="rId208" Type="http://schemas.openxmlformats.org/officeDocument/2006/relationships/slide" Target="slides/slide143.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17" Type="http://schemas.openxmlformats.org/officeDocument/2006/relationships/slide" Target="slides/slide252.xml"/><Relationship Id="rId338"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slide" Target="slides/slide228.xml"/><Relationship Id="rId307" Type="http://schemas.openxmlformats.org/officeDocument/2006/relationships/slide" Target="slides/slide242.xml"/><Relationship Id="rId328" Type="http://schemas.openxmlformats.org/officeDocument/2006/relationships/slide" Target="slides/slide263.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318" Type="http://schemas.openxmlformats.org/officeDocument/2006/relationships/slide" Target="slides/slide253.xml"/><Relationship Id="rId339" Type="http://schemas.openxmlformats.org/officeDocument/2006/relationships/viewProps" Target="viewProps.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308" Type="http://schemas.openxmlformats.org/officeDocument/2006/relationships/slide" Target="slides/slide243.xml"/><Relationship Id="rId329" Type="http://schemas.openxmlformats.org/officeDocument/2006/relationships/slide" Target="slides/slide264.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340" Type="http://schemas.openxmlformats.org/officeDocument/2006/relationships/theme" Target="theme/theme1.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19" Type="http://schemas.openxmlformats.org/officeDocument/2006/relationships/slide" Target="slides/slide25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330" Type="http://schemas.openxmlformats.org/officeDocument/2006/relationships/slide" Target="slides/slide265.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309"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320" Type="http://schemas.openxmlformats.org/officeDocument/2006/relationships/slide" Target="slides/slide255.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341" Type="http://schemas.openxmlformats.org/officeDocument/2006/relationships/tableStyles" Target="tableStyles.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310" Type="http://schemas.openxmlformats.org/officeDocument/2006/relationships/slide" Target="slides/slide245.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331" Type="http://schemas.openxmlformats.org/officeDocument/2006/relationships/slide" Target="slides/slide266.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slide" Target="slides/slide267.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slide" Target="slides/slide268.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slide" Target="slides/slide269.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notesMaster" Target="notesMasters/notesMaster1.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162" Type="http://schemas.openxmlformats.org/officeDocument/2006/relationships/slide" Target="slides/slide97.xml"/><Relationship Id="rId218" Type="http://schemas.openxmlformats.org/officeDocument/2006/relationships/slide" Target="slides/slide153.xml"/><Relationship Id="rId271" Type="http://schemas.openxmlformats.org/officeDocument/2006/relationships/slide" Target="slides/slide206.xml"/><Relationship Id="rId24" Type="http://schemas.openxmlformats.org/officeDocument/2006/relationships/slideMaster" Target="slideMasters/slideMaster24.xml"/><Relationship Id="rId66" Type="http://schemas.openxmlformats.org/officeDocument/2006/relationships/slide" Target="slides/slide1.xml"/><Relationship Id="rId131" Type="http://schemas.openxmlformats.org/officeDocument/2006/relationships/slide" Target="slides/slide66.xml"/><Relationship Id="rId327" Type="http://schemas.openxmlformats.org/officeDocument/2006/relationships/slide" Target="slides/slide262.xml"/><Relationship Id="rId173" Type="http://schemas.openxmlformats.org/officeDocument/2006/relationships/slide" Target="slides/slide108.xml"/><Relationship Id="rId229" Type="http://schemas.openxmlformats.org/officeDocument/2006/relationships/slide" Target="slides/slide1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3/29/22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02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7740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739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7986194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0543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00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711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924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99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7344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531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0.xml"/></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2022. 3. 29.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3.xml"/><Relationship Id="rId1" Type="http://schemas.openxmlformats.org/officeDocument/2006/relationships/slideLayout" Target="../slideLayouts/slideLayout5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image" Target="../media/image1.png"/><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4.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theme" Target="../theme/theme55.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pn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6.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image" Target="../media/image1.png"/><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7.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theme" Target="../theme/theme58.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slideLayout" Target="../slideLayouts/slideLayout62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622.xml"/><Relationship Id="rId1" Type="http://schemas.openxmlformats.org/officeDocument/2006/relationships/slideLayout" Target="../slideLayouts/slideLayout6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60.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61.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46.xml"/><Relationship Id="rId1" Type="http://schemas.openxmlformats.org/officeDocument/2006/relationships/slideLayout" Target="../slideLayouts/slideLayout645.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48.xml"/><Relationship Id="rId1" Type="http://schemas.openxmlformats.org/officeDocument/2006/relationships/slideLayout" Target="../slideLayouts/slideLayout64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theme" Target="../theme/theme64.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slideLayout" Target="../slideLayouts/slideLayout6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5.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51.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05.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64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5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5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45.xml"/><Relationship Id="rId4" Type="http://schemas.openxmlformats.org/officeDocument/2006/relationships/image" Target="../media/image20.jpg"/></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5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5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5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51.xml"/><Relationship Id="rId5" Type="http://schemas.openxmlformats.org/officeDocument/2006/relationships/image" Target="../media/image118.png"/><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5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51.xml"/><Relationship Id="rId4" Type="http://schemas.openxmlformats.org/officeDocument/2006/relationships/image" Target="../media/image12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20.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45.xml"/><Relationship Id="rId4" Type="http://schemas.openxmlformats.org/officeDocument/2006/relationships/image" Target="../media/image20.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2.jpeg"/><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41.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48.png"/></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51.xml"/><Relationship Id="rId4" Type="http://schemas.openxmlformats.org/officeDocument/2006/relationships/hyperlink" Target="https://www.youtube.com/onurmutlulectures"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4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50.xml"/></Relationships>
</file>

<file path=ppt/slides/_rels/slide14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5.xml"/></Relationships>
</file>

<file path=ppt/slides/_rels/slide15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5.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2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1.xml"/></Relationships>
</file>

<file path=ppt/slides/_rels/slide157.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59.xml"/><Relationship Id="rId1" Type="http://schemas.openxmlformats.org/officeDocument/2006/relationships/slideLayout" Target="../slideLayouts/slideLayout491.xml"/><Relationship Id="rId4" Type="http://schemas.openxmlformats.org/officeDocument/2006/relationships/image" Target="../media/image147.jpg"/></Relationships>
</file>

<file path=ppt/slides/_rels/slide15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0.xml"/><Relationship Id="rId1" Type="http://schemas.openxmlformats.org/officeDocument/2006/relationships/slideLayout" Target="../slideLayouts/slideLayout491.xml"/><Relationship Id="rId4" Type="http://schemas.openxmlformats.org/officeDocument/2006/relationships/image" Target="../media/image149.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61.xml"/><Relationship Id="rId1" Type="http://schemas.openxmlformats.org/officeDocument/2006/relationships/slideLayout" Target="../slideLayouts/slideLayout491.xml"/><Relationship Id="rId4" Type="http://schemas.openxmlformats.org/officeDocument/2006/relationships/image" Target="../media/image151.jp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9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1.xml"/></Relationships>
</file>

<file path=ppt/slides/_rels/slide16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4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7.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8.xml"/><Relationship Id="rId1" Type="http://schemas.openxmlformats.org/officeDocument/2006/relationships/slideLayout" Target="../slideLayouts/slideLayout501.xml"/><Relationship Id="rId6" Type="http://schemas.openxmlformats.org/officeDocument/2006/relationships/image" Target="../media/image156.jpeg"/><Relationship Id="rId5" Type="http://schemas.openxmlformats.org/officeDocument/2006/relationships/image" Target="../media/image8.svg"/><Relationship Id="rId4" Type="http://schemas.openxmlformats.org/officeDocument/2006/relationships/image" Target="../media/image155.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0.xml"/><Relationship Id="rId1" Type="http://schemas.openxmlformats.org/officeDocument/2006/relationships/slideLayout" Target="../slideLayouts/slideLayout56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71.xml"/><Relationship Id="rId1" Type="http://schemas.openxmlformats.org/officeDocument/2006/relationships/slideLayout" Target="../slideLayouts/slideLayout563.xml"/></Relationships>
</file>

<file path=ppt/slides/_rels/slide17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2.xml"/><Relationship Id="rId1" Type="http://schemas.openxmlformats.org/officeDocument/2006/relationships/slideLayout" Target="../slideLayouts/slideLayout56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73.xml"/><Relationship Id="rId1" Type="http://schemas.openxmlformats.org/officeDocument/2006/relationships/slideLayout" Target="../slideLayouts/slideLayout563.xml"/></Relationships>
</file>

<file path=ppt/slides/_rels/slide17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4.xml"/><Relationship Id="rId1" Type="http://schemas.openxmlformats.org/officeDocument/2006/relationships/slideLayout" Target="../slideLayouts/slideLayout563.xml"/></Relationships>
</file>

<file path=ppt/slides/_rels/slide17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5.xml"/><Relationship Id="rId1" Type="http://schemas.openxmlformats.org/officeDocument/2006/relationships/slideLayout" Target="../slideLayouts/slideLayout56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63.xml"/></Relationships>
</file>

<file path=ppt/slides/_rels/slide179.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77.xml"/><Relationship Id="rId1" Type="http://schemas.openxmlformats.org/officeDocument/2006/relationships/slideLayout" Target="../slideLayouts/slideLayout563.xml"/><Relationship Id="rId6" Type="http://schemas.openxmlformats.org/officeDocument/2006/relationships/image" Target="../media/image163.emf"/><Relationship Id="rId11" Type="http://schemas.openxmlformats.org/officeDocument/2006/relationships/image" Target="../media/image168.e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67.xml"/><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78.xml"/><Relationship Id="rId1" Type="http://schemas.openxmlformats.org/officeDocument/2006/relationships/slideLayout" Target="../slideLayouts/slideLayout563.xml"/><Relationship Id="rId6" Type="http://schemas.openxmlformats.org/officeDocument/2006/relationships/image" Target="../media/image163.emf"/><Relationship Id="rId11" Type="http://schemas.openxmlformats.org/officeDocument/2006/relationships/image" Target="../media/image168.e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slides/_rels/slide181.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79.xml"/><Relationship Id="rId1" Type="http://schemas.openxmlformats.org/officeDocument/2006/relationships/slideLayout" Target="../slideLayouts/slideLayout563.xml"/><Relationship Id="rId6" Type="http://schemas.openxmlformats.org/officeDocument/2006/relationships/image" Target="../media/image163.emf"/><Relationship Id="rId11" Type="http://schemas.openxmlformats.org/officeDocument/2006/relationships/image" Target="../media/image168.e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6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6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2.xml"/><Relationship Id="rId1" Type="http://schemas.openxmlformats.org/officeDocument/2006/relationships/slideLayout" Target="../slideLayouts/slideLayout562.xml"/><Relationship Id="rId6" Type="http://schemas.openxmlformats.org/officeDocument/2006/relationships/image" Target="../media/image156.jpeg"/><Relationship Id="rId5" Type="http://schemas.openxmlformats.org/officeDocument/2006/relationships/image" Target="../media/image8.svg"/><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51.xml"/></Relationships>
</file>

<file path=ppt/slides/_rels/slide186.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51.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1.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0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6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6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67.xml"/><Relationship Id="rId5" Type="http://schemas.openxmlformats.org/officeDocument/2006/relationships/image" Target="../media/image28.png"/><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87.xml"/><Relationship Id="rId1" Type="http://schemas.openxmlformats.org/officeDocument/2006/relationships/slideLayout" Target="../slideLayouts/slideLayout563.xml"/><Relationship Id="rId4" Type="http://schemas.openxmlformats.org/officeDocument/2006/relationships/image" Target="../media/image170.emf"/></Relationships>
</file>

<file path=ppt/slides/_rels/slide19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88.xml"/><Relationship Id="rId1" Type="http://schemas.openxmlformats.org/officeDocument/2006/relationships/slideLayout" Target="../slideLayouts/slideLayout563.xml"/><Relationship Id="rId4" Type="http://schemas.openxmlformats.org/officeDocument/2006/relationships/image" Target="../media/image170.emf"/></Relationships>
</file>

<file path=ppt/slides/_rels/slide19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89.xml"/><Relationship Id="rId1" Type="http://schemas.openxmlformats.org/officeDocument/2006/relationships/slideLayout" Target="../slideLayouts/slideLayout56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91.xml"/><Relationship Id="rId1" Type="http://schemas.openxmlformats.org/officeDocument/2006/relationships/slideLayout" Target="../slideLayouts/slideLayout563.xml"/></Relationships>
</file>

<file path=ppt/slides/_rels/slide196.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92.xml"/><Relationship Id="rId1" Type="http://schemas.openxmlformats.org/officeDocument/2006/relationships/slideLayout" Target="../slideLayouts/slideLayout5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93.xml"/><Relationship Id="rId1" Type="http://schemas.openxmlformats.org/officeDocument/2006/relationships/slideLayout" Target="../slideLayouts/slideLayout563.xml"/></Relationships>
</file>

<file path=ppt/slides/_rels/slide198.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94.xml"/><Relationship Id="rId1" Type="http://schemas.openxmlformats.org/officeDocument/2006/relationships/slideLayout" Target="../slideLayouts/slideLayout563.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95.xml"/><Relationship Id="rId1" Type="http://schemas.openxmlformats.org/officeDocument/2006/relationships/slideLayout" Target="../slideLayouts/slideLayout563.xml"/><Relationship Id="rId4" Type="http://schemas.openxmlformats.org/officeDocument/2006/relationships/image" Target="../media/image176.emf"/></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96.xml"/><Relationship Id="rId1" Type="http://schemas.openxmlformats.org/officeDocument/2006/relationships/slideLayout" Target="../slideLayouts/slideLayout563.xml"/></Relationships>
</file>

<file path=ppt/slides/_rels/slide20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97.xml"/><Relationship Id="rId1" Type="http://schemas.openxmlformats.org/officeDocument/2006/relationships/slideLayout" Target="../slideLayouts/slideLayout563.xml"/></Relationships>
</file>

<file path=ppt/slides/_rels/slide202.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98.xml"/><Relationship Id="rId1" Type="http://schemas.openxmlformats.org/officeDocument/2006/relationships/slideLayout" Target="../slideLayouts/slideLayout56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63.xml"/></Relationships>
</file>

<file path=ppt/slides/_rels/slide204.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00.xml"/><Relationship Id="rId1" Type="http://schemas.openxmlformats.org/officeDocument/2006/relationships/slideLayout" Target="../slideLayouts/slideLayout563.xml"/><Relationship Id="rId6" Type="http://schemas.openxmlformats.org/officeDocument/2006/relationships/image" Target="../media/image168.emf"/><Relationship Id="rId5" Type="http://schemas.openxmlformats.org/officeDocument/2006/relationships/image" Target="../media/image167.emf"/><Relationship Id="rId4" Type="http://schemas.openxmlformats.org/officeDocument/2006/relationships/image" Target="../media/image161.emf"/></Relationships>
</file>

<file path=ppt/slides/_rels/slide205.xml.rels><?xml version="1.0" encoding="UTF-8" standalone="yes"?>
<Relationships xmlns="http://schemas.openxmlformats.org/package/2006/relationships"><Relationship Id="rId3" Type="http://schemas.openxmlformats.org/officeDocument/2006/relationships/image" Target="../media/image160.emf"/><Relationship Id="rId7" Type="http://schemas.openxmlformats.org/officeDocument/2006/relationships/image" Target="../media/image167.emf"/><Relationship Id="rId2" Type="http://schemas.openxmlformats.org/officeDocument/2006/relationships/notesSlide" Target="../notesSlides/notesSlide101.xml"/><Relationship Id="rId1" Type="http://schemas.openxmlformats.org/officeDocument/2006/relationships/slideLayout" Target="../slideLayouts/slideLayout563.xml"/><Relationship Id="rId6" Type="http://schemas.openxmlformats.org/officeDocument/2006/relationships/image" Target="../media/image168.emf"/><Relationship Id="rId5" Type="http://schemas.openxmlformats.org/officeDocument/2006/relationships/image" Target="../media/image162.emf"/><Relationship Id="rId4" Type="http://schemas.openxmlformats.org/officeDocument/2006/relationships/image" Target="../media/image161.emf"/></Relationships>
</file>

<file path=ppt/slides/_rels/slide206.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image" Target="../media/image160.emf"/><Relationship Id="rId7" Type="http://schemas.openxmlformats.org/officeDocument/2006/relationships/image" Target="../media/image167.emf"/><Relationship Id="rId2" Type="http://schemas.openxmlformats.org/officeDocument/2006/relationships/notesSlide" Target="../notesSlides/notesSlide102.xml"/><Relationship Id="rId1" Type="http://schemas.openxmlformats.org/officeDocument/2006/relationships/slideLayout" Target="../slideLayouts/slideLayout563.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207.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103.xml"/><Relationship Id="rId1" Type="http://schemas.openxmlformats.org/officeDocument/2006/relationships/slideLayout" Target="../slideLayouts/slideLayout563.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 Id="rId9" Type="http://schemas.openxmlformats.org/officeDocument/2006/relationships/image" Target="../media/image168.emf"/></Relationships>
</file>

<file path=ppt/slides/_rels/slide208.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104.xml"/><Relationship Id="rId1" Type="http://schemas.openxmlformats.org/officeDocument/2006/relationships/slideLayout" Target="../slideLayouts/slideLayout563.xml"/><Relationship Id="rId6" Type="http://schemas.openxmlformats.org/officeDocument/2006/relationships/image" Target="../media/image163.emf"/><Relationship Id="rId5" Type="http://schemas.openxmlformats.org/officeDocument/2006/relationships/image" Target="../media/image162.emf"/><Relationship Id="rId10" Type="http://schemas.openxmlformats.org/officeDocument/2006/relationships/image" Target="../media/image168.emf"/><Relationship Id="rId4" Type="http://schemas.openxmlformats.org/officeDocument/2006/relationships/image" Target="../media/image161.emf"/><Relationship Id="rId9" Type="http://schemas.openxmlformats.org/officeDocument/2006/relationships/image" Target="../media/image167.emf"/></Relationships>
</file>

<file path=ppt/slides/_rels/slide209.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105.xml"/><Relationship Id="rId1" Type="http://schemas.openxmlformats.org/officeDocument/2006/relationships/slideLayout" Target="../slideLayouts/slideLayout563.xml"/><Relationship Id="rId6" Type="http://schemas.openxmlformats.org/officeDocument/2006/relationships/image" Target="../media/image163.emf"/><Relationship Id="rId11" Type="http://schemas.openxmlformats.org/officeDocument/2006/relationships/image" Target="../media/image168.e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6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39.xml"/></Relationships>
</file>

<file path=ppt/slides/_rels/slide21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540.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40.xml"/><Relationship Id="rId4" Type="http://schemas.openxmlformats.org/officeDocument/2006/relationships/image" Target="../media/image181.png"/></Relationships>
</file>

<file path=ppt/slides/_rels/slide21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40.xml"/></Relationships>
</file>

<file path=ppt/slides/_rels/slide2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40.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40.xml"/></Relationships>
</file>

<file path=ppt/slides/_rels/slide21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54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9.xml"/></Relationships>
</file>

<file path=ppt/slides/_rels/slide2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40.xml"/></Relationships>
</file>

<file path=ppt/slides/_rels/slide22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40.xml"/></Relationships>
</file>

<file path=ppt/slides/_rels/slide22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40.xml"/></Relationships>
</file>

<file path=ppt/slides/_rels/slide22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40.xml"/></Relationships>
</file>

<file path=ppt/slides/_rels/slide22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40.xml"/></Relationships>
</file>

<file path=ppt/slides/_rels/slide22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40.xml"/><Relationship Id="rId4" Type="http://schemas.openxmlformats.org/officeDocument/2006/relationships/image" Target="../media/image199.png"/></Relationships>
</file>

<file path=ppt/slides/_rels/slide22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40.xml"/></Relationships>
</file>

<file path=ppt/slides/_rels/slide2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540.xml"/></Relationships>
</file>

<file path=ppt/slides/_rels/slide22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40.xml"/></Relationships>
</file>

<file path=ppt/slides/_rels/slide22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4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9.xml"/></Relationships>
</file>

<file path=ppt/slides/_rels/slide23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40.xml"/><Relationship Id="rId4" Type="http://schemas.openxmlformats.org/officeDocument/2006/relationships/image" Target="../media/image207.png"/></Relationships>
</file>

<file path=ppt/slides/_rels/slide23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40.xml"/></Relationships>
</file>

<file path=ppt/slides/_rels/slide23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40.xml"/></Relationships>
</file>

<file path=ppt/slides/_rels/slide23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40.xml"/><Relationship Id="rId5" Type="http://schemas.openxmlformats.org/officeDocument/2006/relationships/image" Target="../media/image214.png"/><Relationship Id="rId4" Type="http://schemas.openxmlformats.org/officeDocument/2006/relationships/image" Target="../media/image213.png"/></Relationships>
</file>

<file path=ppt/slides/_rels/slide23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540.xml"/></Relationships>
</file>

<file path=ppt/slides/_rels/slide23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540.xml"/></Relationships>
</file>

<file path=ppt/slides/_rels/slide23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4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39.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6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9.xml"/><Relationship Id="rId4" Type="http://schemas.openxmlformats.org/officeDocument/2006/relationships/image" Target="../media/image37.png"/></Relationships>
</file>

<file path=ppt/slides/_rels/slide240.xml.rels><?xml version="1.0" encoding="UTF-8" standalone="yes"?>
<Relationships xmlns="http://schemas.openxmlformats.org/package/2006/relationships"><Relationship Id="rId2" Type="http://schemas.openxmlformats.org/officeDocument/2006/relationships/image" Target="../media/image219.tiff"/><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576.xml"/></Relationships>
</file>

<file path=ppt/slides/_rels/slide242.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576.xml"/></Relationships>
</file>

<file path=ppt/slides/_rels/slide24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7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3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46.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23.png"/><Relationship Id="rId1" Type="http://schemas.openxmlformats.org/officeDocument/2006/relationships/slideLayout" Target="../slideLayouts/slideLayout52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39.xml"/></Relationships>
</file>

<file path=ppt/slides/_rels/slide248.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16.xml"/></Relationships>
</file>

<file path=ppt/slides/_rels/slide250.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51.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52.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53.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54.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55.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56.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57.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25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26.png"/><Relationship Id="rId4" Type="http://schemas.openxmlformats.org/officeDocument/2006/relationships/image" Target="../media/image225.png"/></Relationships>
</file>

<file path=ppt/slides/_rels/slide25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2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16.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6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6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2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7.xml"/></Relationships>
</file>

<file path=ppt/slides/_rels/slide26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25.xml"/></Relationships>
</file>

<file path=ppt/slides/_rels/slide268.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125.xml"/></Relationships>
</file>

<file path=ppt/slides/_rels/slide269.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16.xml"/></Relationships>
</file>

<file path=ppt/slides/_rels/slide270.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6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67.xml"/></Relationships>
</file>

<file path=ppt/slides/_rels/slide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6.xml"/></Relationships>
</file>

<file path=ppt/slides/_rels/slide3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2.xml"/><Relationship Id="rId1" Type="http://schemas.openxmlformats.org/officeDocument/2006/relationships/slideLayout" Target="../slideLayouts/slideLayout491.xml"/></Relationships>
</file>

<file path=ppt/slides/_rels/slide36.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51.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1.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2.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10.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6.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47.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55.jpg"/><Relationship Id="rId1" Type="http://schemas.openxmlformats.org/officeDocument/2006/relationships/slideLayout" Target="../slideLayouts/slideLayout248.xml"/></Relationships>
</file>

<file path=ppt/slides/_rels/slide4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7.xml"/></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7.jpeg"/><Relationship Id="rId1" Type="http://schemas.openxmlformats.org/officeDocument/2006/relationships/slideLayout" Target="../slideLayouts/slideLayout46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51.xml"/><Relationship Id="rId4" Type="http://schemas.openxmlformats.org/officeDocument/2006/relationships/hyperlink" Target="https://www.youtube.com/onurmutlulecture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59.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51.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1.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563.xml"/></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563.xml"/></Relationships>
</file>

<file path=ppt/slides/_rels/slide6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51.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1.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6.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62.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51.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51.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51.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51.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5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51.xm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62.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51.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6.xml"/></Relationships>
</file>

<file path=ppt/slides/_rels/slide7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0.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51.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6.xml"/></Relationships>
</file>

<file path=ppt/slides/_rels/slide79.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71.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10.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notesSlide" Target="../notesSlides/notesSlide25.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slideLayout" Target="../slideLayouts/slideLayout624.xml"/><Relationship Id="rId1" Type="http://schemas.openxmlformats.org/officeDocument/2006/relationships/tags" Target="../tags/tag1.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81.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notesSlide" Target="../notesSlides/notesSlide26.xml"/><Relationship Id="rId7" Type="http://schemas.openxmlformats.org/officeDocument/2006/relationships/image" Target="../media/image85.emf"/><Relationship Id="rId2" Type="http://schemas.openxmlformats.org/officeDocument/2006/relationships/slideLayout" Target="../slideLayouts/slideLayout635.xml"/><Relationship Id="rId1" Type="http://schemas.openxmlformats.org/officeDocument/2006/relationships/tags" Target="../tags/tag2.xml"/><Relationship Id="rId6" Type="http://schemas.openxmlformats.org/officeDocument/2006/relationships/image" Target="../media/image84.emf"/><Relationship Id="rId11" Type="http://schemas.openxmlformats.org/officeDocument/2006/relationships/image" Target="../media/image89.emf"/><Relationship Id="rId5" Type="http://schemas.openxmlformats.org/officeDocument/2006/relationships/image" Target="../media/image83.emf"/><Relationship Id="rId10" Type="http://schemas.openxmlformats.org/officeDocument/2006/relationships/image" Target="../media/image88.emf"/><Relationship Id="rId4" Type="http://schemas.openxmlformats.org/officeDocument/2006/relationships/image" Target="../media/image82.emf"/><Relationship Id="rId9" Type="http://schemas.openxmlformats.org/officeDocument/2006/relationships/image" Target="../media/image87.emf"/></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635.xml"/></Relationships>
</file>

<file path=ppt/slides/_rels/slide8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notesSlide" Target="../notesSlides/notesSlide28.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slideLayout" Target="../slideLayouts/slideLayout635.xml"/><Relationship Id="rId1" Type="http://schemas.openxmlformats.org/officeDocument/2006/relationships/tags" Target="../tags/tag3.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35.xml"/><Relationship Id="rId1" Type="http://schemas.openxmlformats.org/officeDocument/2006/relationships/tags" Target="../tags/tag4.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4.xml"/><Relationship Id="rId1" Type="http://schemas.openxmlformats.org/officeDocument/2006/relationships/tags" Target="../tags/tag5.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24.xml"/><Relationship Id="rId1" Type="http://schemas.openxmlformats.org/officeDocument/2006/relationships/tags" Target="../tags/tag6.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24.xml"/><Relationship Id="rId1" Type="http://schemas.openxmlformats.org/officeDocument/2006/relationships/tags" Target="../tags/tag7.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71.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10.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6.xml"/></Relationships>
</file>

<file path=ppt/slides/_rels/slide9.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xml"/><Relationship Id="rId1" Type="http://schemas.openxmlformats.org/officeDocument/2006/relationships/slideLayout" Target="../slideLayouts/slideLayout434.xml"/></Relationships>
</file>

<file path=ppt/slides/_rels/slide90.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2.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10.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46.xml"/><Relationship Id="rId6" Type="http://schemas.openxmlformats.org/officeDocument/2006/relationships/hyperlink" Target="https://people.inf.ethz.ch/omutlu/pub/ADeeperLookIntoRowhammer_micro21.pdf"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646.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64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6.xml"/></Relationships>
</file>

<file path=ppt/slides/_rels/slide9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9.xml"/><Relationship Id="rId1" Type="http://schemas.openxmlformats.org/officeDocument/2006/relationships/slideLayout" Target="../slideLayouts/slideLayout646.xml"/></Relationships>
</file>

<file path=ppt/slides/_rels/slide97.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2.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10.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9.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gif"/><Relationship Id="rId2" Type="http://schemas.openxmlformats.org/officeDocument/2006/relationships/notesSlide" Target="../notesSlides/notesSlide41.xml"/><Relationship Id="rId1" Type="http://schemas.openxmlformats.org/officeDocument/2006/relationships/slideLayout" Target="../slideLayouts/slideLayout648.xml"/><Relationship Id="rId6" Type="http://schemas.openxmlformats.org/officeDocument/2006/relationships/image" Target="../media/image103.gif"/><Relationship Id="rId5" Type="http://schemas.openxmlformats.org/officeDocument/2006/relationships/image" Target="../media/image102.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March 2022</a:t>
            </a:r>
          </a:p>
          <a:p>
            <a:r>
              <a:rPr lang="en-US" sz="1800" dirty="0"/>
              <a:t>Microsoft Swiss Joint Research Center Kickoff Meeting: Confidential Computing</a:t>
            </a:r>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84784"/>
            <a:ext cx="8382000" cy="2201416"/>
          </a:xfrm>
        </p:spPr>
        <p:txBody>
          <a:bodyPr>
            <a:normAutofit/>
          </a:bodyPr>
          <a:lstStyle/>
          <a:p>
            <a:pPr algn="ctr"/>
            <a:r>
              <a:rPr lang="en-US" dirty="0"/>
              <a:t>Fundamentally Understanding </a:t>
            </a:r>
            <a:br>
              <a:rPr lang="en-US" dirty="0"/>
            </a:br>
            <a:r>
              <a:rPr lang="en-US" dirty="0"/>
              <a:t>and Solving RowHammer</a:t>
            </a:r>
          </a:p>
        </p:txBody>
      </p:sp>
    </p:spTree>
    <p:extLst>
      <p:ext uri="{BB962C8B-B14F-4D97-AF65-F5344CB8AC3E}">
        <p14:creationId xmlns:p14="http://schemas.microsoft.com/office/powerpoint/2010/main" val="374574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891392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114</a:t>
            </a:fld>
            <a:endParaRPr lang="en-US">
              <a:solidFill>
                <a:srgbClr val="000000"/>
              </a:solidFill>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80728"/>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3573016"/>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154062"/>
            <a:ext cx="8801100" cy="889000"/>
          </a:xfrm>
          <a:prstGeom prst="rect">
            <a:avLst/>
          </a:prstGeom>
        </p:spPr>
      </p:pic>
      <p:pic>
        <p:nvPicPr>
          <p:cNvPr id="8" name="Picture 7">
            <a:extLst>
              <a:ext uri="{FF2B5EF4-FFF2-40B4-BE49-F238E27FC236}">
                <a16:creationId xmlns:a16="http://schemas.microsoft.com/office/drawing/2014/main" id="{81526FB7-E1D4-C54A-B49F-3A1556260B43}"/>
              </a:ext>
            </a:extLst>
          </p:cNvPr>
          <p:cNvPicPr>
            <a:picLocks noChangeAspect="1"/>
          </p:cNvPicPr>
          <p:nvPr/>
        </p:nvPicPr>
        <p:blipFill rotWithShape="1">
          <a:blip r:embed="rId5"/>
          <a:srcRect b="43907"/>
          <a:stretch/>
        </p:blipFill>
        <p:spPr>
          <a:xfrm>
            <a:off x="678623" y="5168475"/>
            <a:ext cx="7710553" cy="1118042"/>
          </a:xfrm>
          <a:prstGeom prst="rect">
            <a:avLst/>
          </a:prstGeom>
        </p:spPr>
      </p:pic>
    </p:spTree>
    <p:extLst>
      <p:ext uri="{BB962C8B-B14F-4D97-AF65-F5344CB8AC3E}">
        <p14:creationId xmlns:p14="http://schemas.microsoft.com/office/powerpoint/2010/main" val="106007630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115</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116</a:t>
            </a:fld>
            <a:endParaRPr lang="en-US">
              <a:solidFill>
                <a:srgbClr val="000000"/>
              </a:solidFill>
            </a:endParaRPr>
          </a:p>
        </p:txBody>
      </p:sp>
      <p:pic>
        <p:nvPicPr>
          <p:cNvPr id="3" name="Picture 2">
            <a:extLst>
              <a:ext uri="{FF2B5EF4-FFF2-40B4-BE49-F238E27FC236}">
                <a16:creationId xmlns:a16="http://schemas.microsoft.com/office/drawing/2014/main" id="{3833DF68-266D-144E-9228-9198B0318CC8}"/>
              </a:ext>
            </a:extLst>
          </p:cNvPr>
          <p:cNvPicPr>
            <a:picLocks noChangeAspect="1"/>
          </p:cNvPicPr>
          <p:nvPr/>
        </p:nvPicPr>
        <p:blipFill rotWithShape="1">
          <a:blip r:embed="rId2"/>
          <a:srcRect l="2500" t="15726" r="1963" b="15724"/>
          <a:stretch/>
        </p:blipFill>
        <p:spPr>
          <a:xfrm>
            <a:off x="1331640" y="2204864"/>
            <a:ext cx="6359624" cy="1362945"/>
          </a:xfrm>
          <a:prstGeom prst="rect">
            <a:avLst/>
          </a:prstGeom>
        </p:spPr>
      </p:pic>
      <p:pic>
        <p:nvPicPr>
          <p:cNvPr id="5" name="Picture 4">
            <a:extLst>
              <a:ext uri="{FF2B5EF4-FFF2-40B4-BE49-F238E27FC236}">
                <a16:creationId xmlns:a16="http://schemas.microsoft.com/office/drawing/2014/main" id="{B04CD2E1-2A3C-9343-A10E-ABC159B2EC13}"/>
              </a:ext>
            </a:extLst>
          </p:cNvPr>
          <p:cNvPicPr>
            <a:picLocks noChangeAspect="1"/>
          </p:cNvPicPr>
          <p:nvPr/>
        </p:nvPicPr>
        <p:blipFill>
          <a:blip r:embed="rId3"/>
          <a:stretch>
            <a:fillRect/>
          </a:stretch>
        </p:blipFill>
        <p:spPr>
          <a:xfrm>
            <a:off x="1703668" y="4030748"/>
            <a:ext cx="5736663" cy="1462871"/>
          </a:xfrm>
          <a:prstGeom prst="rect">
            <a:avLst/>
          </a:prstGeom>
        </p:spPr>
      </p:pic>
      <p:pic>
        <p:nvPicPr>
          <p:cNvPr id="6" name="Picture 5">
            <a:extLst>
              <a:ext uri="{FF2B5EF4-FFF2-40B4-BE49-F238E27FC236}">
                <a16:creationId xmlns:a16="http://schemas.microsoft.com/office/drawing/2014/main" id="{1DDCF0D0-E3B9-2D45-AE6E-3E6EDD65EB1F}"/>
              </a:ext>
            </a:extLst>
          </p:cNvPr>
          <p:cNvPicPr>
            <a:picLocks noChangeAspect="1"/>
          </p:cNvPicPr>
          <p:nvPr/>
        </p:nvPicPr>
        <p:blipFill rotWithShape="1">
          <a:blip r:embed="rId4"/>
          <a:srcRect r="35341" b="87009"/>
          <a:stretch/>
        </p:blipFill>
        <p:spPr>
          <a:xfrm>
            <a:off x="228599" y="949515"/>
            <a:ext cx="8868395" cy="967317"/>
          </a:xfrm>
          <a:prstGeom prst="rect">
            <a:avLst/>
          </a:prstGeom>
        </p:spPr>
      </p:pic>
    </p:spTree>
    <p:extLst>
      <p:ext uri="{BB962C8B-B14F-4D97-AF65-F5344CB8AC3E}">
        <p14:creationId xmlns:p14="http://schemas.microsoft.com/office/powerpoint/2010/main" val="253041473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54547"/>
            <a:ext cx="8428037" cy="822325"/>
          </a:xfrm>
        </p:spPr>
        <p:txBody>
          <a:bodyPr/>
          <a:lstStyle/>
          <a:p>
            <a:pPr algn="ctr" eaLnBrk="1" hangingPunct="1"/>
            <a:r>
              <a:rPr lang="en-US" sz="5000" dirty="0">
                <a:latin typeface="Garamond" charset="0"/>
              </a:rPr>
              <a:t>Research Thrusts</a:t>
            </a:r>
            <a:br>
              <a:rPr lang="en-US" sz="5000" dirty="0">
                <a:latin typeface="Garamond" charset="0"/>
              </a:rPr>
            </a:br>
            <a:r>
              <a:rPr lang="en-US" sz="3600" dirty="0">
                <a:latin typeface="Garamond" charset="0"/>
              </a:rPr>
              <a:t>Fundamentally 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A603-E060-9846-9DAA-B39FFADE8553}"/>
              </a:ext>
            </a:extLst>
          </p:cNvPr>
          <p:cNvSpPr>
            <a:spLocks noGrp="1"/>
          </p:cNvSpPr>
          <p:nvPr>
            <p:ph type="title"/>
          </p:nvPr>
        </p:nvSpPr>
        <p:spPr/>
        <p:txBody>
          <a:bodyPr/>
          <a:lstStyle/>
          <a:p>
            <a:r>
              <a:rPr lang="en-US" dirty="0"/>
              <a:t>Thrust 1. Experimental Characterization </a:t>
            </a:r>
          </a:p>
        </p:txBody>
      </p:sp>
      <p:sp>
        <p:nvSpPr>
          <p:cNvPr id="3" name="Content Placeholder 2">
            <a:extLst>
              <a:ext uri="{FF2B5EF4-FFF2-40B4-BE49-F238E27FC236}">
                <a16:creationId xmlns:a16="http://schemas.microsoft.com/office/drawing/2014/main" id="{F28FA232-BA9D-B94A-81A3-21B16BB57DED}"/>
              </a:ext>
            </a:extLst>
          </p:cNvPr>
          <p:cNvSpPr>
            <a:spLocks noGrp="1"/>
          </p:cNvSpPr>
          <p:nvPr>
            <p:ph idx="1"/>
          </p:nvPr>
        </p:nvSpPr>
        <p:spPr>
          <a:xfrm>
            <a:off x="179512" y="1124744"/>
            <a:ext cx="8839200" cy="5123656"/>
          </a:xfrm>
        </p:spPr>
        <p:txBody>
          <a:bodyPr/>
          <a:lstStyle/>
          <a:p>
            <a:r>
              <a:rPr lang="en-US" dirty="0" err="1">
                <a:solidFill>
                  <a:srgbClr val="C00000"/>
                </a:solidFill>
              </a:rPr>
              <a:t>RowHammer’s</a:t>
            </a:r>
            <a:r>
              <a:rPr lang="en-US" dirty="0">
                <a:solidFill>
                  <a:srgbClr val="C00000"/>
                </a:solidFill>
              </a:rPr>
              <a:t> sensitivities </a:t>
            </a:r>
            <a:r>
              <a:rPr lang="en-US" dirty="0"/>
              <a:t>to environmental conditions </a:t>
            </a:r>
            <a:br>
              <a:rPr lang="en-US" dirty="0"/>
            </a:br>
            <a:r>
              <a:rPr lang="en-US" dirty="0"/>
              <a:t>(e.g., temperature and power supply)</a:t>
            </a:r>
          </a:p>
          <a:p>
            <a:endParaRPr lang="en-US" dirty="0"/>
          </a:p>
          <a:p>
            <a:r>
              <a:rPr lang="en-US" b="1" dirty="0">
                <a:solidFill>
                  <a:srgbClr val="0000FF"/>
                </a:solidFill>
              </a:rPr>
              <a:t>Worst- and best-case conditions</a:t>
            </a:r>
            <a:r>
              <a:rPr lang="en-US" dirty="0"/>
              <a:t> for RowHammer</a:t>
            </a:r>
          </a:p>
          <a:p>
            <a:endParaRPr lang="en-US" b="1" dirty="0">
              <a:solidFill>
                <a:srgbClr val="C00000"/>
              </a:solidFill>
            </a:endParaRPr>
          </a:p>
          <a:p>
            <a:r>
              <a:rPr lang="en-US" dirty="0">
                <a:solidFill>
                  <a:srgbClr val="C00000"/>
                </a:solidFill>
              </a:rPr>
              <a:t>The most effective access patterns </a:t>
            </a:r>
            <a:r>
              <a:rPr lang="en-US" dirty="0"/>
              <a:t>under different conditions </a:t>
            </a:r>
          </a:p>
          <a:p>
            <a:endParaRPr lang="en-US" dirty="0"/>
          </a:p>
          <a:p>
            <a:r>
              <a:rPr lang="en-US" dirty="0"/>
              <a:t>The effect of </a:t>
            </a:r>
            <a:r>
              <a:rPr lang="en-US" b="1" dirty="0">
                <a:solidFill>
                  <a:srgbClr val="0000FF"/>
                </a:solidFill>
              </a:rPr>
              <a:t>DRAM design </a:t>
            </a:r>
            <a:r>
              <a:rPr lang="en-US" dirty="0"/>
              <a:t>on RowHammer</a:t>
            </a:r>
          </a:p>
          <a:p>
            <a:endParaRPr lang="en-US" dirty="0"/>
          </a:p>
          <a:p>
            <a:r>
              <a:rPr lang="en-US" dirty="0"/>
              <a:t>How to </a:t>
            </a:r>
            <a:r>
              <a:rPr lang="en-US" b="1" dirty="0">
                <a:solidFill>
                  <a:srgbClr val="0000FF"/>
                </a:solidFill>
              </a:rPr>
              <a:t>efficiently evaluate </a:t>
            </a:r>
            <a:r>
              <a:rPr lang="en-US" dirty="0"/>
              <a:t>a given DRAM module’s RowHammer vulnerability</a:t>
            </a:r>
          </a:p>
          <a:p>
            <a:endParaRPr lang="en-US" dirty="0"/>
          </a:p>
        </p:txBody>
      </p:sp>
      <p:sp>
        <p:nvSpPr>
          <p:cNvPr id="4" name="Slide Number Placeholder 3">
            <a:extLst>
              <a:ext uri="{FF2B5EF4-FFF2-40B4-BE49-F238E27FC236}">
                <a16:creationId xmlns:a16="http://schemas.microsoft.com/office/drawing/2014/main" id="{9EBC7A19-EE36-354F-844D-3B01C05D8650}"/>
              </a:ext>
            </a:extLst>
          </p:cNvPr>
          <p:cNvSpPr>
            <a:spLocks noGrp="1"/>
          </p:cNvSpPr>
          <p:nvPr>
            <p:ph type="sldNum" sz="quarter" idx="11"/>
          </p:nvPr>
        </p:nvSpPr>
        <p:spPr/>
        <p:txBody>
          <a:bodyPr/>
          <a:lstStyle/>
          <a:p>
            <a:fld id="{323594FA-E141-4234-AE05-360401972BE7}" type="slidenum">
              <a:rPr lang="en-US" altLang="en-US" smtClean="0"/>
              <a:pPr/>
              <a:t>130</a:t>
            </a:fld>
            <a:endParaRPr lang="en-US" altLang="en-US"/>
          </a:p>
        </p:txBody>
      </p:sp>
    </p:spTree>
    <p:extLst>
      <p:ext uri="{BB962C8B-B14F-4D97-AF65-F5344CB8AC3E}">
        <p14:creationId xmlns:p14="http://schemas.microsoft.com/office/powerpoint/2010/main" val="2208022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A603-E060-9846-9DAA-B39FFADE8553}"/>
              </a:ext>
            </a:extLst>
          </p:cNvPr>
          <p:cNvSpPr>
            <a:spLocks noGrp="1"/>
          </p:cNvSpPr>
          <p:nvPr>
            <p:ph type="title"/>
          </p:nvPr>
        </p:nvSpPr>
        <p:spPr/>
        <p:txBody>
          <a:bodyPr/>
          <a:lstStyle/>
          <a:p>
            <a:r>
              <a:rPr lang="en-US" dirty="0"/>
              <a:t>Thrust 2. Experimental Characterization </a:t>
            </a:r>
          </a:p>
        </p:txBody>
      </p:sp>
      <p:sp>
        <p:nvSpPr>
          <p:cNvPr id="3" name="Content Placeholder 2">
            <a:extLst>
              <a:ext uri="{FF2B5EF4-FFF2-40B4-BE49-F238E27FC236}">
                <a16:creationId xmlns:a16="http://schemas.microsoft.com/office/drawing/2014/main" id="{F28FA232-BA9D-B94A-81A3-21B16BB57DED}"/>
              </a:ext>
            </a:extLst>
          </p:cNvPr>
          <p:cNvSpPr>
            <a:spLocks noGrp="1"/>
          </p:cNvSpPr>
          <p:nvPr>
            <p:ph idx="1"/>
          </p:nvPr>
        </p:nvSpPr>
        <p:spPr>
          <a:xfrm>
            <a:off x="193104" y="1113656"/>
            <a:ext cx="8915400" cy="5195664"/>
          </a:xfrm>
        </p:spPr>
        <p:txBody>
          <a:bodyPr/>
          <a:lstStyle/>
          <a:p>
            <a:r>
              <a:rPr lang="en-US" dirty="0"/>
              <a:t>Are the RowHammer mitigation mechanisms used in existing real DRAM chips </a:t>
            </a:r>
            <a:r>
              <a:rPr lang="en-US" b="1" dirty="0">
                <a:solidFill>
                  <a:srgbClr val="0000FF"/>
                </a:solidFill>
              </a:rPr>
              <a:t>fully secure</a:t>
            </a:r>
            <a:r>
              <a:rPr lang="en-US" dirty="0"/>
              <a:t>? </a:t>
            </a:r>
          </a:p>
          <a:p>
            <a:endParaRPr lang="en-US" dirty="0"/>
          </a:p>
          <a:p>
            <a:r>
              <a:rPr lang="en-US" dirty="0"/>
              <a:t>How to </a:t>
            </a:r>
            <a:r>
              <a:rPr lang="en-US" b="1" dirty="0">
                <a:solidFill>
                  <a:srgbClr val="C00000"/>
                </a:solidFill>
              </a:rPr>
              <a:t>automatically reverse engineer </a:t>
            </a:r>
            <a:r>
              <a:rPr lang="en-US" dirty="0"/>
              <a:t>an undocumented RowHammer defense (e.g., TRR)? </a:t>
            </a:r>
          </a:p>
          <a:p>
            <a:pPr marL="0" indent="0">
              <a:buNone/>
            </a:pPr>
            <a:endParaRPr lang="en-US" dirty="0"/>
          </a:p>
          <a:p>
            <a:r>
              <a:rPr lang="en-US" dirty="0"/>
              <a:t>How to easily evaluate </a:t>
            </a:r>
            <a:r>
              <a:rPr lang="en-US" b="1" dirty="0">
                <a:solidFill>
                  <a:srgbClr val="0000FF"/>
                </a:solidFill>
              </a:rPr>
              <a:t>the security properties </a:t>
            </a:r>
            <a:br>
              <a:rPr lang="en-US" b="1" dirty="0">
                <a:solidFill>
                  <a:srgbClr val="0000FF"/>
                </a:solidFill>
              </a:rPr>
            </a:br>
            <a:r>
              <a:rPr lang="en-US" dirty="0"/>
              <a:t>of a RowHammer defense at low cost? </a:t>
            </a:r>
          </a:p>
          <a:p>
            <a:endParaRPr lang="en-US" dirty="0"/>
          </a:p>
          <a:p>
            <a:r>
              <a:rPr lang="en-US" dirty="0"/>
              <a:t>What are </a:t>
            </a:r>
            <a:r>
              <a:rPr lang="en-US" b="1" dirty="0">
                <a:solidFill>
                  <a:srgbClr val="0000FF"/>
                </a:solidFill>
              </a:rPr>
              <a:t>the fundamental reasons</a:t>
            </a:r>
            <a:r>
              <a:rPr lang="en-US" dirty="0"/>
              <a:t> for </a:t>
            </a:r>
            <a:r>
              <a:rPr lang="en-US" b="1" dirty="0">
                <a:solidFill>
                  <a:srgbClr val="C00000"/>
                </a:solidFill>
              </a:rPr>
              <a:t>the weaknesses </a:t>
            </a:r>
            <a:r>
              <a:rPr lang="en-US" dirty="0"/>
              <a:t>of existing RowHammer defenses?</a:t>
            </a:r>
          </a:p>
          <a:p>
            <a:endParaRPr lang="en-US" dirty="0"/>
          </a:p>
        </p:txBody>
      </p:sp>
      <p:sp>
        <p:nvSpPr>
          <p:cNvPr id="4" name="Slide Number Placeholder 3">
            <a:extLst>
              <a:ext uri="{FF2B5EF4-FFF2-40B4-BE49-F238E27FC236}">
                <a16:creationId xmlns:a16="http://schemas.microsoft.com/office/drawing/2014/main" id="{9EBC7A19-EE36-354F-844D-3B01C05D8650}"/>
              </a:ext>
            </a:extLst>
          </p:cNvPr>
          <p:cNvSpPr>
            <a:spLocks noGrp="1"/>
          </p:cNvSpPr>
          <p:nvPr>
            <p:ph type="sldNum" sz="quarter" idx="11"/>
          </p:nvPr>
        </p:nvSpPr>
        <p:spPr/>
        <p:txBody>
          <a:bodyPr/>
          <a:lstStyle/>
          <a:p>
            <a:fld id="{323594FA-E141-4234-AE05-360401972BE7}" type="slidenum">
              <a:rPr lang="en-US" altLang="en-US" smtClean="0"/>
              <a:pPr/>
              <a:t>131</a:t>
            </a:fld>
            <a:endParaRPr lang="en-US" altLang="en-US"/>
          </a:p>
        </p:txBody>
      </p:sp>
    </p:spTree>
    <p:extLst>
      <p:ext uri="{BB962C8B-B14F-4D97-AF65-F5344CB8AC3E}">
        <p14:creationId xmlns:p14="http://schemas.microsoft.com/office/powerpoint/2010/main" val="2284402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56792"/>
            <a:ext cx="8428037" cy="822325"/>
          </a:xfrm>
        </p:spPr>
        <p:txBody>
          <a:bodyPr/>
          <a:lstStyle/>
          <a:p>
            <a:pPr algn="ctr" eaLnBrk="1" hangingPunct="1"/>
            <a:r>
              <a:rPr lang="en-US" sz="5000" dirty="0">
                <a:latin typeface="Garamond" charset="0"/>
              </a:rPr>
              <a:t>Research Thrusts</a:t>
            </a:r>
            <a:br>
              <a:rPr lang="en-US" sz="5000" dirty="0">
                <a:latin typeface="Garamond" charset="0"/>
              </a:rPr>
            </a:br>
            <a:r>
              <a:rPr lang="en-US" sz="3600" dirty="0">
                <a:latin typeface="Garamond" charset="0"/>
              </a:rPr>
              <a:t>Fundamentally Solving RowHammer</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dirty="0">
              <a:latin typeface="Tahoma" charset="0"/>
            </a:endParaRPr>
          </a:p>
          <a:p>
            <a:pPr eaLnBrk="1" hangingPunct="1">
              <a:buFont typeface="Wingdings" charset="0"/>
              <a:buNone/>
            </a:pPr>
            <a:endParaRPr lang="en-US" dirty="0">
              <a:latin typeface="Tahoma" charset="0"/>
            </a:endParaRPr>
          </a:p>
          <a:p>
            <a:pPr eaLnBrk="1" hangingPunct="1">
              <a:buFont typeface="Wingdings" charset="0"/>
              <a:buNone/>
            </a:pPr>
            <a:endParaRPr lang="en-US" dirty="0">
              <a:latin typeface="Tahoma" charset="0"/>
            </a:endParaRPr>
          </a:p>
          <a:p>
            <a:pPr eaLnBrk="1" hangingPunct="1">
              <a:buFont typeface="Wingdings" charset="0"/>
              <a:buNone/>
            </a:pPr>
            <a:endParaRPr lang="en-US" dirty="0">
              <a:latin typeface="Tahoma" charset="0"/>
            </a:endParaRPr>
          </a:p>
        </p:txBody>
      </p:sp>
    </p:spTree>
    <p:extLst>
      <p:ext uri="{BB962C8B-B14F-4D97-AF65-F5344CB8AC3E}">
        <p14:creationId xmlns:p14="http://schemas.microsoft.com/office/powerpoint/2010/main" val="217442979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6BC8-D3E1-B441-932E-2AE53AC5A76A}"/>
              </a:ext>
            </a:extLst>
          </p:cNvPr>
          <p:cNvSpPr>
            <a:spLocks noGrp="1"/>
          </p:cNvSpPr>
          <p:nvPr>
            <p:ph type="title"/>
          </p:nvPr>
        </p:nvSpPr>
        <p:spPr/>
        <p:txBody>
          <a:bodyPr>
            <a:normAutofit fontScale="90000"/>
          </a:bodyPr>
          <a:lstStyle/>
          <a:p>
            <a:r>
              <a:rPr lang="en-US" dirty="0"/>
              <a:t>Thrust 3: New RowHammer Access Patterns</a:t>
            </a:r>
          </a:p>
        </p:txBody>
      </p:sp>
      <p:sp>
        <p:nvSpPr>
          <p:cNvPr id="4" name="Slide Number Placeholder 3">
            <a:extLst>
              <a:ext uri="{FF2B5EF4-FFF2-40B4-BE49-F238E27FC236}">
                <a16:creationId xmlns:a16="http://schemas.microsoft.com/office/drawing/2014/main" id="{CE678DCD-78A6-9D49-A155-8656191ECD9E}"/>
              </a:ext>
            </a:extLst>
          </p:cNvPr>
          <p:cNvSpPr>
            <a:spLocks noGrp="1"/>
          </p:cNvSpPr>
          <p:nvPr>
            <p:ph type="sldNum" sz="quarter" idx="11"/>
          </p:nvPr>
        </p:nvSpPr>
        <p:spPr/>
        <p:txBody>
          <a:bodyPr/>
          <a:lstStyle/>
          <a:p>
            <a:fld id="{323594FA-E141-4234-AE05-360401972BE7}" type="slidenum">
              <a:rPr lang="en-US" altLang="en-US" smtClean="0"/>
              <a:pPr/>
              <a:t>133</a:t>
            </a:fld>
            <a:endParaRPr lang="en-US" altLang="en-US"/>
          </a:p>
        </p:txBody>
      </p:sp>
      <p:sp>
        <p:nvSpPr>
          <p:cNvPr id="7" name="Content Placeholder 2">
            <a:extLst>
              <a:ext uri="{FF2B5EF4-FFF2-40B4-BE49-F238E27FC236}">
                <a16:creationId xmlns:a16="http://schemas.microsoft.com/office/drawing/2014/main" id="{F99F92BB-C933-F548-A784-EA6004CDDF1A}"/>
              </a:ext>
            </a:extLst>
          </p:cNvPr>
          <p:cNvSpPr>
            <a:spLocks noGrp="1"/>
          </p:cNvSpPr>
          <p:nvPr>
            <p:ph idx="1"/>
          </p:nvPr>
        </p:nvSpPr>
        <p:spPr>
          <a:xfrm>
            <a:off x="193104" y="1113656"/>
            <a:ext cx="8915400" cy="5195664"/>
          </a:xfrm>
        </p:spPr>
        <p:txBody>
          <a:bodyPr/>
          <a:lstStyle/>
          <a:p>
            <a:r>
              <a:rPr lang="en-US" dirty="0">
                <a:solidFill>
                  <a:srgbClr val="C00000"/>
                </a:solidFill>
              </a:rPr>
              <a:t>Exploiting the weaknesses </a:t>
            </a:r>
            <a:r>
              <a:rPr lang="en-US" dirty="0"/>
              <a:t>of existing RowHammer defenses</a:t>
            </a:r>
          </a:p>
          <a:p>
            <a:endParaRPr lang="en-US" dirty="0"/>
          </a:p>
          <a:p>
            <a:r>
              <a:rPr lang="en-US" dirty="0"/>
              <a:t>Finding the </a:t>
            </a:r>
            <a:r>
              <a:rPr lang="en-US" b="1" dirty="0"/>
              <a:t>RowHammer access patterns </a:t>
            </a:r>
            <a:r>
              <a:rPr lang="en-US" dirty="0"/>
              <a:t>that </a:t>
            </a:r>
            <a:r>
              <a:rPr lang="en-US" dirty="0">
                <a:solidFill>
                  <a:srgbClr val="C00000"/>
                </a:solidFill>
              </a:rPr>
              <a:t>evade the RowHammer defenses</a:t>
            </a:r>
            <a:r>
              <a:rPr lang="en-US" dirty="0"/>
              <a:t> yet induce </a:t>
            </a:r>
            <a:r>
              <a:rPr lang="en-US" dirty="0">
                <a:solidFill>
                  <a:srgbClr val="C00000"/>
                </a:solidFill>
              </a:rPr>
              <a:t>most RowHammer bit flips</a:t>
            </a:r>
          </a:p>
          <a:p>
            <a:endParaRPr lang="en-US" dirty="0"/>
          </a:p>
          <a:p>
            <a:r>
              <a:rPr lang="en-US" dirty="0"/>
              <a:t>How to </a:t>
            </a:r>
            <a:r>
              <a:rPr lang="en-US" dirty="0">
                <a:solidFill>
                  <a:srgbClr val="0000FF"/>
                </a:solidFill>
              </a:rPr>
              <a:t>automatically find </a:t>
            </a:r>
            <a:r>
              <a:rPr lang="en-US" dirty="0"/>
              <a:t>effective RowHammer access patterns for a given RowHammer mitigation mechanism? </a:t>
            </a:r>
          </a:p>
          <a:p>
            <a:endParaRPr lang="en-US" dirty="0"/>
          </a:p>
          <a:p>
            <a:r>
              <a:rPr lang="en-US" dirty="0"/>
              <a:t>Finding the </a:t>
            </a:r>
            <a:r>
              <a:rPr lang="en-US" dirty="0">
                <a:solidFill>
                  <a:srgbClr val="0000FF"/>
                </a:solidFill>
              </a:rPr>
              <a:t>challenges and solutions </a:t>
            </a:r>
            <a:r>
              <a:rPr lang="en-US" dirty="0"/>
              <a:t>for using </a:t>
            </a:r>
            <a:br>
              <a:rPr lang="en-US" dirty="0"/>
            </a:br>
            <a:r>
              <a:rPr lang="en-US" dirty="0"/>
              <a:t>new RowHammer access patterns in real systems</a:t>
            </a:r>
          </a:p>
        </p:txBody>
      </p:sp>
    </p:spTree>
    <p:extLst>
      <p:ext uri="{BB962C8B-B14F-4D97-AF65-F5344CB8AC3E}">
        <p14:creationId xmlns:p14="http://schemas.microsoft.com/office/powerpoint/2010/main" val="2509870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6BC8-D3E1-B441-932E-2AE53AC5A76A}"/>
              </a:ext>
            </a:extLst>
          </p:cNvPr>
          <p:cNvSpPr>
            <a:spLocks noGrp="1"/>
          </p:cNvSpPr>
          <p:nvPr>
            <p:ph type="title"/>
          </p:nvPr>
        </p:nvSpPr>
        <p:spPr/>
        <p:txBody>
          <a:bodyPr>
            <a:normAutofit/>
          </a:bodyPr>
          <a:lstStyle/>
          <a:p>
            <a:r>
              <a:rPr lang="en-US" dirty="0"/>
              <a:t>Thrust 4: New RowHammer Solutions </a:t>
            </a:r>
          </a:p>
        </p:txBody>
      </p:sp>
      <p:sp>
        <p:nvSpPr>
          <p:cNvPr id="4" name="Slide Number Placeholder 3">
            <a:extLst>
              <a:ext uri="{FF2B5EF4-FFF2-40B4-BE49-F238E27FC236}">
                <a16:creationId xmlns:a16="http://schemas.microsoft.com/office/drawing/2014/main" id="{CE678DCD-78A6-9D49-A155-8656191ECD9E}"/>
              </a:ext>
            </a:extLst>
          </p:cNvPr>
          <p:cNvSpPr>
            <a:spLocks noGrp="1"/>
          </p:cNvSpPr>
          <p:nvPr>
            <p:ph type="sldNum" sz="quarter" idx="11"/>
          </p:nvPr>
        </p:nvSpPr>
        <p:spPr/>
        <p:txBody>
          <a:bodyPr/>
          <a:lstStyle/>
          <a:p>
            <a:fld id="{323594FA-E141-4234-AE05-360401972BE7}" type="slidenum">
              <a:rPr lang="en-US" altLang="en-US" smtClean="0"/>
              <a:pPr/>
              <a:t>134</a:t>
            </a:fld>
            <a:endParaRPr lang="en-US" altLang="en-US"/>
          </a:p>
        </p:txBody>
      </p:sp>
      <p:sp>
        <p:nvSpPr>
          <p:cNvPr id="7" name="Content Placeholder 2">
            <a:extLst>
              <a:ext uri="{FF2B5EF4-FFF2-40B4-BE49-F238E27FC236}">
                <a16:creationId xmlns:a16="http://schemas.microsoft.com/office/drawing/2014/main" id="{F99F92BB-C933-F548-A784-EA6004CDDF1A}"/>
              </a:ext>
            </a:extLst>
          </p:cNvPr>
          <p:cNvSpPr>
            <a:spLocks noGrp="1"/>
          </p:cNvSpPr>
          <p:nvPr>
            <p:ph idx="1"/>
          </p:nvPr>
        </p:nvSpPr>
        <p:spPr>
          <a:xfrm>
            <a:off x="193104" y="1113656"/>
            <a:ext cx="8915400" cy="5195664"/>
          </a:xfrm>
        </p:spPr>
        <p:txBody>
          <a:bodyPr/>
          <a:lstStyle/>
          <a:p>
            <a:r>
              <a:rPr lang="en-US" dirty="0"/>
              <a:t>How can we </a:t>
            </a:r>
            <a:r>
              <a:rPr lang="en-US" b="1" dirty="0">
                <a:solidFill>
                  <a:srgbClr val="0000FF"/>
                </a:solidFill>
              </a:rPr>
              <a:t>completely solve RowHammer </a:t>
            </a:r>
            <a:br>
              <a:rPr lang="en-US" b="1" dirty="0">
                <a:solidFill>
                  <a:srgbClr val="0000FF"/>
                </a:solidFill>
              </a:rPr>
            </a:br>
            <a:r>
              <a:rPr lang="en-US" dirty="0"/>
              <a:t>in a </a:t>
            </a:r>
            <a:r>
              <a:rPr lang="en-US" dirty="0">
                <a:solidFill>
                  <a:srgbClr val="C00000"/>
                </a:solidFill>
              </a:rPr>
              <a:t>cost-efficient</a:t>
            </a:r>
            <a:r>
              <a:rPr lang="en-US" dirty="0"/>
              <a:t> and </a:t>
            </a:r>
            <a:r>
              <a:rPr lang="en-US" dirty="0">
                <a:solidFill>
                  <a:srgbClr val="C00000"/>
                </a:solidFill>
              </a:rPr>
              <a:t>practical</a:t>
            </a:r>
            <a:r>
              <a:rPr lang="en-US" dirty="0"/>
              <a:t> way?</a:t>
            </a:r>
          </a:p>
          <a:p>
            <a:endParaRPr lang="en-US" dirty="0"/>
          </a:p>
          <a:p>
            <a:endParaRPr lang="en-US" dirty="0"/>
          </a:p>
          <a:p>
            <a:r>
              <a:rPr lang="en-US" dirty="0"/>
              <a:t>How can we </a:t>
            </a:r>
            <a:r>
              <a:rPr lang="en-US" b="1" dirty="0">
                <a:solidFill>
                  <a:srgbClr val="0000FF"/>
                </a:solidFill>
              </a:rPr>
              <a:t>minimize the overheads </a:t>
            </a:r>
            <a:r>
              <a:rPr lang="en-US" dirty="0"/>
              <a:t>of a RowHammer mitigation mechanism? </a:t>
            </a:r>
          </a:p>
          <a:p>
            <a:endParaRPr lang="en-US" dirty="0"/>
          </a:p>
          <a:p>
            <a:endParaRPr lang="en-US" dirty="0"/>
          </a:p>
          <a:p>
            <a:r>
              <a:rPr lang="en-US" dirty="0"/>
              <a:t>How can we make new RowHammer defenses </a:t>
            </a:r>
            <a:r>
              <a:rPr lang="en-US" b="1" dirty="0">
                <a:solidFill>
                  <a:srgbClr val="0000FF"/>
                </a:solidFill>
              </a:rPr>
              <a:t>scale well with worsening RowHammer </a:t>
            </a:r>
            <a:r>
              <a:rPr lang="en-US" dirty="0"/>
              <a:t>vulnerability? </a:t>
            </a:r>
            <a:endParaRPr lang="en-US" dirty="0">
              <a:effectLst/>
            </a:endParaRPr>
          </a:p>
        </p:txBody>
      </p:sp>
    </p:spTree>
    <p:extLst>
      <p:ext uri="{BB962C8B-B14F-4D97-AF65-F5344CB8AC3E}">
        <p14:creationId xmlns:p14="http://schemas.microsoft.com/office/powerpoint/2010/main" val="379095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6BC8-D3E1-B441-932E-2AE53AC5A76A}"/>
              </a:ext>
            </a:extLst>
          </p:cNvPr>
          <p:cNvSpPr>
            <a:spLocks noGrp="1"/>
          </p:cNvSpPr>
          <p:nvPr>
            <p:ph type="title"/>
          </p:nvPr>
        </p:nvSpPr>
        <p:spPr/>
        <p:txBody>
          <a:bodyPr>
            <a:normAutofit/>
          </a:bodyPr>
          <a:lstStyle/>
          <a:p>
            <a:r>
              <a:rPr lang="en-US" dirty="0"/>
              <a:t>Timeline</a:t>
            </a:r>
          </a:p>
        </p:txBody>
      </p:sp>
      <p:sp>
        <p:nvSpPr>
          <p:cNvPr id="4" name="Slide Number Placeholder 3">
            <a:extLst>
              <a:ext uri="{FF2B5EF4-FFF2-40B4-BE49-F238E27FC236}">
                <a16:creationId xmlns:a16="http://schemas.microsoft.com/office/drawing/2014/main" id="{CE678DCD-78A6-9D49-A155-8656191ECD9E}"/>
              </a:ext>
            </a:extLst>
          </p:cNvPr>
          <p:cNvSpPr>
            <a:spLocks noGrp="1"/>
          </p:cNvSpPr>
          <p:nvPr>
            <p:ph type="sldNum" sz="quarter" idx="11"/>
          </p:nvPr>
        </p:nvSpPr>
        <p:spPr/>
        <p:txBody>
          <a:bodyPr/>
          <a:lstStyle/>
          <a:p>
            <a:fld id="{323594FA-E141-4234-AE05-360401972BE7}" type="slidenum">
              <a:rPr lang="en-US" altLang="en-US" smtClean="0"/>
              <a:pPr/>
              <a:t>135</a:t>
            </a:fld>
            <a:endParaRPr lang="en-US" altLang="en-US"/>
          </a:p>
        </p:txBody>
      </p:sp>
      <p:sp>
        <p:nvSpPr>
          <p:cNvPr id="7" name="Content Placeholder 2">
            <a:extLst>
              <a:ext uri="{FF2B5EF4-FFF2-40B4-BE49-F238E27FC236}">
                <a16:creationId xmlns:a16="http://schemas.microsoft.com/office/drawing/2014/main" id="{F99F92BB-C933-F548-A784-EA6004CDDF1A}"/>
              </a:ext>
            </a:extLst>
          </p:cNvPr>
          <p:cNvSpPr>
            <a:spLocks noGrp="1"/>
          </p:cNvSpPr>
          <p:nvPr>
            <p:ph idx="1"/>
          </p:nvPr>
        </p:nvSpPr>
        <p:spPr>
          <a:xfrm>
            <a:off x="193104" y="1113656"/>
            <a:ext cx="8915400" cy="5195664"/>
          </a:xfrm>
        </p:spPr>
        <p:txBody>
          <a:bodyPr/>
          <a:lstStyle/>
          <a:p>
            <a:r>
              <a:rPr lang="en-US" dirty="0"/>
              <a:t>We project a two-year-long period</a:t>
            </a:r>
          </a:p>
          <a:p>
            <a:endParaRPr lang="en-US" dirty="0"/>
          </a:p>
          <a:p>
            <a:r>
              <a:rPr lang="en-US" dirty="0"/>
              <a:t>First year (2022)</a:t>
            </a:r>
          </a:p>
          <a:p>
            <a:pPr lvl="1"/>
            <a:r>
              <a:rPr lang="en-US" b="1" dirty="0"/>
              <a:t>Thrust 1:</a:t>
            </a:r>
            <a:r>
              <a:rPr lang="en-US" dirty="0"/>
              <a:t> Analyze the unexplored aspects of RowHammer </a:t>
            </a:r>
          </a:p>
          <a:p>
            <a:pPr lvl="1"/>
            <a:r>
              <a:rPr lang="en-US" b="1" dirty="0"/>
              <a:t>Thrust 2:</a:t>
            </a:r>
            <a:r>
              <a:rPr lang="en-US" dirty="0"/>
              <a:t> Understand the operation of existing RowHammer mitigation mechanisms to evaluate their security properties</a:t>
            </a:r>
            <a:br>
              <a:rPr lang="en-US" dirty="0"/>
            </a:br>
            <a:endParaRPr lang="en-US" dirty="0"/>
          </a:p>
          <a:p>
            <a:r>
              <a:rPr lang="en-US" dirty="0"/>
              <a:t>Second year (2023)</a:t>
            </a:r>
          </a:p>
          <a:p>
            <a:pPr lvl="1"/>
            <a:r>
              <a:rPr lang="en-US" b="1" dirty="0"/>
              <a:t>Thrust 3:</a:t>
            </a:r>
            <a:r>
              <a:rPr lang="en-US" dirty="0"/>
              <a:t> Crafting more effective RowHammer access patterns</a:t>
            </a:r>
          </a:p>
          <a:p>
            <a:pPr lvl="1"/>
            <a:r>
              <a:rPr lang="en-US" b="1" dirty="0"/>
              <a:t>Thrust 4: </a:t>
            </a:r>
            <a:r>
              <a:rPr lang="en-US" dirty="0"/>
              <a:t>Designing secure, efficient, and low-cost RowHammer defenses</a:t>
            </a:r>
          </a:p>
        </p:txBody>
      </p:sp>
    </p:spTree>
    <p:extLst>
      <p:ext uri="{BB962C8B-B14F-4D97-AF65-F5344CB8AC3E}">
        <p14:creationId xmlns:p14="http://schemas.microsoft.com/office/powerpoint/2010/main" val="111175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dirty="0">
                <a:solidFill>
                  <a:srgbClr val="0000FF"/>
                </a:solidFill>
              </a:rPr>
              <a:t>Voltage swing </a:t>
            </a:r>
            <a:r>
              <a:rPr lang="en-US" dirty="0"/>
              <a:t>on a DRAM row’s </a:t>
            </a:r>
            <a:r>
              <a:rPr lang="en-US" dirty="0" err="1"/>
              <a:t>wordline</a:t>
            </a:r>
            <a:r>
              <a:rPr lang="en-US" dirty="0"/>
              <a:t> causes RowHammer</a:t>
            </a:r>
          </a:p>
          <a:p>
            <a:r>
              <a:rPr lang="en-US" dirty="0">
                <a:solidFill>
                  <a:srgbClr val="C00000"/>
                </a:solidFill>
              </a:rPr>
              <a:t>No prior study </a:t>
            </a:r>
            <a:r>
              <a:rPr lang="en-US" dirty="0"/>
              <a:t>on the </a:t>
            </a:r>
            <a:r>
              <a:rPr lang="en-US" dirty="0">
                <a:solidFill>
                  <a:srgbClr val="0000FF"/>
                </a:solidFill>
              </a:rPr>
              <a:t>impact of voltage </a:t>
            </a:r>
            <a:r>
              <a:rPr lang="en-US" dirty="0"/>
              <a:t>on RowHammer</a:t>
            </a:r>
          </a:p>
          <a:p>
            <a:pPr marL="0" indent="0">
              <a:buNone/>
            </a:pPr>
            <a:endParaRPr lang="en-US" dirty="0"/>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8915400" cy="1066800"/>
          </a:xfrm>
        </p:spPr>
        <p:txBody>
          <a:bodyPr/>
          <a:lstStyle/>
          <a:p>
            <a:r>
              <a:rPr lang="en-US" dirty="0"/>
              <a:t>Sneak Peak: RowHammer vs. Voltage</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fld id="{323594FA-E141-4234-AE05-360401972BE7}" type="slidenum">
              <a:rPr lang="en-US" altLang="en-US" smtClean="0"/>
              <a:pPr/>
              <a:t>136</a:t>
            </a:fld>
            <a:endParaRPr lang="en-US" altLang="en-US"/>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rgbClr val="7030A0"/>
                </a:solidFill>
              </a:rPr>
              <a:t>RowHammer vulnerability can be reduced via voltage scaling</a:t>
            </a:r>
          </a:p>
        </p:txBody>
      </p:sp>
    </p:spTree>
    <p:extLst>
      <p:ext uri="{BB962C8B-B14F-4D97-AF65-F5344CB8AC3E}">
        <p14:creationId xmlns:p14="http://schemas.microsoft.com/office/powerpoint/2010/main" val="2730387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dirty="0">
                <a:solidFill>
                  <a:srgbClr val="0000FF"/>
                </a:solidFill>
              </a:rPr>
              <a:t>Voltage swing </a:t>
            </a:r>
            <a:r>
              <a:rPr lang="en-US" dirty="0"/>
              <a:t>on a DRAM row’s </a:t>
            </a:r>
            <a:r>
              <a:rPr lang="en-US" dirty="0" err="1"/>
              <a:t>wordline</a:t>
            </a:r>
            <a:r>
              <a:rPr lang="en-US" dirty="0"/>
              <a:t> causes RowHammer</a:t>
            </a:r>
          </a:p>
          <a:p>
            <a:r>
              <a:rPr lang="en-US" dirty="0">
                <a:solidFill>
                  <a:srgbClr val="C00000"/>
                </a:solidFill>
              </a:rPr>
              <a:t>No prior study </a:t>
            </a:r>
            <a:r>
              <a:rPr lang="en-US" dirty="0"/>
              <a:t>on the </a:t>
            </a:r>
            <a:r>
              <a:rPr lang="en-US" dirty="0">
                <a:solidFill>
                  <a:srgbClr val="0000FF"/>
                </a:solidFill>
              </a:rPr>
              <a:t>impact of voltage </a:t>
            </a:r>
            <a:r>
              <a:rPr lang="en-US" dirty="0"/>
              <a:t>on RowHammer</a:t>
            </a:r>
          </a:p>
          <a:p>
            <a:pPr marL="0" indent="0">
              <a:buNone/>
            </a:pPr>
            <a:endParaRPr lang="en-US" dirty="0"/>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8915400" cy="1066800"/>
          </a:xfrm>
        </p:spPr>
        <p:txBody>
          <a:bodyPr/>
          <a:lstStyle/>
          <a:p>
            <a:r>
              <a:rPr lang="en-US" dirty="0"/>
              <a:t>Sneak Peak: RowHammer vs Voltage</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fld id="{323594FA-E141-4234-AE05-360401972BE7}" type="slidenum">
              <a:rPr lang="en-US" altLang="en-US" smtClean="0"/>
              <a:pPr/>
              <a:t>137</a:t>
            </a:fld>
            <a:endParaRPr lang="en-US" altLang="en-US"/>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ysClr val="windowText" lastClr="000000"/>
                </a:solidFill>
              </a:rPr>
              <a:t>RowHammer vulnerability can be reduced via voltage scaling</a:t>
            </a:r>
          </a:p>
        </p:txBody>
      </p:sp>
      <p:sp>
        <p:nvSpPr>
          <p:cNvPr id="6" name="Rectangle 5">
            <a:extLst>
              <a:ext uri="{FF2B5EF4-FFF2-40B4-BE49-F238E27FC236}">
                <a16:creationId xmlns:a16="http://schemas.microsoft.com/office/drawing/2014/main" id="{BE090B84-8FE4-AF43-BF37-A68D1618E9F0}"/>
              </a:ext>
            </a:extLst>
          </p:cNvPr>
          <p:cNvSpPr/>
          <p:nvPr/>
        </p:nvSpPr>
        <p:spPr>
          <a:xfrm>
            <a:off x="0" y="-38472"/>
            <a:ext cx="9144000" cy="6394648"/>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F1F657-CAAC-0E4C-B87F-C9A664180DC9}"/>
              </a:ext>
            </a:extLst>
          </p:cNvPr>
          <p:cNvSpPr/>
          <p:nvPr/>
        </p:nvSpPr>
        <p:spPr>
          <a:xfrm>
            <a:off x="-1676" y="1219200"/>
            <a:ext cx="9145676" cy="3196208"/>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solidFill>
                <a:sysClr val="windowText" lastClr="000000"/>
              </a:solidFill>
            </a:endParaRPr>
          </a:p>
          <a:p>
            <a:pPr algn="ctr"/>
            <a:endParaRPr lang="en-US" sz="2400" dirty="0">
              <a:solidFill>
                <a:sysClr val="windowText" lastClr="000000"/>
              </a:solidFill>
            </a:endParaRPr>
          </a:p>
          <a:p>
            <a:pPr algn="ctr"/>
            <a:endParaRPr lang="en-US" sz="2400" dirty="0">
              <a:solidFill>
                <a:sysClr val="windowText" lastClr="000000"/>
              </a:solidFill>
            </a:endParaRPr>
          </a:p>
          <a:p>
            <a:pPr algn="ctr"/>
            <a:endParaRPr lang="en-US" sz="2400" dirty="0">
              <a:solidFill>
                <a:sysClr val="windowText" lastClr="000000"/>
              </a:solidFill>
            </a:endParaRPr>
          </a:p>
          <a:p>
            <a:pPr algn="ctr"/>
            <a:endParaRPr lang="en-US" sz="2400" dirty="0">
              <a:solidFill>
                <a:sysClr val="windowText" lastClr="000000"/>
              </a:solidFill>
            </a:endParaRPr>
          </a:p>
          <a:p>
            <a:pPr algn="ctr"/>
            <a:endParaRPr lang="en-US" sz="2400" dirty="0">
              <a:solidFill>
                <a:sysClr val="windowText" lastClr="000000"/>
              </a:solidFill>
            </a:endParaRPr>
          </a:p>
          <a:p>
            <a:pPr algn="ctr"/>
            <a:endParaRPr lang="en-US" sz="2400" dirty="0">
              <a:solidFill>
                <a:sysClr val="windowText" lastClr="000000"/>
              </a:solidFill>
            </a:endParaRPr>
          </a:p>
          <a:p>
            <a:pPr algn="ctr"/>
            <a:r>
              <a:rPr lang="en-US" sz="2400" dirty="0">
                <a:solidFill>
                  <a:sysClr val="windowText" lastClr="000000"/>
                </a:solidFill>
              </a:rPr>
              <a:t>Stay tuned for DSN 2022</a:t>
            </a:r>
          </a:p>
        </p:txBody>
      </p:sp>
      <p:pic>
        <p:nvPicPr>
          <p:cNvPr id="3" name="Picture 2">
            <a:extLst>
              <a:ext uri="{FF2B5EF4-FFF2-40B4-BE49-F238E27FC236}">
                <a16:creationId xmlns:a16="http://schemas.microsoft.com/office/drawing/2014/main" id="{EFC43B94-AD8A-AD43-B65E-4A090C1B2DC3}"/>
              </a:ext>
            </a:extLst>
          </p:cNvPr>
          <p:cNvPicPr>
            <a:picLocks noChangeAspect="1"/>
          </p:cNvPicPr>
          <p:nvPr/>
        </p:nvPicPr>
        <p:blipFill rotWithShape="1">
          <a:blip r:embed="rId3"/>
          <a:srcRect t="18306" r="2112"/>
          <a:stretch/>
        </p:blipFill>
        <p:spPr>
          <a:xfrm>
            <a:off x="85600" y="1489772"/>
            <a:ext cx="8950896" cy="2227260"/>
          </a:xfrm>
          <a:prstGeom prst="rect">
            <a:avLst/>
          </a:prstGeom>
          <a:ln>
            <a:solidFill>
              <a:srgbClr val="F9F4EE"/>
            </a:solidFill>
          </a:ln>
        </p:spPr>
      </p:pic>
    </p:spTree>
    <p:extLst>
      <p:ext uri="{BB962C8B-B14F-4D97-AF65-F5344CB8AC3E}">
        <p14:creationId xmlns:p14="http://schemas.microsoft.com/office/powerpoint/2010/main" val="349691258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3123-D6B4-4E43-8F55-FEF639B34A40}"/>
              </a:ext>
            </a:extLst>
          </p:cNvPr>
          <p:cNvSpPr>
            <a:spLocks noGrp="1"/>
          </p:cNvSpPr>
          <p:nvPr>
            <p:ph type="title"/>
          </p:nvPr>
        </p:nvSpPr>
        <p:spPr/>
        <p:txBody>
          <a:bodyPr/>
          <a:lstStyle/>
          <a:p>
            <a:r>
              <a:rPr lang="en-US" dirty="0"/>
              <a:t>Our RowHammer Experts</a:t>
            </a:r>
          </a:p>
        </p:txBody>
      </p:sp>
      <p:sp>
        <p:nvSpPr>
          <p:cNvPr id="4" name="Slide Number Placeholder 3">
            <a:extLst>
              <a:ext uri="{FF2B5EF4-FFF2-40B4-BE49-F238E27FC236}">
                <a16:creationId xmlns:a16="http://schemas.microsoft.com/office/drawing/2014/main" id="{DA8BD4B5-1DEF-E04E-ABBF-4C00D89503BF}"/>
              </a:ext>
            </a:extLst>
          </p:cNvPr>
          <p:cNvSpPr>
            <a:spLocks noGrp="1"/>
          </p:cNvSpPr>
          <p:nvPr>
            <p:ph type="sldNum" sz="quarter" idx="11"/>
          </p:nvPr>
        </p:nvSpPr>
        <p:spPr/>
        <p:txBody>
          <a:bodyPr/>
          <a:lstStyle/>
          <a:p>
            <a:fld id="{323594FA-E141-4234-AE05-360401972BE7}" type="slidenum">
              <a:rPr lang="en-US" altLang="en-US" smtClean="0"/>
              <a:pPr/>
              <a:t>138</a:t>
            </a:fld>
            <a:endParaRPr lang="en-US" altLang="en-US"/>
          </a:p>
        </p:txBody>
      </p:sp>
      <p:pic>
        <p:nvPicPr>
          <p:cNvPr id="5" name="Picture 4">
            <a:extLst>
              <a:ext uri="{FF2B5EF4-FFF2-40B4-BE49-F238E27FC236}">
                <a16:creationId xmlns:a16="http://schemas.microsoft.com/office/drawing/2014/main" id="{D66CA0A3-5E8A-0440-9FAC-891910CA91A2}"/>
              </a:ext>
            </a:extLst>
          </p:cNvPr>
          <p:cNvPicPr>
            <a:picLocks noChangeAspect="1"/>
          </p:cNvPicPr>
          <p:nvPr/>
        </p:nvPicPr>
        <p:blipFill>
          <a:blip r:embed="rId2"/>
          <a:stretch>
            <a:fillRect/>
          </a:stretch>
        </p:blipFill>
        <p:spPr>
          <a:xfrm>
            <a:off x="-42319" y="940525"/>
            <a:ext cx="1968750" cy="1800000"/>
          </a:xfrm>
          <a:prstGeom prst="rect">
            <a:avLst/>
          </a:prstGeom>
        </p:spPr>
      </p:pic>
      <p:pic>
        <p:nvPicPr>
          <p:cNvPr id="6" name="Picture 5">
            <a:extLst>
              <a:ext uri="{FF2B5EF4-FFF2-40B4-BE49-F238E27FC236}">
                <a16:creationId xmlns:a16="http://schemas.microsoft.com/office/drawing/2014/main" id="{8762EDE3-B871-1642-979A-BC074A7AE5A6}"/>
              </a:ext>
            </a:extLst>
          </p:cNvPr>
          <p:cNvPicPr>
            <a:picLocks noChangeAspect="1"/>
          </p:cNvPicPr>
          <p:nvPr/>
        </p:nvPicPr>
        <p:blipFill>
          <a:blip r:embed="rId3"/>
          <a:stretch>
            <a:fillRect/>
          </a:stretch>
        </p:blipFill>
        <p:spPr>
          <a:xfrm>
            <a:off x="3779912" y="2755830"/>
            <a:ext cx="1774737" cy="1800000"/>
          </a:xfrm>
          <a:prstGeom prst="rect">
            <a:avLst/>
          </a:prstGeom>
        </p:spPr>
      </p:pic>
      <p:pic>
        <p:nvPicPr>
          <p:cNvPr id="7" name="Picture 6">
            <a:extLst>
              <a:ext uri="{FF2B5EF4-FFF2-40B4-BE49-F238E27FC236}">
                <a16:creationId xmlns:a16="http://schemas.microsoft.com/office/drawing/2014/main" id="{997CF7A4-7B85-5A4A-9094-AFB7A892655C}"/>
              </a:ext>
            </a:extLst>
          </p:cNvPr>
          <p:cNvPicPr>
            <a:picLocks noChangeAspect="1"/>
          </p:cNvPicPr>
          <p:nvPr/>
        </p:nvPicPr>
        <p:blipFill>
          <a:blip r:embed="rId4"/>
          <a:stretch>
            <a:fillRect/>
          </a:stretch>
        </p:blipFill>
        <p:spPr>
          <a:xfrm>
            <a:off x="1966178" y="940525"/>
            <a:ext cx="1863281" cy="1800000"/>
          </a:xfrm>
          <a:prstGeom prst="rect">
            <a:avLst/>
          </a:prstGeom>
        </p:spPr>
      </p:pic>
      <p:pic>
        <p:nvPicPr>
          <p:cNvPr id="8" name="Picture 7">
            <a:extLst>
              <a:ext uri="{FF2B5EF4-FFF2-40B4-BE49-F238E27FC236}">
                <a16:creationId xmlns:a16="http://schemas.microsoft.com/office/drawing/2014/main" id="{800276FA-1DF6-D64F-9F24-2E5A029F50C5}"/>
              </a:ext>
            </a:extLst>
          </p:cNvPr>
          <p:cNvPicPr>
            <a:picLocks noChangeAspect="1"/>
          </p:cNvPicPr>
          <p:nvPr/>
        </p:nvPicPr>
        <p:blipFill>
          <a:blip r:embed="rId5"/>
          <a:stretch>
            <a:fillRect/>
          </a:stretch>
        </p:blipFill>
        <p:spPr>
          <a:xfrm>
            <a:off x="7426857" y="2754950"/>
            <a:ext cx="1754676" cy="1800000"/>
          </a:xfrm>
          <a:prstGeom prst="rect">
            <a:avLst/>
          </a:prstGeom>
        </p:spPr>
      </p:pic>
      <p:pic>
        <p:nvPicPr>
          <p:cNvPr id="9" name="Picture 8">
            <a:extLst>
              <a:ext uri="{FF2B5EF4-FFF2-40B4-BE49-F238E27FC236}">
                <a16:creationId xmlns:a16="http://schemas.microsoft.com/office/drawing/2014/main" id="{039CD9AF-A6B5-8A46-9ACF-D82C2C60B4C3}"/>
              </a:ext>
            </a:extLst>
          </p:cNvPr>
          <p:cNvPicPr>
            <a:picLocks noChangeAspect="1"/>
          </p:cNvPicPr>
          <p:nvPr/>
        </p:nvPicPr>
        <p:blipFill>
          <a:blip r:embed="rId6"/>
          <a:stretch>
            <a:fillRect/>
          </a:stretch>
        </p:blipFill>
        <p:spPr>
          <a:xfrm>
            <a:off x="5541354" y="1004807"/>
            <a:ext cx="1847547" cy="1800000"/>
          </a:xfrm>
          <a:prstGeom prst="rect">
            <a:avLst/>
          </a:prstGeom>
        </p:spPr>
      </p:pic>
      <p:pic>
        <p:nvPicPr>
          <p:cNvPr id="10" name="Picture 9">
            <a:extLst>
              <a:ext uri="{FF2B5EF4-FFF2-40B4-BE49-F238E27FC236}">
                <a16:creationId xmlns:a16="http://schemas.microsoft.com/office/drawing/2014/main" id="{0C8012F3-3DC1-D146-91DE-C94521956F04}"/>
              </a:ext>
            </a:extLst>
          </p:cNvPr>
          <p:cNvPicPr>
            <a:picLocks noChangeAspect="1"/>
          </p:cNvPicPr>
          <p:nvPr/>
        </p:nvPicPr>
        <p:blipFill>
          <a:blip r:embed="rId7"/>
          <a:stretch>
            <a:fillRect/>
          </a:stretch>
        </p:blipFill>
        <p:spPr>
          <a:xfrm>
            <a:off x="3754392" y="940525"/>
            <a:ext cx="1901887" cy="1800000"/>
          </a:xfrm>
          <a:prstGeom prst="rect">
            <a:avLst/>
          </a:prstGeom>
        </p:spPr>
      </p:pic>
      <p:pic>
        <p:nvPicPr>
          <p:cNvPr id="11" name="Picture 10">
            <a:extLst>
              <a:ext uri="{FF2B5EF4-FFF2-40B4-BE49-F238E27FC236}">
                <a16:creationId xmlns:a16="http://schemas.microsoft.com/office/drawing/2014/main" id="{0990D779-A4B9-FA47-9BEC-2EAA2B05D7E1}"/>
              </a:ext>
            </a:extLst>
          </p:cNvPr>
          <p:cNvPicPr>
            <a:picLocks noChangeAspect="1"/>
          </p:cNvPicPr>
          <p:nvPr/>
        </p:nvPicPr>
        <p:blipFill>
          <a:blip r:embed="rId8"/>
          <a:stretch>
            <a:fillRect/>
          </a:stretch>
        </p:blipFill>
        <p:spPr>
          <a:xfrm>
            <a:off x="5602021" y="2754950"/>
            <a:ext cx="1820930" cy="1800000"/>
          </a:xfrm>
          <a:prstGeom prst="rect">
            <a:avLst/>
          </a:prstGeom>
        </p:spPr>
      </p:pic>
      <p:pic>
        <p:nvPicPr>
          <p:cNvPr id="12" name="Picture 11">
            <a:extLst>
              <a:ext uri="{FF2B5EF4-FFF2-40B4-BE49-F238E27FC236}">
                <a16:creationId xmlns:a16="http://schemas.microsoft.com/office/drawing/2014/main" id="{9A04BB8C-5584-B146-9C73-972600395C2D}"/>
              </a:ext>
            </a:extLst>
          </p:cNvPr>
          <p:cNvPicPr>
            <a:picLocks noChangeAspect="1"/>
          </p:cNvPicPr>
          <p:nvPr/>
        </p:nvPicPr>
        <p:blipFill>
          <a:blip r:embed="rId9"/>
          <a:stretch>
            <a:fillRect/>
          </a:stretch>
        </p:blipFill>
        <p:spPr>
          <a:xfrm>
            <a:off x="7297114" y="980728"/>
            <a:ext cx="1883398" cy="1800000"/>
          </a:xfrm>
          <a:prstGeom prst="rect">
            <a:avLst/>
          </a:prstGeom>
        </p:spPr>
      </p:pic>
      <p:pic>
        <p:nvPicPr>
          <p:cNvPr id="13" name="Picture 12">
            <a:extLst>
              <a:ext uri="{FF2B5EF4-FFF2-40B4-BE49-F238E27FC236}">
                <a16:creationId xmlns:a16="http://schemas.microsoft.com/office/drawing/2014/main" id="{C48805E8-9F1C-C74A-8291-E3310D7D0985}"/>
              </a:ext>
            </a:extLst>
          </p:cNvPr>
          <p:cNvPicPr>
            <a:picLocks noChangeAspect="1"/>
          </p:cNvPicPr>
          <p:nvPr/>
        </p:nvPicPr>
        <p:blipFill>
          <a:blip r:embed="rId10"/>
          <a:stretch>
            <a:fillRect/>
          </a:stretch>
        </p:blipFill>
        <p:spPr>
          <a:xfrm>
            <a:off x="5508104" y="4653376"/>
            <a:ext cx="1608828" cy="2160000"/>
          </a:xfrm>
          <a:prstGeom prst="rect">
            <a:avLst/>
          </a:prstGeom>
        </p:spPr>
      </p:pic>
      <p:pic>
        <p:nvPicPr>
          <p:cNvPr id="14" name="Picture 13">
            <a:extLst>
              <a:ext uri="{FF2B5EF4-FFF2-40B4-BE49-F238E27FC236}">
                <a16:creationId xmlns:a16="http://schemas.microsoft.com/office/drawing/2014/main" id="{F9B96407-0FFF-474E-9F0F-1831D7640C2E}"/>
              </a:ext>
            </a:extLst>
          </p:cNvPr>
          <p:cNvPicPr>
            <a:picLocks noChangeAspect="1"/>
          </p:cNvPicPr>
          <p:nvPr/>
        </p:nvPicPr>
        <p:blipFill>
          <a:blip r:embed="rId11"/>
          <a:stretch>
            <a:fillRect/>
          </a:stretch>
        </p:blipFill>
        <p:spPr>
          <a:xfrm>
            <a:off x="3059832" y="4566880"/>
            <a:ext cx="1530709" cy="1800000"/>
          </a:xfrm>
          <a:prstGeom prst="rect">
            <a:avLst/>
          </a:prstGeom>
        </p:spPr>
      </p:pic>
      <p:pic>
        <p:nvPicPr>
          <p:cNvPr id="15" name="Picture 14">
            <a:extLst>
              <a:ext uri="{FF2B5EF4-FFF2-40B4-BE49-F238E27FC236}">
                <a16:creationId xmlns:a16="http://schemas.microsoft.com/office/drawing/2014/main" id="{F9EF6B48-F762-AE42-A84E-2DC5742785BB}"/>
              </a:ext>
            </a:extLst>
          </p:cNvPr>
          <p:cNvPicPr>
            <a:picLocks noChangeAspect="1"/>
          </p:cNvPicPr>
          <p:nvPr/>
        </p:nvPicPr>
        <p:blipFill>
          <a:blip r:embed="rId12"/>
          <a:stretch>
            <a:fillRect/>
          </a:stretch>
        </p:blipFill>
        <p:spPr>
          <a:xfrm>
            <a:off x="1971104" y="2781128"/>
            <a:ext cx="1880816" cy="1800000"/>
          </a:xfrm>
          <a:prstGeom prst="rect">
            <a:avLst/>
          </a:prstGeom>
        </p:spPr>
      </p:pic>
      <p:sp>
        <p:nvSpPr>
          <p:cNvPr id="17" name="TextBox 16">
            <a:extLst>
              <a:ext uri="{FF2B5EF4-FFF2-40B4-BE49-F238E27FC236}">
                <a16:creationId xmlns:a16="http://schemas.microsoft.com/office/drawing/2014/main" id="{0E0F8050-C78E-3149-8C32-EC0AF594A204}"/>
              </a:ext>
            </a:extLst>
          </p:cNvPr>
          <p:cNvSpPr txBox="1"/>
          <p:nvPr/>
        </p:nvSpPr>
        <p:spPr>
          <a:xfrm>
            <a:off x="127975" y="4114161"/>
            <a:ext cx="1867050" cy="369332"/>
          </a:xfrm>
          <a:prstGeom prst="rect">
            <a:avLst/>
          </a:prstGeom>
          <a:noFill/>
        </p:spPr>
        <p:txBody>
          <a:bodyPr wrap="none" rtlCol="0">
            <a:spAutoFit/>
          </a:bodyPr>
          <a:lstStyle/>
          <a:p>
            <a:r>
              <a:rPr lang="en-US" dirty="0"/>
              <a:t>Actively Working</a:t>
            </a:r>
          </a:p>
        </p:txBody>
      </p:sp>
      <p:sp>
        <p:nvSpPr>
          <p:cNvPr id="18" name="TextBox 17">
            <a:extLst>
              <a:ext uri="{FF2B5EF4-FFF2-40B4-BE49-F238E27FC236}">
                <a16:creationId xmlns:a16="http://schemas.microsoft.com/office/drawing/2014/main" id="{07C0E09F-76C6-6745-982F-6B29EFE5C30A}"/>
              </a:ext>
            </a:extLst>
          </p:cNvPr>
          <p:cNvSpPr txBox="1"/>
          <p:nvPr/>
        </p:nvSpPr>
        <p:spPr>
          <a:xfrm>
            <a:off x="127975" y="4725144"/>
            <a:ext cx="2379177" cy="369332"/>
          </a:xfrm>
          <a:prstGeom prst="rect">
            <a:avLst/>
          </a:prstGeom>
          <a:noFill/>
        </p:spPr>
        <p:txBody>
          <a:bodyPr wrap="none" rtlCol="0">
            <a:spAutoFit/>
          </a:bodyPr>
          <a:lstStyle/>
          <a:p>
            <a:r>
              <a:rPr lang="en-US" dirty="0"/>
              <a:t>Affiliated Researchers</a:t>
            </a:r>
          </a:p>
        </p:txBody>
      </p:sp>
      <p:cxnSp>
        <p:nvCxnSpPr>
          <p:cNvPr id="20" name="Straight Connector 19">
            <a:extLst>
              <a:ext uri="{FF2B5EF4-FFF2-40B4-BE49-F238E27FC236}">
                <a16:creationId xmlns:a16="http://schemas.microsoft.com/office/drawing/2014/main" id="{3A42FD25-AB5F-1743-84DE-1AEBB0AB968F}"/>
              </a:ext>
            </a:extLst>
          </p:cNvPr>
          <p:cNvCxnSpPr/>
          <p:nvPr/>
        </p:nvCxnSpPr>
        <p:spPr>
          <a:xfrm>
            <a:off x="0" y="4653376"/>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49701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14837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b="1" dirty="0">
                <a:solidFill>
                  <a:srgbClr val="C00000"/>
                </a:solidFill>
              </a:rPr>
              <a:t>Microsoft</a:t>
            </a:r>
            <a:r>
              <a:rPr lang="en-US" dirty="0"/>
              <a:t>, Nvidia, Oracle, Qualcomm, Rambus, Samsung, Seagate, </a:t>
            </a:r>
            <a:r>
              <a:rPr lang="en-US" dirty="0" err="1">
                <a:solidFill>
                  <a:srgbClr val="0432FF"/>
                </a:solidFill>
              </a:rPr>
              <a:t>Vmware</a:t>
            </a:r>
            <a:r>
              <a:rPr lang="en-US" dirty="0">
                <a:solidFill>
                  <a:srgbClr val="0432FF"/>
                </a:solidFill>
              </a:rPr>
              <a:t>,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537748AB-C04A-A84C-B228-D784CD406CAD}"/>
              </a:ext>
            </a:extLst>
          </p:cNvPr>
          <p:cNvSpPr txBox="1"/>
          <p:nvPr/>
        </p:nvSpPr>
        <p:spPr>
          <a:xfrm>
            <a:off x="3043556" y="5068429"/>
            <a:ext cx="2980688" cy="769441"/>
          </a:xfrm>
          <a:prstGeom prst="rect">
            <a:avLst/>
          </a:prstGeom>
          <a:noFill/>
        </p:spPr>
        <p:txBody>
          <a:bodyPr wrap="none" rtlCol="0">
            <a:spAutoFit/>
          </a:bodyPr>
          <a:lstStyle/>
          <a:p>
            <a:r>
              <a:rPr lang="en-US" sz="4400" dirty="0">
                <a:solidFill>
                  <a:srgbClr val="C00000"/>
                </a:solidFill>
              </a:rPr>
              <a:t>Thank you!</a:t>
            </a:r>
          </a:p>
        </p:txBody>
      </p:sp>
    </p:spTree>
    <p:extLst>
      <p:ext uri="{BB962C8B-B14F-4D97-AF65-F5344CB8AC3E}">
        <p14:creationId xmlns:p14="http://schemas.microsoft.com/office/powerpoint/2010/main" val="523998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March 2022</a:t>
            </a:r>
          </a:p>
          <a:p>
            <a:r>
              <a:rPr lang="en-US" sz="1800" dirty="0"/>
              <a:t>Microsoft Swiss Joint Research Center Kickoff Meeting: Confidential Computing</a:t>
            </a:r>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84784"/>
            <a:ext cx="8382000" cy="2201416"/>
          </a:xfrm>
        </p:spPr>
        <p:txBody>
          <a:bodyPr>
            <a:normAutofit/>
          </a:bodyPr>
          <a:lstStyle/>
          <a:p>
            <a:pPr algn="ctr"/>
            <a:r>
              <a:rPr lang="en-US" dirty="0"/>
              <a:t>Fundamentally Understanding </a:t>
            </a:r>
            <a:br>
              <a:rPr lang="en-US" dirty="0"/>
            </a:br>
            <a:r>
              <a:rPr lang="en-US" dirty="0"/>
              <a:t>and Solving RowHammer</a:t>
            </a:r>
          </a:p>
        </p:txBody>
      </p:sp>
    </p:spTree>
    <p:extLst>
      <p:ext uri="{BB962C8B-B14F-4D97-AF65-F5344CB8AC3E}">
        <p14:creationId xmlns:p14="http://schemas.microsoft.com/office/powerpoint/2010/main" val="24105795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5731-17BF-5E4E-9A1F-F533B0A5A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BE1D90-AA16-124F-B113-0569D1D708B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47572DC-7DBB-B24B-BA88-515930BD537B}"/>
              </a:ext>
            </a:extLst>
          </p:cNvPr>
          <p:cNvSpPr>
            <a:spLocks noGrp="1"/>
          </p:cNvSpPr>
          <p:nvPr>
            <p:ph type="sldNum" sz="quarter" idx="11"/>
          </p:nvPr>
        </p:nvSpPr>
        <p:spPr/>
        <p:txBody>
          <a:bodyPr/>
          <a:lstStyle/>
          <a:p>
            <a:fld id="{323594FA-E141-4234-AE05-360401972BE7}" type="slidenum">
              <a:rPr lang="en-US" altLang="en-US" smtClean="0"/>
              <a:pPr/>
              <a:t>148</a:t>
            </a:fld>
            <a:endParaRPr lang="en-US" altLang="en-US"/>
          </a:p>
        </p:txBody>
      </p:sp>
    </p:spTree>
    <p:extLst>
      <p:ext uri="{BB962C8B-B14F-4D97-AF65-F5344CB8AC3E}">
        <p14:creationId xmlns:p14="http://schemas.microsoft.com/office/powerpoint/2010/main" val="145101980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0031697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89126350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56490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81521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6868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944998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40997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32408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1943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1743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6158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1371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000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43369584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br>
              <a:rPr lang="en-US" sz="1800" dirty="0">
                <a:solidFill>
                  <a:srgbClr val="0000FF"/>
                </a:solidFill>
                <a:ea typeface="ＭＳ Ｐゴシック" charset="0"/>
                <a:cs typeface="ＭＳ Ｐゴシック" charset="0"/>
              </a:rPr>
            </a:br>
            <a:endParaRPr lang="en-US" sz="1400" dirty="0"/>
          </a:p>
          <a:p>
            <a:r>
              <a:rPr lang="en-US" sz="2000" dirty="0"/>
              <a:t>Tested a selection of laptops and found that a subset of them exhibited the problem. </a:t>
            </a:r>
            <a:br>
              <a:rPr lang="en-US" sz="2000" dirty="0"/>
            </a:br>
            <a:endParaRPr lang="en-US" sz="2000" dirty="0"/>
          </a:p>
          <a:p>
            <a:r>
              <a:rPr lang="en-US" sz="2000" dirty="0"/>
              <a:t>Built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(Seaborn+, 2015)</a:t>
            </a:r>
            <a:br>
              <a:rPr lang="en-US" sz="1600" dirty="0">
                <a:solidFill>
                  <a:srgbClr val="0000FF"/>
                </a:solidFill>
              </a:rPr>
            </a:br>
            <a:endParaRPr lang="en-US" sz="1600" dirty="0">
              <a:solidFill>
                <a:srgbClr val="0000FF"/>
              </a:solidFill>
            </a:endParaRPr>
          </a:p>
          <a:p>
            <a:r>
              <a:rPr lang="en-US" sz="2000" dirty="0">
                <a:solidFill>
                  <a:srgbClr val="FF0000"/>
                </a:solidFill>
              </a:rPr>
              <a:t>When run on a machine vulnerable to the RowHammer problem, the process was able to induce bit flips in page table entries (PTEs). </a:t>
            </a:r>
            <a:br>
              <a:rPr lang="en-US" sz="2000" dirty="0">
                <a:solidFill>
                  <a:srgbClr val="FF0000"/>
                </a:solidFill>
              </a:rPr>
            </a:br>
            <a:endParaRPr lang="en-US" sz="2000" dirty="0">
              <a:solidFill>
                <a:srgbClr val="FF0000"/>
              </a:solidFill>
            </a:endParaRP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54112687"/>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06087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058260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10540321"/>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042272863"/>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97625630"/>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414754528"/>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182861700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5158764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13591072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48774"/>
          </a:xfrm>
        </p:spPr>
        <p:txBody>
          <a:bodyPr>
            <a:noAutofit/>
          </a:bodyPr>
          <a:lstStyle/>
          <a:p>
            <a:r>
              <a:rPr lang="en-US" sz="3400" dirty="0"/>
              <a:t>Infrastructures to Understand DRAM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5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dirty="0">
                <a:latin typeface="Cambria"/>
                <a:ea typeface="Cambria"/>
              </a:rPr>
              <a:t>A Deeper Look Into RowHammer [MICRO’21]</a:t>
            </a:r>
            <a:endParaRPr lang="en-US" dirty="0"/>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rovide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
        <p:nvSpPr>
          <p:cNvPr id="6" name="TextBox 5">
            <a:extLst>
              <a:ext uri="{FF2B5EF4-FFF2-40B4-BE49-F238E27FC236}">
                <a16:creationId xmlns:a16="http://schemas.microsoft.com/office/drawing/2014/main" id="{EEAA67B1-ADE8-DB41-B8EA-62CF6D006614}"/>
              </a:ext>
            </a:extLst>
          </p:cNvPr>
          <p:cNvSpPr txBox="1"/>
          <p:nvPr/>
        </p:nvSpPr>
        <p:spPr>
          <a:xfrm>
            <a:off x="466940" y="6177159"/>
            <a:ext cx="85042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432FF"/>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556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206937</TotalTime>
  <Words>20781</Words>
  <Application>Microsoft Macintosh PowerPoint</Application>
  <PresentationFormat>On-screen Show (4:3)</PresentationFormat>
  <Paragraphs>2596</Paragraphs>
  <Slides>270</Slides>
  <Notes>112</Notes>
  <HiddenSlides>41</HiddenSlides>
  <MMClips>0</MMClips>
  <ScaleCrop>false</ScaleCrop>
  <HeadingPairs>
    <vt:vector size="6" baseType="variant">
      <vt:variant>
        <vt:lpstr>Fonts Used</vt:lpstr>
      </vt:variant>
      <vt:variant>
        <vt:i4>14</vt:i4>
      </vt:variant>
      <vt:variant>
        <vt:lpstr>Theme</vt:lpstr>
      </vt:variant>
      <vt:variant>
        <vt:i4>65</vt:i4>
      </vt:variant>
      <vt:variant>
        <vt:lpstr>Slide Titles</vt:lpstr>
      </vt:variant>
      <vt:variant>
        <vt:i4>270</vt:i4>
      </vt:variant>
    </vt:vector>
  </HeadingPairs>
  <TitlesOfParts>
    <vt:vector size="349" baseType="lpstr">
      <vt:lpstr>Adobe Garamond Pro</vt:lpstr>
      <vt:lpstr>Arial</vt:lpstr>
      <vt:lpstr>Calibri</vt:lpstr>
      <vt:lpstr>Calibri Light</vt:lpstr>
      <vt:lpstr>Cambria</vt:lpstr>
      <vt:lpstr>Cambria Math</vt:lpstr>
      <vt:lpstr>Chalkduster</vt:lpstr>
      <vt:lpstr>Courier New</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Fundamentally Understanding  and Solving RowHammer</vt:lpstr>
      <vt:lpstr>What Is RowHammer?</vt:lpstr>
      <vt:lpstr>Infrastructures to Understand DRAM Reliability</vt:lpstr>
      <vt:lpstr>Infrastructures to Understand Such Issues</vt:lpstr>
      <vt:lpstr>SoftMC: Open Source DRAM Infrastructure</vt:lpstr>
      <vt:lpstr>SoftMC: Open Source DRAM Infrastructure</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Major RowHammer Characteristics (2014)</vt:lpstr>
      <vt:lpstr>RowHammer is Getting Much Worse (2020)</vt:lpstr>
      <vt:lpstr>New RowHammer Dimensions (2021)</vt:lpstr>
      <vt:lpstr>RowHammer Solutions</vt:lpstr>
      <vt:lpstr>Two Types of RowHammer Solutions</vt:lpstr>
      <vt:lpstr>Some Potential Solutions (ISCA 2014)</vt:lpstr>
      <vt:lpstr>Apple’s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2020-2022</vt:lpstr>
      <vt:lpstr>Revisiting RowHammer</vt:lpstr>
      <vt:lpstr>RowHammer is Getting Much Worse</vt:lpstr>
      <vt:lpstr>Key Takeaways from 1580 Chips</vt:lpstr>
      <vt:lpstr>3. Hammer Count (HC) Effects</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A Deeper Look Into RowHammer [MICRO’21]</vt:lpstr>
      <vt:lpstr>DRAM Testing Infrastructures</vt:lpstr>
      <vt:lpstr>DRAM Chips Tested</vt:lpstr>
      <vt:lpstr>Summary of The Study &amp; Key Results</vt:lpstr>
      <vt:lpstr>PowerPoint Presentation</vt:lpstr>
      <vt:lpstr>Example Defense Improvements</vt:lpstr>
      <vt:lpstr>Many More Analyses In The Paper</vt:lpstr>
      <vt:lpstr>New RowHammer Solutions</vt:lpstr>
      <vt:lpstr>RowHammer Solution Approaches</vt:lpstr>
      <vt:lpstr>BlockHammer Solution in 2021</vt:lpstr>
      <vt:lpstr>Two Key Challenges</vt:lpstr>
      <vt:lpstr>Our Goal</vt:lpstr>
      <vt:lpstr>BlockHammer  Key Idea</vt:lpstr>
      <vt:lpstr>BlockHammer  Overview of Approach</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RowHammer in 2022 (III)</vt:lpstr>
      <vt:lpstr>More to Come…</vt:lpstr>
      <vt:lpstr>Future Memory Reliability/Security Challenges</vt:lpstr>
      <vt:lpstr>Future of Main Memory Security</vt:lpstr>
      <vt:lpstr>Future of Main Memory Security</vt:lpstr>
      <vt:lpstr>A Takeaway</vt:lpstr>
      <vt:lpstr>The Takeaway</vt:lpstr>
      <vt:lpstr>Final Thoughts on RowHammer</vt:lpstr>
      <vt:lpstr>Before RowHammer (I)</vt:lpstr>
      <vt:lpstr>Before RowHammer (II)</vt:lpstr>
      <vt:lpstr>After RowHammer</vt:lpstr>
      <vt:lpstr>RowHammer: Retrospective</vt:lpstr>
      <vt:lpstr>Perhaps Most Importantly…</vt:lpstr>
      <vt:lpstr>Research Thrusts Fundamentally Understanding RowHammer</vt:lpstr>
      <vt:lpstr>Thrust 1. Experimental Characterization </vt:lpstr>
      <vt:lpstr>Thrust 2. Experimental Characterization </vt:lpstr>
      <vt:lpstr>Research Thrusts Fundamentally Solving RowHammer</vt:lpstr>
      <vt:lpstr>Thrust 3: New RowHammer Access Patterns</vt:lpstr>
      <vt:lpstr>Thrust 4: New RowHammer Solutions </vt:lpstr>
      <vt:lpstr>Timeline</vt:lpstr>
      <vt:lpstr>Sneak Peak: RowHammer vs. Voltage</vt:lpstr>
      <vt:lpstr>Sneak Peak: RowHammer vs Voltage</vt:lpstr>
      <vt:lpstr>Our RowHammer Experts</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Fundamentally Understanding  and Solving RowHammer</vt:lpstr>
      <vt:lpstr>PowerPoint Presentation</vt:lpstr>
      <vt:lpstr>Backup Slides for Further Info</vt:lpstr>
      <vt:lpstr>How Reliable/Secure/Safe is This Bridge?</vt:lpstr>
      <vt:lpstr>Collapse of the “Galloping Gertie”</vt:lpstr>
      <vt:lpstr>How Secure Are These People?</vt:lpstr>
      <vt:lpstr>Why Is This Happening?</vt:lpstr>
      <vt:lpstr>Higher-Level Implications</vt:lpstr>
      <vt:lpstr>Understanding RowHammer</vt:lpstr>
      <vt:lpstr>Root Causes of Disturbance Errors</vt:lpstr>
      <vt:lpstr>Experimental DRAM Testing Infrastructure</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RowHammer Solutions</vt:lpstr>
      <vt:lpstr>Naive Solutions</vt:lpstr>
      <vt:lpstr>Industry Is Writing Papers About It, Too</vt:lpstr>
      <vt:lpstr>Industry Is Writing Papers About It, Too</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Keeping Future Memory Secure</vt:lpstr>
      <vt:lpstr>How Do We Keep Memory Secure?</vt:lpstr>
      <vt:lpstr>Solution Direction: Principled Designs</vt:lpstr>
      <vt:lpstr>Architecting Future Memory for Security </vt:lpstr>
      <vt:lpstr>PowerPoint Presentation</vt:lpstr>
      <vt:lpstr>Understand and Model with Experiments (Flash)</vt:lpstr>
      <vt:lpstr>Collapse of the “Galloping Gertie” (1940)</vt:lpstr>
      <vt:lpstr>Another Example (1994)</vt:lpstr>
      <vt:lpstr>Yet Another Example (2007)</vt:lpstr>
      <vt:lpstr>A More Recent Example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Abdullah Giray YAĞLIKÇI</cp:lastModifiedBy>
  <cp:revision>2898</cp:revision>
  <cp:lastPrinted>2017-12-05T03:30:35Z</cp:lastPrinted>
  <dcterms:created xsi:type="dcterms:W3CDTF">2010-10-08T20:41:54Z</dcterms:created>
  <dcterms:modified xsi:type="dcterms:W3CDTF">2022-03-29T05:16:22Z</dcterms:modified>
</cp:coreProperties>
</file>