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ource Code Pro"/>
      <p:regular r:id="rId23"/>
      <p:bold r:id="rId24"/>
      <p:italic r:id="rId25"/>
      <p:boldItalic r:id="rId26"/>
    </p:embeddedFont>
    <p:embeddedFont>
      <p:font typeface="Ubuntu Mon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UbuntuMono-bold.fntdata"/><Relationship Id="rId27" Type="http://schemas.openxmlformats.org/officeDocument/2006/relationships/font" Target="fonts/UbuntuMo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Mon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UbuntuMon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lab.inf.ethz.ch/course-eprog2022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f52b2231c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f52b2231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22119dde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22119dde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22119dde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22119dde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770014529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770014529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zu 1 Ablauf im Übungsblatt 1 durchspielen. Studierende können auch gleich auf eigenem Laptop mitmachen.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Evtl. auf Konzepte “Committen” und “Pushen” eingehen.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7001452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7001452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Gemeinsam (an Tafel oder auf Beamer) lösen.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Ziel: alle Studierenden verstehen EBNF-Basics und können restliche Aufgaben selbstständig lösen.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</a:t>
            </a:r>
            <a:r>
              <a:rPr lang="en-GB">
                <a:solidFill>
                  <a:schemeClr val="dk1"/>
                </a:solidFill>
              </a:rPr>
              <a:t>ungerade&gt; &lt;= 1 | 3 | 5 | 7 | 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&lt;gerade&gt; &lt;= 0 | 2 | 4 | 6 | 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&lt;geradezahl&gt; &lt;= [+ | -] {&lt;gerade&gt; | &lt;ungerade&gt;} &lt;gerade&gt;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Mehrere gleichwertige Lösungen zeigen.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Challenge: selbe Aufgabe ohne Wiederholung (mit Rekursion) lösen!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7707d8a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7707d8a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Innerhalb von Ableitungen sind Klammern “()” manchmal nötig.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Lösung: </a:t>
            </a:r>
            <a:r>
              <a:rPr lang="en-GB">
                <a:solidFill>
                  <a:schemeClr val="dk1"/>
                </a:solidFill>
              </a:rPr>
              <a:t>abhängig von Grammar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&lt;geradezahl&gt;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[+ | -] {&lt;gerade&gt; | &lt;ungerade&gt;} &lt;gerade&gt;		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{&lt;gerade&gt; | &lt;ungerade&gt;} &lt;gerade&gt;			“option nicht gewählt”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(&lt;gerade&gt; | &lt;ungerade&gt;) &lt;gerade&gt;			“Wiederholung 1x”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&lt;gerade&gt; &lt;gerade&gt;					“Auswahl ‘gerade’”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2 &lt;gerade&gt;						</a:t>
            </a:r>
            <a:r>
              <a:rPr lang="en-GB">
                <a:solidFill>
                  <a:schemeClr val="dk1"/>
                </a:solidFill>
              </a:rPr>
              <a:t>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2 8							“ersetzen”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a5ecbfc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9a5ecbfc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5ecbfc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9a5ecbfc1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bdcfb5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0bdcfb5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ein paar weitere EBNF Aufgaben. Ihr müsst nicht genaue diese Aufgaben machen, aber macht ein paar mehr EBNF Aufgaben mit den Leuten.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Lösungen (keine Garantie auf Korrektheit):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&lt;palindrom&gt; &lt;= [ 1&lt;palindrom&gt;1  | 2&lt;palindrom&gt;2 | 3&lt;palindrom&gt;3 | 4&lt;palindrom&gt;4 | 1 | 2 | 3 | 4 ]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&lt;five&gt; &lt;= 0 + &lt;five&gt; | 1 + &lt;four&gt; | 2 + &lt;three&gt; | 3 + &lt;two&gt; | 4 + &lt;one&gt; | 5 + &lt;zero&gt; |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&lt;four&gt; &lt;=                   </a:t>
            </a:r>
            <a:r>
              <a:rPr lang="en-GB">
                <a:solidFill>
                  <a:schemeClr val="dk1"/>
                </a:solidFill>
              </a:rPr>
              <a:t> 0 + &lt;four&gt; | 1 + &lt;three&gt; | 2 + &lt;two&gt; | 3 + &lt;one&gt; | 4 + &lt;zero&gt; | 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&lt;three&gt; &lt;=                                      0 + &lt;three&gt; | </a:t>
            </a:r>
            <a:r>
              <a:rPr lang="en-GB">
                <a:solidFill>
                  <a:schemeClr val="dk1"/>
                </a:solidFill>
              </a:rPr>
              <a:t>1 + &lt;two&gt; | 2 + &lt;one&gt; | 3 + &lt;zero&gt; |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&lt;two&gt; &lt;=                                                              0 + &lt;two&gt; | 1 + &lt;one&gt; | 2 + &lt;zero&gt; |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&lt;one&gt; &lt;=                                                                                 0 + &lt;one&gt; | 1 + &lt;zero&gt; | 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&lt;zero&gt; &lt;=                                                                                                    0 + &lt;zero&gt; | 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Aufgabe 3 mit leading 0: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&lt;oddEight&gt; &lt;= [+|-] &lt;oddEight2&gt;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&lt;oddEight2&gt;  &lt;= [&lt;evenEight&gt;] 8 [&lt;evenEight&gt;]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&lt;evenEight&gt; &lt;= &lt;noEight&gt; | &lt;oddEight2&gt;&lt;oddEight2&gt;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&lt;noEight&gt; &lt;= (0 | 1 | 2 | 3| 4 | 5 | 6 | 7 | 9) [&lt;noEight&gt;]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Aufgabe 3 ohne leading 0: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&lt;oddEight&gt; &lt;= [+|-] &lt;oddEight2&gt;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&lt;oddEight2&gt;            &lt;= [&lt;evenEight&gt;]            8 [&lt;trailingEvenEight&gt;]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&lt;trailingOddEight&gt;  &lt;= [&lt;trailingEvenEight&gt;]  8 [&lt;trailingEvenEight&gt;]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&lt;evenEight&gt;            &lt;= &lt;noEight&gt; | &lt;oddEight2&gt;&lt;trailingOddEight&gt;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&lt;trailingEvenEight&gt; &lt;= &lt;trailingNoEight&gt; | &lt;trailingOddEight&gt;&lt;trailingOddEight&gt;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&lt;noEight&gt;               &lt;= (1 | 2 | 3| 4 | 5 | 6 | 7 | 9) [&lt;trailingNoEight&gt;]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&lt;trailingNoEight&gt;    &lt;= (0 | &lt;noEight&gt;) [&lt;trailingNoEight&gt;]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700145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7700145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Beide </a:t>
            </a:r>
            <a:r>
              <a:rPr lang="en-GB"/>
              <a:t>Vorstellen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Studenten Vorstellen, Name, Herkunft und </a:t>
            </a:r>
            <a:r>
              <a:rPr lang="en-GB"/>
              <a:t>Programmiererfahrung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Aufgaben Ablauf (Zeit, Ort und Deadlines) mehr später bei GIT: https://www.lst.inf.ethz.ch/education/einfuehrung-in-die-programmierung-i--252-0027-1.html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Publish: Mittwoch Morgen/Mittag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Deadline: Im PDF, meistens Dienstag Abend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 der 5. Woche bieten wir Bonusaufgaben, separates Git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80% für 0.25 Bonus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Ü8/10 sind speziell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Auto Grading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Wir korrigieren die normalen Aufgaben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7001452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7001452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17b7e2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17b7e2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17b7e2a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17b7e2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f522b76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f522b76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52b2231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f52b2231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52b2231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f52b2231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Gitlab 2022 Link (für die Assistenten):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https://gitlab.inf.ethz.ch/course-eprog2022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f52b2231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f52b2231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1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250" name="Google Shape;2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16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Push: Abgeben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1083991" y="2288675"/>
            <a:ext cx="2721900" cy="11910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741" y="1824000"/>
            <a:ext cx="1014550" cy="6477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24"/>
          <p:cNvSpPr txBox="1"/>
          <p:nvPr/>
        </p:nvSpPr>
        <p:spPr>
          <a:xfrm>
            <a:off x="1924091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55" name="Google Shape;255;p24"/>
          <p:cNvGrpSpPr/>
          <p:nvPr/>
        </p:nvGrpSpPr>
        <p:grpSpPr>
          <a:xfrm>
            <a:off x="1310678" y="2626125"/>
            <a:ext cx="676200" cy="565550"/>
            <a:chOff x="3916013" y="2589850"/>
            <a:chExt cx="676200" cy="565550"/>
          </a:xfrm>
        </p:grpSpPr>
        <p:sp>
          <p:nvSpPr>
            <p:cNvPr id="256" name="Google Shape;256;p24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57" name="Google Shape;257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24"/>
          <p:cNvGrpSpPr/>
          <p:nvPr/>
        </p:nvGrpSpPr>
        <p:grpSpPr>
          <a:xfrm>
            <a:off x="2077353" y="2626125"/>
            <a:ext cx="676200" cy="565550"/>
            <a:chOff x="3916013" y="2589850"/>
            <a:chExt cx="676200" cy="565550"/>
          </a:xfrm>
        </p:grpSpPr>
        <p:sp>
          <p:nvSpPr>
            <p:cNvPr id="259" name="Google Shape;259;p24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60" name="Google Shape;26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24"/>
          <p:cNvSpPr txBox="1"/>
          <p:nvPr/>
        </p:nvSpPr>
        <p:spPr>
          <a:xfrm>
            <a:off x="933741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6039450" y="1432388"/>
            <a:ext cx="2675700" cy="251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5889900" y="3856188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 Git-Server</a:t>
            </a:r>
            <a:endParaRPr sz="1800"/>
          </a:p>
        </p:txBody>
      </p:sp>
      <p:grpSp>
        <p:nvGrpSpPr>
          <p:cNvPr id="264" name="Google Shape;264;p24"/>
          <p:cNvGrpSpPr/>
          <p:nvPr/>
        </p:nvGrpSpPr>
        <p:grpSpPr>
          <a:xfrm>
            <a:off x="6224550" y="1718538"/>
            <a:ext cx="2313738" cy="365700"/>
            <a:chOff x="774575" y="1673725"/>
            <a:chExt cx="2313738" cy="365700"/>
          </a:xfrm>
        </p:grpSpPr>
        <p:sp>
          <p:nvSpPr>
            <p:cNvPr id="265" name="Google Shape;265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6224550" y="2240288"/>
            <a:ext cx="2313738" cy="365700"/>
            <a:chOff x="774575" y="1673725"/>
            <a:chExt cx="2313738" cy="365700"/>
          </a:xfrm>
        </p:grpSpPr>
        <p:sp>
          <p:nvSpPr>
            <p:cNvPr id="269" name="Google Shape;269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24"/>
          <p:cNvGrpSpPr/>
          <p:nvPr/>
        </p:nvGrpSpPr>
        <p:grpSpPr>
          <a:xfrm>
            <a:off x="6224550" y="2787363"/>
            <a:ext cx="2313738" cy="365700"/>
            <a:chOff x="774575" y="1673725"/>
            <a:chExt cx="2313738" cy="365700"/>
          </a:xfrm>
        </p:grpSpPr>
        <p:sp>
          <p:nvSpPr>
            <p:cNvPr id="273" name="Google Shape;273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6D9E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24"/>
          <p:cNvGrpSpPr/>
          <p:nvPr/>
        </p:nvGrpSpPr>
        <p:grpSpPr>
          <a:xfrm>
            <a:off x="6224550" y="3334438"/>
            <a:ext cx="2313738" cy="365700"/>
            <a:chOff x="774575" y="1673725"/>
            <a:chExt cx="2313738" cy="365700"/>
          </a:xfrm>
        </p:grpSpPr>
        <p:sp>
          <p:nvSpPr>
            <p:cNvPr id="277" name="Google Shape;277;p24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4"/>
          <p:cNvSpPr/>
          <p:nvPr/>
        </p:nvSpPr>
        <p:spPr>
          <a:xfrm rot="-10799452">
            <a:off x="4120300" y="2679863"/>
            <a:ext cx="1882500" cy="4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6245" y="939670"/>
            <a:ext cx="1224450" cy="172793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2" name="Google Shape;282;p24"/>
          <p:cNvSpPr/>
          <p:nvPr/>
        </p:nvSpPr>
        <p:spPr>
          <a:xfrm>
            <a:off x="4574175" y="2463398"/>
            <a:ext cx="726300" cy="2535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4230250" y="2979125"/>
            <a:ext cx="1808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Push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Lädt die neuen (lokalen) Commits auf den Git-Server</a:t>
            </a:r>
            <a:endParaRPr sz="1000"/>
          </a:p>
        </p:txBody>
      </p:sp>
      <p:grpSp>
        <p:nvGrpSpPr>
          <p:cNvPr id="284" name="Google Shape;284;p24"/>
          <p:cNvGrpSpPr/>
          <p:nvPr/>
        </p:nvGrpSpPr>
        <p:grpSpPr>
          <a:xfrm>
            <a:off x="2661712" y="2547517"/>
            <a:ext cx="1118170" cy="834210"/>
            <a:chOff x="2969900" y="2544850"/>
            <a:chExt cx="867000" cy="646825"/>
          </a:xfrm>
        </p:grpSpPr>
        <p:sp>
          <p:nvSpPr>
            <p:cNvPr id="285" name="Google Shape;285;p24"/>
            <p:cNvSpPr/>
            <p:nvPr/>
          </p:nvSpPr>
          <p:spPr>
            <a:xfrm>
              <a:off x="3261800" y="2544850"/>
              <a:ext cx="283200" cy="388500"/>
            </a:xfrm>
            <a:prstGeom prst="snip1Rect">
              <a:avLst>
                <a:gd fmla="val 30228" name="adj"/>
              </a:avLst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6" name="Google Shape;286;p24"/>
            <p:cNvSpPr txBox="1"/>
            <p:nvPr/>
          </p:nvSpPr>
          <p:spPr>
            <a:xfrm>
              <a:off x="2969900" y="2825975"/>
              <a:ext cx="867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EBNF.txt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291" name="Google Shape;2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50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Pull: Neue Aufgaben/Feedback herunterladen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995525" y="2288675"/>
            <a:ext cx="2721900" cy="11910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275" y="1824000"/>
            <a:ext cx="1014550" cy="6477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25"/>
          <p:cNvSpPr txBox="1"/>
          <p:nvPr/>
        </p:nvSpPr>
        <p:spPr>
          <a:xfrm>
            <a:off x="1835625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96" name="Google Shape;296;p25"/>
          <p:cNvGrpSpPr/>
          <p:nvPr/>
        </p:nvGrpSpPr>
        <p:grpSpPr>
          <a:xfrm>
            <a:off x="1222213" y="2626125"/>
            <a:ext cx="676200" cy="565550"/>
            <a:chOff x="3916013" y="2589850"/>
            <a:chExt cx="676200" cy="565550"/>
          </a:xfrm>
        </p:grpSpPr>
        <p:sp>
          <p:nvSpPr>
            <p:cNvPr id="297" name="Google Shape;297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98" name="Google Shape;298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25"/>
          <p:cNvGrpSpPr/>
          <p:nvPr/>
        </p:nvGrpSpPr>
        <p:grpSpPr>
          <a:xfrm>
            <a:off x="1988888" y="2626125"/>
            <a:ext cx="676200" cy="565550"/>
            <a:chOff x="3916013" y="2589850"/>
            <a:chExt cx="676200" cy="565550"/>
          </a:xfrm>
        </p:grpSpPr>
        <p:sp>
          <p:nvSpPr>
            <p:cNvPr id="300" name="Google Shape;300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01" name="Google Shape;301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25"/>
          <p:cNvGrpSpPr/>
          <p:nvPr/>
        </p:nvGrpSpPr>
        <p:grpSpPr>
          <a:xfrm>
            <a:off x="2755563" y="2626125"/>
            <a:ext cx="676200" cy="565550"/>
            <a:chOff x="3916013" y="2589850"/>
            <a:chExt cx="676200" cy="565550"/>
          </a:xfrm>
        </p:grpSpPr>
        <p:sp>
          <p:nvSpPr>
            <p:cNvPr id="303" name="Google Shape;303;p25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U2.java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04" name="Google Shape;304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25"/>
          <p:cNvSpPr txBox="1"/>
          <p:nvPr/>
        </p:nvSpPr>
        <p:spPr>
          <a:xfrm>
            <a:off x="845275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"/>
          <p:cNvSpPr/>
          <p:nvPr/>
        </p:nvSpPr>
        <p:spPr>
          <a:xfrm>
            <a:off x="6039450" y="1432388"/>
            <a:ext cx="2675700" cy="251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 txBox="1"/>
          <p:nvPr/>
        </p:nvSpPr>
        <p:spPr>
          <a:xfrm>
            <a:off x="5889900" y="3856188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 Git-Server</a:t>
            </a:r>
            <a:endParaRPr sz="1800"/>
          </a:p>
        </p:txBody>
      </p:sp>
      <p:grpSp>
        <p:nvGrpSpPr>
          <p:cNvPr id="308" name="Google Shape;308;p25"/>
          <p:cNvGrpSpPr/>
          <p:nvPr/>
        </p:nvGrpSpPr>
        <p:grpSpPr>
          <a:xfrm>
            <a:off x="6224550" y="1718538"/>
            <a:ext cx="2313738" cy="365700"/>
            <a:chOff x="774575" y="1673725"/>
            <a:chExt cx="2313738" cy="365700"/>
          </a:xfrm>
        </p:grpSpPr>
        <p:sp>
          <p:nvSpPr>
            <p:cNvPr id="309" name="Google Shape;309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25"/>
          <p:cNvGrpSpPr/>
          <p:nvPr/>
        </p:nvGrpSpPr>
        <p:grpSpPr>
          <a:xfrm>
            <a:off x="6224550" y="2240288"/>
            <a:ext cx="2313738" cy="365700"/>
            <a:chOff x="774575" y="1673725"/>
            <a:chExt cx="2313738" cy="365700"/>
          </a:xfrm>
        </p:grpSpPr>
        <p:sp>
          <p:nvSpPr>
            <p:cNvPr id="313" name="Google Shape;313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25"/>
          <p:cNvGrpSpPr/>
          <p:nvPr/>
        </p:nvGrpSpPr>
        <p:grpSpPr>
          <a:xfrm>
            <a:off x="6224550" y="2787363"/>
            <a:ext cx="2313738" cy="365700"/>
            <a:chOff x="774575" y="1673725"/>
            <a:chExt cx="2313738" cy="365700"/>
          </a:xfrm>
        </p:grpSpPr>
        <p:sp>
          <p:nvSpPr>
            <p:cNvPr id="317" name="Google Shape;317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9900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6224550" y="3334438"/>
            <a:ext cx="2313738" cy="365700"/>
            <a:chOff x="774575" y="1673725"/>
            <a:chExt cx="2313738" cy="365700"/>
          </a:xfrm>
        </p:grpSpPr>
        <p:sp>
          <p:nvSpPr>
            <p:cNvPr id="321" name="Google Shape;321;p25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5"/>
          <p:cNvSpPr/>
          <p:nvPr/>
        </p:nvSpPr>
        <p:spPr>
          <a:xfrm rot="492">
            <a:off x="4037375" y="2505800"/>
            <a:ext cx="2097300" cy="4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4184714" y="2750525"/>
            <a:ext cx="1808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Pull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Holt neue Änderungen vom Git-Server (von Assistenten)</a:t>
            </a:r>
            <a:endParaRPr sz="1000"/>
          </a:p>
        </p:txBody>
      </p:sp>
      <p:sp>
        <p:nvSpPr>
          <p:cNvPr id="326" name="Google Shape;326;p25"/>
          <p:cNvSpPr/>
          <p:nvPr/>
        </p:nvSpPr>
        <p:spPr>
          <a:xfrm>
            <a:off x="2687900" y="2515500"/>
            <a:ext cx="811500" cy="737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331" name="Google Shape;3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388" y="1900275"/>
            <a:ext cx="2365227" cy="1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Pull/Push-Workflow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1025500" y="2200725"/>
            <a:ext cx="768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7302475" y="1657150"/>
            <a:ext cx="1466400" cy="1857900"/>
          </a:xfrm>
          <a:prstGeom prst="snip1Rect">
            <a:avLst>
              <a:gd fmla="val 30228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Hello my name is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E69138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JavaScript</a:t>
            </a: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7250200" y="3515050"/>
            <a:ext cx="158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6" name="Google Shape;336;p26"/>
          <p:cNvSpPr/>
          <p:nvPr/>
        </p:nvSpPr>
        <p:spPr>
          <a:xfrm rot="-10799192">
            <a:off x="2377400" y="2055900"/>
            <a:ext cx="1276500" cy="344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pen Chromebook laptop computer" id="337" name="Google Shape;337;p26"/>
          <p:cNvPicPr preferRelativeResize="0"/>
          <p:nvPr/>
        </p:nvPicPr>
        <p:blipFill rotWithShape="1">
          <a:blip r:embed="rId3">
            <a:alphaModFix/>
          </a:blip>
          <a:srcRect b="4970" l="-100000" r="100000" t="-4970"/>
          <a:stretch/>
        </p:blipFill>
        <p:spPr>
          <a:xfrm>
            <a:off x="5569500" y="445025"/>
            <a:ext cx="1492051" cy="9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 txBox="1"/>
          <p:nvPr/>
        </p:nvSpPr>
        <p:spPr>
          <a:xfrm>
            <a:off x="2556350" y="1772788"/>
            <a:ext cx="1707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1. </a:t>
            </a:r>
            <a:r>
              <a:rPr b="1" lang="en-GB" sz="1200"/>
              <a:t>Pull</a:t>
            </a:r>
            <a:endParaRPr sz="1200"/>
          </a:p>
        </p:txBody>
      </p:sp>
      <p:sp>
        <p:nvSpPr>
          <p:cNvPr id="339" name="Google Shape;339;p26"/>
          <p:cNvSpPr txBox="1"/>
          <p:nvPr/>
        </p:nvSpPr>
        <p:spPr>
          <a:xfrm>
            <a:off x="6016475" y="1733338"/>
            <a:ext cx="2086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2. </a:t>
            </a:r>
            <a:r>
              <a:rPr b="1" lang="en-GB" sz="1200"/>
              <a:t>Ändern</a:t>
            </a:r>
            <a:endParaRPr sz="1200"/>
          </a:p>
        </p:txBody>
      </p:sp>
      <p:sp>
        <p:nvSpPr>
          <p:cNvPr id="340" name="Google Shape;340;p26"/>
          <p:cNvSpPr txBox="1"/>
          <p:nvPr/>
        </p:nvSpPr>
        <p:spPr>
          <a:xfrm>
            <a:off x="6065750" y="2973350"/>
            <a:ext cx="9639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3. </a:t>
            </a:r>
            <a:r>
              <a:rPr b="1" lang="en-GB" sz="1200"/>
              <a:t>Commit</a:t>
            </a:r>
            <a:r>
              <a:rPr b="1" lang="en-GB" sz="1200"/>
              <a:t> </a:t>
            </a:r>
            <a:endParaRPr sz="1200"/>
          </a:p>
        </p:txBody>
      </p:sp>
      <p:grpSp>
        <p:nvGrpSpPr>
          <p:cNvPr id="341" name="Google Shape;341;p26"/>
          <p:cNvGrpSpPr/>
          <p:nvPr/>
        </p:nvGrpSpPr>
        <p:grpSpPr>
          <a:xfrm>
            <a:off x="4295612" y="2139290"/>
            <a:ext cx="1199034" cy="834057"/>
            <a:chOff x="480730" y="2223975"/>
            <a:chExt cx="1664400" cy="1191000"/>
          </a:xfrm>
        </p:grpSpPr>
        <p:sp>
          <p:nvSpPr>
            <p:cNvPr id="342" name="Google Shape;342;p26"/>
            <p:cNvSpPr/>
            <p:nvPr/>
          </p:nvSpPr>
          <p:spPr>
            <a:xfrm>
              <a:off x="480730" y="2223975"/>
              <a:ext cx="1664400" cy="11910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3" name="Google Shape;34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7001" y="2742801"/>
              <a:ext cx="274251" cy="3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6"/>
            <p:cNvSpPr/>
            <p:nvPr/>
          </p:nvSpPr>
          <p:spPr>
            <a:xfrm>
              <a:off x="1754576" y="2756453"/>
              <a:ext cx="238500" cy="338400"/>
            </a:xfrm>
            <a:prstGeom prst="snip1Rect">
              <a:avLst>
                <a:gd fmla="val 30228" name="adj"/>
              </a:avLst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345" name="Google Shape;34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09526" y="2742801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2051" y="2742798"/>
              <a:ext cx="274250" cy="365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6"/>
          <p:cNvGrpSpPr/>
          <p:nvPr/>
        </p:nvGrpSpPr>
        <p:grpSpPr>
          <a:xfrm>
            <a:off x="292779" y="1581916"/>
            <a:ext cx="1900557" cy="2143788"/>
            <a:chOff x="112075" y="1803225"/>
            <a:chExt cx="2203800" cy="2430875"/>
          </a:xfrm>
        </p:grpSpPr>
        <p:sp>
          <p:nvSpPr>
            <p:cNvPr id="348" name="Google Shape;348;p26"/>
            <p:cNvSpPr/>
            <p:nvPr/>
          </p:nvSpPr>
          <p:spPr>
            <a:xfrm>
              <a:off x="263650" y="1803225"/>
              <a:ext cx="2018100" cy="2030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6"/>
            <p:cNvSpPr txBox="1"/>
            <p:nvPr/>
          </p:nvSpPr>
          <p:spPr>
            <a:xfrm>
              <a:off x="112075" y="3868400"/>
              <a:ext cx="220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ETH Git-Server</a:t>
              </a:r>
              <a:endParaRPr sz="1800"/>
            </a:p>
          </p:txBody>
        </p:sp>
        <p:grpSp>
          <p:nvGrpSpPr>
            <p:cNvPr id="350" name="Google Shape;350;p26"/>
            <p:cNvGrpSpPr/>
            <p:nvPr/>
          </p:nvGrpSpPr>
          <p:grpSpPr>
            <a:xfrm>
              <a:off x="480730" y="2223975"/>
              <a:ext cx="1664400" cy="1191000"/>
              <a:chOff x="480730" y="2223975"/>
              <a:chExt cx="1664400" cy="1191000"/>
            </a:xfrm>
          </p:grpSpPr>
          <p:sp>
            <p:nvSpPr>
              <p:cNvPr id="351" name="Google Shape;351;p26"/>
              <p:cNvSpPr/>
              <p:nvPr/>
            </p:nvSpPr>
            <p:spPr>
              <a:xfrm>
                <a:off x="480730" y="2223975"/>
                <a:ext cx="1664400" cy="1191000"/>
              </a:xfrm>
              <a:prstGeom prst="snip1Rect">
                <a:avLst>
                  <a:gd fmla="val 42232" name="adj"/>
                </a:avLst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7001" y="2742801"/>
                <a:ext cx="274251" cy="365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/>
              <p:nvPr/>
            </p:nvSpPr>
            <p:spPr>
              <a:xfrm>
                <a:off x="1754576" y="2756453"/>
                <a:ext cx="238500" cy="338400"/>
              </a:xfrm>
              <a:prstGeom prst="snip1Rect">
                <a:avLst>
                  <a:gd fmla="val 30228" name="adj"/>
                </a:avLst>
              </a:prstGeom>
              <a:solidFill>
                <a:srgbClr val="6D9EE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Source Code Pro"/>
                  <a:ea typeface="Source Code Pro"/>
                  <a:cs typeface="Source Code Pro"/>
                  <a:sym typeface="Source Code Pro"/>
                </a:endParaRPr>
              </a:p>
            </p:txBody>
          </p:sp>
          <p:pic>
            <p:nvPicPr>
              <p:cNvPr id="354" name="Google Shape;354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09526" y="2742801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82051" y="2742798"/>
                <a:ext cx="274250" cy="365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0271" y="2084750"/>
              <a:ext cx="693925" cy="44305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357" name="Google Shape;35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0242" y="2117852"/>
            <a:ext cx="449199" cy="286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8" name="Google Shape;358;p26"/>
          <p:cNvSpPr txBox="1"/>
          <p:nvPr/>
        </p:nvSpPr>
        <p:spPr>
          <a:xfrm>
            <a:off x="2480150" y="2696800"/>
            <a:ext cx="817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4</a:t>
            </a:r>
            <a:r>
              <a:rPr lang="en-GB" sz="1200"/>
              <a:t>. </a:t>
            </a:r>
            <a:r>
              <a:rPr b="1" lang="en-GB" sz="1200"/>
              <a:t>Push</a:t>
            </a:r>
            <a:endParaRPr sz="1200"/>
          </a:p>
        </p:txBody>
      </p:sp>
      <p:sp>
        <p:nvSpPr>
          <p:cNvPr id="359" name="Google Shape;359;p26"/>
          <p:cNvSpPr/>
          <p:nvPr/>
        </p:nvSpPr>
        <p:spPr>
          <a:xfrm rot="-10799107">
            <a:off x="6031550" y="2055900"/>
            <a:ext cx="1154400" cy="344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6"/>
          <p:cNvSpPr/>
          <p:nvPr/>
        </p:nvSpPr>
        <p:spPr>
          <a:xfrm rot="808">
            <a:off x="2325325" y="2973500"/>
            <a:ext cx="1276500" cy="344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/>
          <p:nvPr/>
        </p:nvSpPr>
        <p:spPr>
          <a:xfrm rot="808">
            <a:off x="5909450" y="2725175"/>
            <a:ext cx="1276500" cy="344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26"/>
          <p:cNvGrpSpPr/>
          <p:nvPr/>
        </p:nvGrpSpPr>
        <p:grpSpPr>
          <a:xfrm>
            <a:off x="6935079" y="3019120"/>
            <a:ext cx="249000" cy="360600"/>
            <a:chOff x="5076904" y="3757095"/>
            <a:chExt cx="249000" cy="360600"/>
          </a:xfrm>
        </p:grpSpPr>
        <p:sp>
          <p:nvSpPr>
            <p:cNvPr id="363" name="Google Shape;363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fmla="val 30228" name="adj"/>
              </a:avLst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26"/>
          <p:cNvSpPr/>
          <p:nvPr/>
        </p:nvSpPr>
        <p:spPr>
          <a:xfrm>
            <a:off x="6875404" y="1715614"/>
            <a:ext cx="249000" cy="360600"/>
          </a:xfrm>
          <a:prstGeom prst="snip1Rect">
            <a:avLst>
              <a:gd fmla="val 30228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366" name="Google Shape;366;p26"/>
          <p:cNvGrpSpPr/>
          <p:nvPr/>
        </p:nvGrpSpPr>
        <p:grpSpPr>
          <a:xfrm>
            <a:off x="3193917" y="2651852"/>
            <a:ext cx="215709" cy="340587"/>
            <a:chOff x="5076904" y="3757095"/>
            <a:chExt cx="249000" cy="360600"/>
          </a:xfrm>
        </p:grpSpPr>
        <p:sp>
          <p:nvSpPr>
            <p:cNvPr id="367" name="Google Shape;367;p26"/>
            <p:cNvSpPr/>
            <p:nvPr/>
          </p:nvSpPr>
          <p:spPr>
            <a:xfrm>
              <a:off x="5076904" y="3757095"/>
              <a:ext cx="249000" cy="360600"/>
            </a:xfrm>
            <a:prstGeom prst="snip1Rect">
              <a:avLst>
                <a:gd fmla="val 30228" name="adj"/>
              </a:avLst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92675" y="3950325"/>
              <a:ext cx="215700" cy="73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892429" y="3403205"/>
            <a:ext cx="1900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Lokales Repo</a:t>
            </a:r>
            <a:endParaRPr sz="1800"/>
          </a:p>
        </p:txBody>
      </p:sp>
      <p:sp>
        <p:nvSpPr>
          <p:cNvPr id="370" name="Google Shape;370;p26"/>
          <p:cNvSpPr/>
          <p:nvPr/>
        </p:nvSpPr>
        <p:spPr>
          <a:xfrm>
            <a:off x="3173529" y="1715614"/>
            <a:ext cx="249000" cy="360600"/>
          </a:xfrm>
          <a:prstGeom prst="snip1Rect">
            <a:avLst>
              <a:gd fmla="val 30228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Git: Clone, Aus- und Einchecken</a:t>
            </a:r>
            <a:endParaRPr/>
          </a:p>
        </p:txBody>
      </p:sp>
      <p:sp>
        <p:nvSpPr>
          <p:cNvPr id="376" name="Google Shape;376;p27"/>
          <p:cNvSpPr txBox="1"/>
          <p:nvPr>
            <p:ph idx="1" type="body"/>
          </p:nvPr>
        </p:nvSpPr>
        <p:spPr>
          <a:xfrm>
            <a:off x="311700" y="1152475"/>
            <a:ext cx="8520600" cy="3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4800"/>
              <a:t>(Demo)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 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23"/>
            <a:ext cx="8520598" cy="53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 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29"/>
            <a:ext cx="8520599" cy="31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EBNF</a:t>
            </a:r>
            <a:endParaRPr/>
          </a:p>
        </p:txBody>
      </p:sp>
      <p:pic>
        <p:nvPicPr>
          <p:cNvPr id="394" name="Google Shape;3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47" y="0"/>
            <a:ext cx="83027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/>
              <a:t>Gültig oder nicht (für </a:t>
            </a:r>
            <a:r>
              <a:rPr i="1" lang="en-GB"/>
              <a:t>value </a:t>
            </a:r>
            <a:r>
              <a:rPr lang="en-GB"/>
              <a:t>)</a:t>
            </a:r>
            <a:endParaRPr/>
          </a:p>
        </p:txBody>
      </p:sp>
      <p:sp>
        <p:nvSpPr>
          <p:cNvPr id="400" name="Google Shape;400;p31"/>
          <p:cNvSpPr txBox="1"/>
          <p:nvPr>
            <p:ph idx="1" type="body"/>
          </p:nvPr>
        </p:nvSpPr>
        <p:spPr>
          <a:xfrm>
            <a:off x="628650" y="1268016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1245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00972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00100h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1a00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1a00h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1_000_000 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209AB </a:t>
            </a:r>
            <a:endParaRPr/>
          </a:p>
          <a:p>
            <a:pPr indent="-38100" lvl="0" marL="177800" rtl="0" algn="l">
              <a:lnSpc>
                <a:spcPct val="80000"/>
              </a:lnSpc>
              <a:spcBef>
                <a:spcPts val="17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01" name="Google Shape;401;p31"/>
          <p:cNvSpPr txBox="1"/>
          <p:nvPr/>
        </p:nvSpPr>
        <p:spPr>
          <a:xfrm>
            <a:off x="2438275" y="1268041"/>
            <a:ext cx="3886200" cy="4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001ab.001h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4.9901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deadface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4_000.0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00100H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001ab.001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0x0ABC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Zusatzaufgaben</a:t>
            </a:r>
            <a:endParaRPr/>
          </a:p>
        </p:txBody>
      </p:sp>
      <p:sp>
        <p:nvSpPr>
          <p:cNvPr id="407" name="Google Shape;40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Erstellen Sie eine Beschreibung </a:t>
            </a: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&lt;palindrom&gt;</a:t>
            </a:r>
            <a:r>
              <a:rPr lang="en-GB"/>
              <a:t>, welche als legale Symbole alle Zahlen zulässt, die von Vorne und Hinten gleich gelesen werden und die nur die Ziffern von 1 bis 4 verwenden. Beispiele sind 11, 232, 444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Erstellen Sie eine Beschreibung </a:t>
            </a: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&lt;five&gt;</a:t>
            </a:r>
            <a:r>
              <a:rPr lang="en-GB"/>
              <a:t>, welche alle Summen von positiven Zahlen zulässt, welche 5 ergeben. Beispiele sind “1 + 4”, “2 + 1 + 1 + 1”, “5”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Erstellen Sie eine Beschreibung </a:t>
            </a:r>
            <a:r>
              <a:rPr lang="en-GB">
                <a:latin typeface="Ubuntu Mono"/>
                <a:ea typeface="Ubuntu Mono"/>
                <a:cs typeface="Ubuntu Mono"/>
                <a:sym typeface="Ubuntu Mono"/>
              </a:rPr>
              <a:t>&lt;oddEight&gt;</a:t>
            </a:r>
            <a:r>
              <a:rPr lang="en-GB"/>
              <a:t>, welche alle Zahlen zulässt, die die Ziffer 8 eine ungerade Anzahl mal enthalten. Beispiele sind 8, 128, 8881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Organisatorisches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Unsere Namen: </a:t>
            </a:r>
            <a:r>
              <a:rPr b="1" lang="en-GB" sz="1600"/>
              <a:t>Chris Schweighofer, Gamal Hassan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E-Mail-Adressen für Fragen zu den Übungen: 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cschweighofe@student.ethz.ch</a:t>
            </a:r>
            <a:br>
              <a:rPr b="1" lang="en-GB" sz="1600"/>
            </a:br>
            <a:r>
              <a:rPr b="1" lang="en-GB" sz="1600"/>
              <a:t>	ghassan@student.ethz.ch</a:t>
            </a:r>
            <a:br>
              <a:rPr b="1" lang="en-GB" sz="1600"/>
            </a:b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Webpage: https://n.ethz.ch/~ghassan/</a:t>
            </a:r>
            <a:br>
              <a:rPr lang="en-GB" sz="1600"/>
            </a:br>
            <a:br>
              <a:rPr lang="en-GB" sz="1600"/>
            </a:br>
            <a:r>
              <a:rPr lang="en-GB" sz="1600"/>
              <a:t>Übungsabgabe immer via Git</a:t>
            </a:r>
            <a:br>
              <a:rPr lang="en-GB" sz="1600"/>
            </a:b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Individuelles Feedback zu einzelnen Aufgaben auf Git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Musterlösung wird am Tag nach der Abgabe in Git veröffentlicht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Separates Projekt u</a:t>
            </a:r>
            <a:r>
              <a:rPr i="1" lang="en-GB" sz="1600"/>
              <a:t>X</a:t>
            </a:r>
            <a:r>
              <a:rPr lang="en-GB" sz="1600"/>
              <a:t>-sol; gleich auschecken wie Vorlage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Fragen zu Eclipse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4800"/>
              <a:t>(Interaktiv)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</a:t>
            </a:r>
            <a:r>
              <a:rPr lang="en-GB"/>
              <a:t>Übung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Repository</a:t>
            </a:r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3786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 Git-Server</a:t>
            </a:r>
            <a:endParaRPr sz="1800"/>
          </a:p>
        </p:txBody>
      </p:sp>
      <p:sp>
        <p:nvSpPr>
          <p:cNvPr id="98" name="Google Shape;98;p20"/>
          <p:cNvSpPr txBox="1"/>
          <p:nvPr/>
        </p:nvSpPr>
        <p:spPr>
          <a:xfrm>
            <a:off x="4636219" y="3574000"/>
            <a:ext cx="38358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Jedes Repository</a:t>
            </a:r>
            <a:r>
              <a:rPr lang="en-GB"/>
              <a:t> auf dem Git-Server ist privat</a:t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5172400" y="2329125"/>
            <a:ext cx="2721900" cy="11910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150" y="1864450"/>
            <a:ext cx="1014550" cy="6477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20"/>
          <p:cNvSpPr txBox="1"/>
          <p:nvPr/>
        </p:nvSpPr>
        <p:spPr>
          <a:xfrm>
            <a:off x="6012500" y="182098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5813358" y="2666575"/>
            <a:ext cx="676200" cy="565550"/>
            <a:chOff x="3916013" y="2589850"/>
            <a:chExt cx="676200" cy="565550"/>
          </a:xfrm>
        </p:grpSpPr>
        <p:sp>
          <p:nvSpPr>
            <p:cNvPr id="103" name="Google Shape;103;p20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04" name="Google Shape;10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20"/>
          <p:cNvGrpSpPr/>
          <p:nvPr/>
        </p:nvGrpSpPr>
        <p:grpSpPr>
          <a:xfrm>
            <a:off x="6580033" y="2666575"/>
            <a:ext cx="676200" cy="565550"/>
            <a:chOff x="3916013" y="2589850"/>
            <a:chExt cx="676200" cy="565550"/>
          </a:xfrm>
        </p:grpSpPr>
        <p:sp>
          <p:nvSpPr>
            <p:cNvPr id="106" name="Google Shape;106;p20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07" name="Google Shape;10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20"/>
          <p:cNvSpPr txBox="1"/>
          <p:nvPr/>
        </p:nvSpPr>
        <p:spPr>
          <a:xfrm>
            <a:off x="5022150" y="195392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20"/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110" name="Google Shape;110;p20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20"/>
          <p:cNvGrpSpPr/>
          <p:nvPr/>
        </p:nvGrpSpPr>
        <p:grpSpPr>
          <a:xfrm>
            <a:off x="774575" y="2195475"/>
            <a:ext cx="2313738" cy="365700"/>
            <a:chOff x="774575" y="1673725"/>
            <a:chExt cx="2313738" cy="365700"/>
          </a:xfrm>
        </p:grpSpPr>
        <p:sp>
          <p:nvSpPr>
            <p:cNvPr id="114" name="Google Shape;114;p20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0"/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118" name="Google Shape;118;p20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20"/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122" name="Google Shape;122;p20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Git Repository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786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 Git-Server</a:t>
            </a:r>
            <a:endParaRPr sz="1800"/>
          </a:p>
        </p:txBody>
      </p:sp>
      <p:sp>
        <p:nvSpPr>
          <p:cNvPr id="132" name="Google Shape;132;p21"/>
          <p:cNvSpPr txBox="1"/>
          <p:nvPr/>
        </p:nvSpPr>
        <p:spPr>
          <a:xfrm>
            <a:off x="4615450" y="2246636"/>
            <a:ext cx="38358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Jedes R</a:t>
            </a:r>
            <a:r>
              <a:rPr lang="en-GB"/>
              <a:t>epository auf dem Git-Server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Enthält eine Folge von </a:t>
            </a:r>
            <a:r>
              <a:rPr b="1" i="1" lang="en-GB"/>
              <a:t>Commits </a:t>
            </a:r>
            <a:r>
              <a:rPr lang="en-GB"/>
              <a:t>(die </a:t>
            </a:r>
            <a:r>
              <a:rPr b="1" i="1" lang="en-GB"/>
              <a:t>History</a:t>
            </a:r>
            <a:r>
              <a:rPr lang="en-GB"/>
              <a:t>)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172400" y="3395925"/>
            <a:ext cx="2721900" cy="11910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150" y="2931250"/>
            <a:ext cx="1014550" cy="6477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21"/>
          <p:cNvSpPr txBox="1"/>
          <p:nvPr/>
        </p:nvSpPr>
        <p:spPr>
          <a:xfrm>
            <a:off x="6012500" y="288778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022150" y="302072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21"/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138" name="Google Shape;138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21"/>
          <p:cNvGrpSpPr/>
          <p:nvPr/>
        </p:nvGrpSpPr>
        <p:grpSpPr>
          <a:xfrm>
            <a:off x="5767822" y="3733375"/>
            <a:ext cx="676200" cy="565550"/>
            <a:chOff x="3916013" y="2589850"/>
            <a:chExt cx="676200" cy="565550"/>
          </a:xfrm>
        </p:grpSpPr>
        <p:sp>
          <p:nvSpPr>
            <p:cNvPr id="142" name="Google Shape;142;p21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43" name="Google Shape;14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21"/>
          <p:cNvGrpSpPr/>
          <p:nvPr/>
        </p:nvGrpSpPr>
        <p:grpSpPr>
          <a:xfrm>
            <a:off x="6534497" y="3733375"/>
            <a:ext cx="676200" cy="565550"/>
            <a:chOff x="3916013" y="2589850"/>
            <a:chExt cx="676200" cy="565550"/>
          </a:xfrm>
        </p:grpSpPr>
        <p:sp>
          <p:nvSpPr>
            <p:cNvPr id="145" name="Google Shape;145;p21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21"/>
          <p:cNvGrpSpPr/>
          <p:nvPr/>
        </p:nvGrpSpPr>
        <p:grpSpPr>
          <a:xfrm>
            <a:off x="774575" y="2195475"/>
            <a:ext cx="2313738" cy="365700"/>
            <a:chOff x="774575" y="1673725"/>
            <a:chExt cx="2313738" cy="365700"/>
          </a:xfrm>
        </p:grpSpPr>
        <p:sp>
          <p:nvSpPr>
            <p:cNvPr id="148" name="Google Shape;148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152" name="Google Shape;152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21"/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156" name="Google Shape;156;p21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 b="40237" l="0" r="0" t="0"/>
          <a:stretch/>
        </p:blipFill>
        <p:spPr>
          <a:xfrm>
            <a:off x="5162275" y="915503"/>
            <a:ext cx="2974799" cy="8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 rot="-913">
            <a:off x="4977765" y="1802248"/>
            <a:ext cx="11298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Ältester</a:t>
            </a:r>
            <a:r>
              <a:rPr lang="en-GB" sz="1000"/>
              <a:t> Commit</a:t>
            </a:r>
            <a:endParaRPr sz="1000"/>
          </a:p>
        </p:txBody>
      </p:sp>
      <p:sp>
        <p:nvSpPr>
          <p:cNvPr id="161" name="Google Shape;161;p21"/>
          <p:cNvSpPr txBox="1"/>
          <p:nvPr/>
        </p:nvSpPr>
        <p:spPr>
          <a:xfrm rot="-846">
            <a:off x="7033989" y="1802248"/>
            <a:ext cx="12192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E941D"/>
                </a:solidFill>
              </a:rPr>
              <a:t>Neuester Commit</a:t>
            </a:r>
            <a:endParaRPr sz="1000">
              <a:solidFill>
                <a:srgbClr val="5E941D"/>
              </a:solidFill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5358163" y="749825"/>
            <a:ext cx="367641" cy="448716"/>
            <a:chOff x="5321367" y="749825"/>
            <a:chExt cx="367641" cy="448716"/>
          </a:xfrm>
        </p:grpSpPr>
        <p:pic>
          <p:nvPicPr>
            <p:cNvPr id="163" name="Google Shape;16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4" name="Google Shape;164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65" name="Google Shape;165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fmla="val 29256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66" name="Google Shape;166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7" name="Google Shape;167;p21"/>
          <p:cNvGrpSpPr/>
          <p:nvPr/>
        </p:nvGrpSpPr>
        <p:grpSpPr>
          <a:xfrm>
            <a:off x="6058702" y="749825"/>
            <a:ext cx="367641" cy="448716"/>
            <a:chOff x="5321367" y="749825"/>
            <a:chExt cx="367641" cy="448716"/>
          </a:xfrm>
        </p:grpSpPr>
        <p:pic>
          <p:nvPicPr>
            <p:cNvPr id="168" name="Google Shape;16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70" name="Google Shape;170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fmla="val 29256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71" name="Google Shape;171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2" name="Google Shape;172;p21"/>
          <p:cNvGrpSpPr/>
          <p:nvPr/>
        </p:nvGrpSpPr>
        <p:grpSpPr>
          <a:xfrm>
            <a:off x="6759241" y="749825"/>
            <a:ext cx="367641" cy="448716"/>
            <a:chOff x="5321367" y="749825"/>
            <a:chExt cx="367641" cy="448716"/>
          </a:xfrm>
        </p:grpSpPr>
        <p:pic>
          <p:nvPicPr>
            <p:cNvPr id="173" name="Google Shape;17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4" name="Google Shape;174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75" name="Google Shape;175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fmla="val 29256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76" name="Google Shape;176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7" name="Google Shape;177;p21"/>
          <p:cNvGrpSpPr/>
          <p:nvPr/>
        </p:nvGrpSpPr>
        <p:grpSpPr>
          <a:xfrm>
            <a:off x="7459779" y="749825"/>
            <a:ext cx="367641" cy="448716"/>
            <a:chOff x="5321367" y="749825"/>
            <a:chExt cx="367641" cy="448716"/>
          </a:xfrm>
        </p:grpSpPr>
        <p:pic>
          <p:nvPicPr>
            <p:cNvPr id="178" name="Google Shape;17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4983" y="749825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21"/>
            <p:cNvGrpSpPr/>
            <p:nvPr/>
          </p:nvGrpSpPr>
          <p:grpSpPr>
            <a:xfrm>
              <a:off x="5321367" y="806515"/>
              <a:ext cx="294025" cy="392026"/>
              <a:chOff x="4517978" y="958425"/>
              <a:chExt cx="294025" cy="392026"/>
            </a:xfrm>
          </p:grpSpPr>
          <p:sp>
            <p:nvSpPr>
              <p:cNvPr id="180" name="Google Shape;180;p21"/>
              <p:cNvSpPr/>
              <p:nvPr/>
            </p:nvSpPr>
            <p:spPr>
              <a:xfrm>
                <a:off x="4544400" y="967450"/>
                <a:ext cx="251400" cy="365700"/>
              </a:xfrm>
              <a:prstGeom prst="snip1Rect">
                <a:avLst>
                  <a:gd fmla="val 29256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1" name="Google Shape;181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17978" y="958425"/>
                <a:ext cx="294025" cy="392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42" y="1387575"/>
            <a:ext cx="3294007" cy="213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589475" y="1387575"/>
            <a:ext cx="2675700" cy="251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Clone: Einmaliges Einrichten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407525" y="3811375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 Git-Server</a:t>
            </a:r>
            <a:endParaRPr sz="1800"/>
          </a:p>
        </p:txBody>
      </p:sp>
      <p:sp>
        <p:nvSpPr>
          <p:cNvPr id="190" name="Google Shape;190;p22"/>
          <p:cNvSpPr/>
          <p:nvPr/>
        </p:nvSpPr>
        <p:spPr>
          <a:xfrm>
            <a:off x="6034809" y="2045343"/>
            <a:ext cx="2069100" cy="9054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0128" y="1692135"/>
            <a:ext cx="771178" cy="49236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22"/>
          <p:cNvSpPr txBox="1"/>
          <p:nvPr/>
        </p:nvSpPr>
        <p:spPr>
          <a:xfrm>
            <a:off x="6673384" y="1659099"/>
            <a:ext cx="771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6440601" y="2301800"/>
            <a:ext cx="619786" cy="429884"/>
            <a:chOff x="3846483" y="2589850"/>
            <a:chExt cx="815400" cy="565562"/>
          </a:xfrm>
        </p:grpSpPr>
        <p:sp>
          <p:nvSpPr>
            <p:cNvPr id="194" name="Google Shape;194;p22"/>
            <p:cNvSpPr txBox="1"/>
            <p:nvPr/>
          </p:nvSpPr>
          <p:spPr>
            <a:xfrm>
              <a:off x="3846483" y="2934312"/>
              <a:ext cx="815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95" name="Google Shape;195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22"/>
          <p:cNvGrpSpPr/>
          <p:nvPr/>
        </p:nvGrpSpPr>
        <p:grpSpPr>
          <a:xfrm>
            <a:off x="7023314" y="2301800"/>
            <a:ext cx="619786" cy="429884"/>
            <a:chOff x="3846416" y="2589850"/>
            <a:chExt cx="815400" cy="565562"/>
          </a:xfrm>
        </p:grpSpPr>
        <p:sp>
          <p:nvSpPr>
            <p:cNvPr id="197" name="Google Shape;197;p22"/>
            <p:cNvSpPr txBox="1"/>
            <p:nvPr/>
          </p:nvSpPr>
          <p:spPr>
            <a:xfrm>
              <a:off x="3846416" y="2934312"/>
              <a:ext cx="815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198" name="Google Shape;198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22"/>
          <p:cNvSpPr txBox="1"/>
          <p:nvPr/>
        </p:nvSpPr>
        <p:spPr>
          <a:xfrm>
            <a:off x="5920602" y="1760147"/>
            <a:ext cx="1265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22"/>
          <p:cNvGrpSpPr/>
          <p:nvPr/>
        </p:nvGrpSpPr>
        <p:grpSpPr>
          <a:xfrm>
            <a:off x="774575" y="1673725"/>
            <a:ext cx="2313738" cy="365700"/>
            <a:chOff x="774575" y="1673725"/>
            <a:chExt cx="2313738" cy="365700"/>
          </a:xfrm>
        </p:grpSpPr>
        <p:sp>
          <p:nvSpPr>
            <p:cNvPr id="201" name="Google Shape;201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22"/>
          <p:cNvGrpSpPr/>
          <p:nvPr/>
        </p:nvGrpSpPr>
        <p:grpSpPr>
          <a:xfrm>
            <a:off x="774575" y="2195475"/>
            <a:ext cx="2313738" cy="365700"/>
            <a:chOff x="774575" y="1673725"/>
            <a:chExt cx="2313738" cy="365700"/>
          </a:xfrm>
        </p:grpSpPr>
        <p:sp>
          <p:nvSpPr>
            <p:cNvPr id="205" name="Google Shape;205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774575" y="2742550"/>
            <a:ext cx="2313738" cy="365700"/>
            <a:chOff x="774575" y="1673725"/>
            <a:chExt cx="2313738" cy="365700"/>
          </a:xfrm>
        </p:grpSpPr>
        <p:sp>
          <p:nvSpPr>
            <p:cNvPr id="209" name="Google Shape;209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2"/>
          <p:cNvGrpSpPr/>
          <p:nvPr/>
        </p:nvGrpSpPr>
        <p:grpSpPr>
          <a:xfrm>
            <a:off x="774575" y="3289625"/>
            <a:ext cx="2313738" cy="365700"/>
            <a:chOff x="774575" y="1673725"/>
            <a:chExt cx="2313738" cy="365700"/>
          </a:xfrm>
        </p:grpSpPr>
        <p:sp>
          <p:nvSpPr>
            <p:cNvPr id="213" name="Google Shape;213;p22"/>
            <p:cNvSpPr/>
            <p:nvPr/>
          </p:nvSpPr>
          <p:spPr>
            <a:xfrm>
              <a:off x="774575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643594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2512613" y="1673725"/>
              <a:ext cx="575700" cy="365700"/>
            </a:xfrm>
            <a:prstGeom prst="snip1Rect">
              <a:avLst>
                <a:gd fmla="val 42232" name="adj"/>
              </a:avLst>
            </a:prstGeom>
            <a:solidFill>
              <a:srgbClr val="FFE599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6" name="Google Shape;21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025" y="2567200"/>
            <a:ext cx="1593650" cy="157625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7" name="Google Shape;217;p22"/>
          <p:cNvSpPr/>
          <p:nvPr/>
        </p:nvSpPr>
        <p:spPr>
          <a:xfrm>
            <a:off x="3582963" y="2469338"/>
            <a:ext cx="964500" cy="4086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 rot="-10799452">
            <a:off x="3582975" y="1998238"/>
            <a:ext cx="1882500" cy="4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3534600" y="1382325"/>
            <a:ext cx="1882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Clone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Kopiert das ganze Repository auf den eigenen Computer</a:t>
            </a:r>
            <a:endParaRPr sz="1000"/>
          </a:p>
        </p:txBody>
      </p:sp>
      <p:sp>
        <p:nvSpPr>
          <p:cNvPr id="220" name="Google Shape;220;p22"/>
          <p:cNvSpPr txBox="1"/>
          <p:nvPr/>
        </p:nvSpPr>
        <p:spPr>
          <a:xfrm>
            <a:off x="5539750" y="3415350"/>
            <a:ext cx="2974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Lokales Git-Repository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" y="1423325"/>
            <a:ext cx="4333549" cy="28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Commit: Fortschritt speichern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1147925" y="2288675"/>
            <a:ext cx="2721900" cy="1191000"/>
          </a:xfrm>
          <a:prstGeom prst="snip1Rect">
            <a:avLst>
              <a:gd fmla="val 42232" name="adj"/>
            </a:avLst>
          </a:prstGeom>
          <a:solidFill>
            <a:srgbClr val="FFE5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675" y="1824000"/>
            <a:ext cx="1014550" cy="6477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p23"/>
          <p:cNvSpPr txBox="1"/>
          <p:nvPr/>
        </p:nvSpPr>
        <p:spPr>
          <a:xfrm>
            <a:off x="1988025" y="1780538"/>
            <a:ext cx="101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Source Code Pro"/>
                <a:ea typeface="Source Code Pro"/>
                <a:cs typeface="Source Code Pro"/>
                <a:sym typeface="Source Code Pro"/>
              </a:rPr>
              <a:t>.git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1374613" y="2626125"/>
            <a:ext cx="676200" cy="565550"/>
            <a:chOff x="3916013" y="2589850"/>
            <a:chExt cx="676200" cy="565550"/>
          </a:xfrm>
        </p:grpSpPr>
        <p:sp>
          <p:nvSpPr>
            <p:cNvPr id="231" name="Google Shape;231;p23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U0.java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32" name="Google Shape;23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3"/>
          <p:cNvGrpSpPr/>
          <p:nvPr/>
        </p:nvGrpSpPr>
        <p:grpSpPr>
          <a:xfrm>
            <a:off x="2141288" y="2626125"/>
            <a:ext cx="676200" cy="565550"/>
            <a:chOff x="3916013" y="2589850"/>
            <a:chExt cx="676200" cy="565550"/>
          </a:xfrm>
        </p:grpSpPr>
        <p:sp>
          <p:nvSpPr>
            <p:cNvPr id="234" name="Google Shape;234;p23"/>
            <p:cNvSpPr txBox="1"/>
            <p:nvPr/>
          </p:nvSpPr>
          <p:spPr>
            <a:xfrm>
              <a:off x="3916013" y="2934300"/>
              <a:ext cx="6762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U1.java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35" name="Google Shape;23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07100" y="2589850"/>
              <a:ext cx="294025" cy="39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3"/>
          <p:cNvSpPr txBox="1"/>
          <p:nvPr/>
        </p:nvSpPr>
        <p:spPr>
          <a:xfrm>
            <a:off x="997675" y="1913475"/>
            <a:ext cx="16644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6739625" y="1711338"/>
            <a:ext cx="1548900" cy="2045700"/>
          </a:xfrm>
          <a:prstGeom prst="snip1Rect">
            <a:avLst>
              <a:gd fmla="val 30228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Hello my name is </a:t>
            </a:r>
            <a:r>
              <a:rPr b="1" lang="en-GB" sz="1200">
                <a:latin typeface="Source Code Pro"/>
                <a:ea typeface="Source Code Pro"/>
                <a:cs typeface="Source Code Pro"/>
                <a:sym typeface="Source Code Pro"/>
              </a:rPr>
              <a:t>Java</a:t>
            </a: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!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6470975" y="3691313"/>
            <a:ext cx="2086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ource Code Pro"/>
                <a:ea typeface="Source Code Pro"/>
                <a:cs typeface="Source Code Pro"/>
                <a:sym typeface="Source Code Pro"/>
              </a:rPr>
              <a:t>EBNF.txt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2725647" y="2547517"/>
            <a:ext cx="1118170" cy="834210"/>
            <a:chOff x="2969900" y="2544850"/>
            <a:chExt cx="867000" cy="646825"/>
          </a:xfrm>
        </p:grpSpPr>
        <p:sp>
          <p:nvSpPr>
            <p:cNvPr id="240" name="Google Shape;240;p23"/>
            <p:cNvSpPr/>
            <p:nvPr/>
          </p:nvSpPr>
          <p:spPr>
            <a:xfrm>
              <a:off x="3261800" y="2544850"/>
              <a:ext cx="283200" cy="388500"/>
            </a:xfrm>
            <a:prstGeom prst="snip1Rect">
              <a:avLst>
                <a:gd fmla="val 30228" name="adj"/>
              </a:avLst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1" name="Google Shape;241;p23"/>
            <p:cNvSpPr txBox="1"/>
            <p:nvPr/>
          </p:nvSpPr>
          <p:spPr>
            <a:xfrm>
              <a:off x="2969900" y="2825975"/>
              <a:ext cx="867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Source Code Pro"/>
                  <a:ea typeface="Source Code Pro"/>
                  <a:cs typeface="Source Code Pro"/>
                  <a:sym typeface="Source Code Pro"/>
                </a:rPr>
                <a:t>EBNF.txt</a:t>
              </a:r>
              <a:endParaRPr sz="8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242" name="Google Shape;242;p23"/>
          <p:cNvSpPr txBox="1"/>
          <p:nvPr/>
        </p:nvSpPr>
        <p:spPr>
          <a:xfrm>
            <a:off x="4736225" y="3183200"/>
            <a:ext cx="18087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Commit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Fügt neuen Commit mit Änderungen/neuen Dateien der </a:t>
            </a:r>
            <a:r>
              <a:rPr i="1" lang="en-GB" sz="1000"/>
              <a:t>lokalen </a:t>
            </a:r>
            <a:r>
              <a:rPr lang="en-GB" sz="1000"/>
              <a:t>History hinzu</a:t>
            </a:r>
            <a:endParaRPr sz="1000"/>
          </a:p>
        </p:txBody>
      </p:sp>
      <p:sp>
        <p:nvSpPr>
          <p:cNvPr id="243" name="Google Shape;243;p23"/>
          <p:cNvSpPr/>
          <p:nvPr/>
        </p:nvSpPr>
        <p:spPr>
          <a:xfrm rot="475">
            <a:off x="4462575" y="2923975"/>
            <a:ext cx="2172000" cy="4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353" y="1168270"/>
            <a:ext cx="1224450" cy="172793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23"/>
          <p:cNvSpPr/>
          <p:nvPr/>
        </p:nvSpPr>
        <p:spPr>
          <a:xfrm>
            <a:off x="5623417" y="2675825"/>
            <a:ext cx="676200" cy="2865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