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00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103.xml"/>
  <Override ContentType="application/vnd.openxmlformats-officedocument.presentationml.notesSlide+xml" PartName="/ppt/notesSlides/notesSlide97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101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99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98.xml"/>
  <Override ContentType="application/vnd.openxmlformats-officedocument.presentationml.notesSlide+xml" PartName="/ppt/notesSlides/notesSlide10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02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8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98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76.xml"/>
  <Override ContentType="application/vnd.openxmlformats-officedocument.presentationml.slide+xml" PartName="/ppt/slides/slide63.xml"/>
  <Override ContentType="application/vnd.openxmlformats-officedocument.presentationml.slide+xml" PartName="/ppt/slides/slide93.xml"/>
  <Override ContentType="application/vnd.openxmlformats-officedocument.presentationml.slide+xml" PartName="/ppt/slides/slide101.xml"/>
  <Override ContentType="application/vnd.openxmlformats-officedocument.presentationml.slide+xml" PartName="/ppt/slides/slide80.xml"/>
  <Override ContentType="application/vnd.openxmlformats-officedocument.presentationml.slide+xml" PartName="/ppt/slides/slide103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42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16.xml"/>
  <Override ContentType="application/vnd.openxmlformats-officedocument.presentationml.slide+xml" PartName="/ppt/slides/slide104.xml"/>
  <Override ContentType="application/vnd.openxmlformats-officedocument.presentationml.slide+xml" PartName="/ppt/slides/slide24.xml"/>
  <Override ContentType="application/vnd.openxmlformats-officedocument.presentationml.slide+xml" PartName="/ppt/slides/slide97.xml"/>
  <Override ContentType="application/vnd.openxmlformats-officedocument.presentationml.slide+xml" PartName="/ppt/slides/slide1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79.xml"/>
  <Override ContentType="application/vnd.openxmlformats-officedocument.presentationml.slide+xml" PartName="/ppt/slides/slide49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99.xml"/>
  <Override ContentType="application/vnd.openxmlformats-officedocument.presentationml.slide+xml" PartName="/ppt/slides/slide3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47.xml"/>
  <Override ContentType="application/vnd.openxmlformats-officedocument.presentationml.slide+xml" PartName="/ppt/slides/slide21.xml"/>
  <Override ContentType="application/vnd.openxmlformats-officedocument.presentationml.slide+xml" PartName="/ppt/slides/slide100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88.xml"/>
  <Override ContentType="application/vnd.openxmlformats-officedocument.presentationml.slide+xml" PartName="/ppt/slides/slide92.xml"/>
  <Override ContentType="application/vnd.openxmlformats-officedocument.presentationml.slide+xml" PartName="/ppt/slides/slide10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4"/>
    <p:sldMasterId id="2147483683" r:id="rId5"/>
    <p:sldMasterId id="2147483684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</p:sldIdLst>
  <p:sldSz cy="5143500" cx="9144000"/>
  <p:notesSz cx="6858000" cy="9144000"/>
  <p:embeddedFontLst>
    <p:embeddedFont>
      <p:font typeface="Tahoma"/>
      <p:regular r:id="rId112"/>
      <p:bold r:id="rId1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35A8A2-0E59-4A62-875A-0A1270DC1B40}">
  <a:tblStyle styleId="{2A35A8A2-0E59-4A62-875A-0A1270DC1B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EE0BFF7-3687-46FA-AF78-CB6F39DBAF54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slide" Target="slides/slide100.xml"/><Relationship Id="rId106" Type="http://schemas.openxmlformats.org/officeDocument/2006/relationships/slide" Target="slides/slide99.xml"/><Relationship Id="rId105" Type="http://schemas.openxmlformats.org/officeDocument/2006/relationships/slide" Target="slides/slide98.xml"/><Relationship Id="rId104" Type="http://schemas.openxmlformats.org/officeDocument/2006/relationships/slide" Target="slides/slide97.xml"/><Relationship Id="rId109" Type="http://schemas.openxmlformats.org/officeDocument/2006/relationships/slide" Target="slides/slide102.xml"/><Relationship Id="rId108" Type="http://schemas.openxmlformats.org/officeDocument/2006/relationships/slide" Target="slides/slide101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5" Type="http://schemas.openxmlformats.org/officeDocument/2006/relationships/slide" Target="slides/slide8.xml"/><Relationship Id="rId110" Type="http://schemas.openxmlformats.org/officeDocument/2006/relationships/slide" Target="slides/slide103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13" Type="http://schemas.openxmlformats.org/officeDocument/2006/relationships/font" Target="fonts/Tahoma-bold.fntdata"/><Relationship Id="rId112" Type="http://schemas.openxmlformats.org/officeDocument/2006/relationships/font" Target="fonts/Tahoma-regular.fntdata"/><Relationship Id="rId111" Type="http://schemas.openxmlformats.org/officeDocument/2006/relationships/slide" Target="slides/slide104.xml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3bf221a02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3bf221a02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Dieser Spieler probiert zuerst alle Buchstaben a-z (äöü) durch (Tipps)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Wenn &lt;= 2 Wörter übrig, oder alle Buchstaben ausprobiert:</a:t>
            </a:r>
            <a:br>
              <a:rPr lang="en-GB"/>
            </a:br>
            <a:r>
              <a:rPr lang="en-GB"/>
              <a:t>probiere die restlichen Wörter.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bekommeHinweis: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sortiert alle Wörter aus, die gemäss Hinweis nicht mehr möglich sind</a:t>
            </a:r>
            <a:endParaRPr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g13bf221a02_3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2" name="Google Shape;1262;g13bf221a02_3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</a:t>
            </a:r>
            <a:r>
              <a:rPr b="1" lang="en-GB"/>
              <a:t>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Einfache IntList erklären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Verlinkte Objekte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Rekursives .add()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Frames</a:t>
            </a:r>
            <a:endParaRPr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29fb7d4fc9a_3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29fb7d4fc9a_3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9fb7d4fc9a_3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9fb7d4fc9a_3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9fb7d4fc9a_3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2" name="Google Shape;1282;g29fb7d4fc9a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7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29fb7d4fc9a_3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29fb7d4fc9a_3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https://create.kahoot.it/share/21-u10-eprog-mschoeb/28611d71-accc-441a-8515-d4f8fe72db85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3bf221a0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3bf221a0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45ee5c03a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45ee5c03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29fb7d4fc9a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29fb7d4fc9a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45ee5c03a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45ee5c03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9b0da968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9b0da968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9be3acbbe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9be3acbbe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Assistent-TODO: Aufgaben lesen</a:t>
            </a:r>
            <a:endParaRPr b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02d5286e8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102d5286e8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ad630f605b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ad630f605b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Inheritance, super-constructord, überschriebene Methoden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2 3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a049d9593a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a049d9593a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13bf221a02_3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13bf221a02_3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6112e4c4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6112e4c4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Inheritance, super-constructord, überschriebene Methoden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Output: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2 3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46112e4c45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46112e4c45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a049d9593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2a049d9593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81fa0efa5_0_2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81fa0efa5_0_2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3bf221a02_3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3bf221a02_3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Ausgabe: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main()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m(): 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m(): catch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 returned 200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3bf221a02_3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3bf221a02_3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Reihenfolge der Catch-Clauses: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Div-by-0 ist keine NullPE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Div-by-0 ist eine ArithmeticException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catch(Exception) fängt den Rest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Ausgabe: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m(): 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m(): catch DivBy0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3bf221a02_3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3bf221a02_3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Ausgabe: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Compiler-Error: “Unreachable catch block for ArithmeticException. It is already handled by the catch block for Exception”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3bf221a02_3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13bf221a02_3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Re-Throw von Exceptions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um z.B. Ressourcen zu close()en [finally wurde nicht behandelt]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Ausgabe: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main()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m(): try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m(): catch Exc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main(): catch Exc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13bf221a02_3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13bf221a02_3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RuntimeExceptions sind unchecked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checked Exceptions müssen entweder abgefangen oder mit ‘throws’ deklariert werden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a049d9593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a049d9593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6112e4c45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Code und Input-Files befinden sich in exercise-additionals/exercise-session10</a:t>
            </a:r>
            <a:endParaRPr/>
          </a:p>
        </p:txBody>
      </p:sp>
      <p:sp>
        <p:nvSpPr>
          <p:cNvPr id="455" name="Google Shape;455;g46112e4c45_3_75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46112e4c45_3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g46112e4c45_3_82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46112e4c45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46112e4c45_3_88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46112e4c45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g46112e4c45_3_94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46112e4c45_3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g46112e4c45_3_100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46112e4c45_3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g46112e4c45_3_106:notes"/>
          <p:cNvSpPr/>
          <p:nvPr>
            <p:ph idx="2" type="sldImg"/>
          </p:nvPr>
        </p:nvSpPr>
        <p:spPr>
          <a:xfrm>
            <a:off x="1714500" y="685800"/>
            <a:ext cx="3429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13bf221a02_3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13bf221a02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Sollte AmphiCar start() von Vehicle (über Car) oder von Boat erben?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13bf221a02_3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13bf221a02_3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Diamond-Problem, Multiple-Inheritance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13bf221a02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Google Shape;519;g13bf221a02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Interfaces können Multiple-Inheritance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13bf221a02_3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13bf221a02_3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Interfaces für Subtyping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Inheritance für Code-Sharing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a049d959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a049d959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Hier Probleme besprechen, die bei der Korrektur aufgefallen sind.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13bf221a02_3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13bf221a02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Inheritance-Hierarchie unter AbstractVehicle ist </a:t>
            </a:r>
            <a:r>
              <a:rPr b="1" lang="en-GB"/>
              <a:t>flach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Subtyping-Hierarchie unter Vehicle-Interface ist tief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3bf221a02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Ausgabe: “Wal a     Zahnwal b     “</a:t>
            </a:r>
            <a:endParaRPr/>
          </a:p>
        </p:txBody>
      </p:sp>
      <p:sp>
        <p:nvSpPr>
          <p:cNvPr id="564" name="Google Shape;564;g13bf221a02_1_5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13bf221a0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Ausgabe: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Zahnwal: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Wal a Zahnwal b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Zahnwal b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Wal: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Wal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Wal a Wal b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Wal b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Schweinswal: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Delfinartig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Delfinartig a   Wal a Schweinswal b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Schweinswal b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en-GB"/>
              <a:t>Delfinartig:</a:t>
            </a:r>
            <a:endParaRPr b="1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Delfinartig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Delfinartig a   Wal a Zahnwal b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Zahnwal b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g13bf221a02_1_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13bf221a02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13bf221a02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3bf221a02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g13bf221a02_1_5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29e6d57e381_2_7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3" name="Google Shape;603;g29e6d57e38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Einfacher Test zu sehen ob Sie die Prinzipien de</a:t>
            </a:r>
            <a:r>
              <a:rPr lang="en-GB"/>
              <a:t>s</a:t>
            </a:r>
            <a:r>
              <a:rPr lang="en-GB"/>
              <a:t> dyn. Bindings verstanden haben</a:t>
            </a:r>
            <a:endParaRPr/>
          </a:p>
          <a:p>
            <a:pPr indent="-128587" lvl="0" marL="204787" rtl="0" algn="l">
              <a:spcBef>
                <a:spcPts val="780"/>
              </a:spcBef>
              <a:spcAft>
                <a:spcPts val="0"/>
              </a:spcAft>
              <a:buClr>
                <a:srgbClr val="C0504D"/>
              </a:buClr>
              <a:buSzPts val="1200"/>
              <a:buFont typeface="Noto Sans Symbols"/>
              <a:buChar char="▪"/>
            </a:pPr>
            <a:r>
              <a:rPr b="1"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Beispiele 1 &amp;  2 (Foo-Bar-... und Ham-Lamb-Yam…) wurden in Vorlesung vorgestellt, Beispiele 3 &amp; 4 (Lurche etc und Snow-Sleet-...) wurden noch  nicht vorgestellt</a:t>
            </a:r>
            <a:endParaRPr sz="1200"/>
          </a:p>
        </p:txBody>
      </p:sp>
      <p:sp>
        <p:nvSpPr>
          <p:cNvPr id="604" name="Google Shape;604;g29e6d57e381_2_7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29e6d57e381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1" name="Google Shape;611;g29e6d57e381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Warum diese Namen?</a:t>
            </a:r>
            <a:endParaRPr/>
          </a:p>
        </p:txBody>
      </p:sp>
      <p:sp>
        <p:nvSpPr>
          <p:cNvPr id="612" name="Google Shape;612;g29e6d57e381_2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9e6d57e381_2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g29e6d57e381_2_9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29e6d57e381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g29e6d57e381_2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29e6d57e381_2_10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3" name="Google Shape;633;g29e6d57e381_2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Warum diese Namen?</a:t>
            </a:r>
            <a:endParaRPr/>
          </a:p>
        </p:txBody>
      </p:sp>
      <p:sp>
        <p:nvSpPr>
          <p:cNvPr id="634" name="Google Shape;634;g29e6d57e381_2_10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29e6d57e381_2_1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3" name="Google Shape;643;g29e6d57e381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Italics or underline for inherited methods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g29e6d57e381_2_1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9e6d57e381_2_1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54" name="Google Shape;654;g29e6d57e381_2_121:notes"/>
          <p:cNvSpPr/>
          <p:nvPr>
            <p:ph idx="2" type="sldImg"/>
          </p:nvPr>
        </p:nvSpPr>
        <p:spPr>
          <a:xfrm>
            <a:off x="38258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5" name="Google Shape;655;g29e6d57e381_2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It's annoying to flip back and forth between slides here.  I suggest putting the classes into a text editor so you can switch windows back and forth to fill in the table.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29e6d57e381_2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g29e6d57e381_2_1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9fb7d4fc9a_3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1" name="Google Shape;671;g29fb7d4fc9a_3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Warum diese Namen?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baz 1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 2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 1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bar 2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baz 1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mumble 2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 1</a:t>
            </a:r>
            <a:endParaRPr sz="14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 2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g29fb7d4fc9a_3_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9e6d57e381_2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g29e6d57e381_2_1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9e6d57e381_2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g29e6d57e381_2_1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29e6d57e381_2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g29e6d57e381_2_1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29e6d57e381_2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g29e6d57e381_2_1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9e6d57e381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g29e6d57e381_2_1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9e6d57e381_2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g29e6d57e381_2_1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88823802b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88823802b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9e6d57e381_2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g29e6d57e381_2_1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29e6d57e381_2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g29e6d57e381_2_1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9e6d57e381_2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g29e6d57e381_2_18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9e6d57e381_2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g29e6d57e381_2_1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9e6d57e381_2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g29e6d57e381_2_2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29fb7d4fc9a_3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Ham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Ham a   Lamb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Lamb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Ham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Ham a   Ham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Ham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Yam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Yam a   Ham a   Spam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Spam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sz="4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Yam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Yam a   Ham a   Lamb b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Lamb b</a:t>
            </a:r>
            <a:endParaRPr/>
          </a:p>
        </p:txBody>
      </p:sp>
      <p:sp>
        <p:nvSpPr>
          <p:cNvPr id="768" name="Google Shape;768;g29fb7d4fc9a_3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g29e6d57e381_2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g29e6d57e381_2_2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9e6d57e381_2_2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g29e6d57e381_2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g29e6d57e381_2_2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29e6d57e381_2_2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5" name="Google Shape;795;g29e6d57e381_2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29e6d57e381_2_2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29e6d57e381_2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g29e6d57e381_2_2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58fcbed6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58fcbed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29e6d57e381_2_26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6" name="Google Shape;836;g29e6d57e381_2_266:notes"/>
          <p:cNvSpPr/>
          <p:nvPr>
            <p:ph idx="2" type="sldImg"/>
          </p:nvPr>
        </p:nvSpPr>
        <p:spPr>
          <a:xfrm>
            <a:off x="38258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7" name="Google Shape;837;g29e6d57e381_2_26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9e6d57e381_2_2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4" name="Google Shape;844;g29e6d57e381_2_273:notes"/>
          <p:cNvSpPr/>
          <p:nvPr>
            <p:ph idx="2" type="sldImg"/>
          </p:nvPr>
        </p:nvSpPr>
        <p:spPr>
          <a:xfrm>
            <a:off x="38258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45" name="Google Shape;845;g29e6d57e381_2_2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9e6d57e381_2_28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54" name="Google Shape;854;g29e6d57e381_2_282:notes"/>
          <p:cNvSpPr/>
          <p:nvPr>
            <p:ph idx="2" type="sldImg"/>
          </p:nvPr>
        </p:nvSpPr>
        <p:spPr>
          <a:xfrm>
            <a:off x="382588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5" name="Google Shape;855;g29e6d57e381_2_28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29e6d57e381_2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4" name="Google Shape;864;g29e6d57e381_2_2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9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g29fb7d4fc9a_3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1" name="Google Shape;871;g29fb7d4fc9a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7" lvl="0" marL="204787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1. Teil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0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Amphibien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Amphibien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bedroht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1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Amphibien Amphibien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bedroht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2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Fast ausgestorben</a:t>
            </a:r>
            <a:endParaRPr/>
          </a:p>
        </p:txBody>
      </p:sp>
      <p:sp>
        <p:nvSpPr>
          <p:cNvPr id="872" name="Google Shape;872;g29fb7d4fc9a_3_5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9e6d57e381_2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g29e6d57e381_2_29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4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29fb7d4fc9a_3_6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6" name="Google Shape;886;g29fb7d4fc9a_3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7" lvl="0" marL="204787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2. Teil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Noto Sans Symbols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0</a:t>
            </a:r>
            <a:endParaRPr sz="1400">
              <a:solidFill>
                <a:schemeClr val="dk1"/>
              </a:solidFill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Arme zuerst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Noto Sans Symbols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1</a:t>
            </a:r>
            <a:endParaRPr sz="1400">
              <a:solidFill>
                <a:schemeClr val="dk1"/>
              </a:solidFill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FroschLurche Lurche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Amphibien Amphibien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Beine zuerst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rgbClr val="C0504D"/>
              </a:buClr>
              <a:buSzPts val="1400"/>
              <a:buFont typeface="Noto Sans Symbols"/>
              <a:buNone/>
            </a:pPr>
            <a:r>
              <a:rPr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2</a:t>
            </a:r>
            <a:endParaRPr sz="1400">
              <a:solidFill>
                <a:schemeClr val="dk1"/>
              </a:solidFill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7" lvl="0" marL="204787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rgbClr val="C0504D"/>
              </a:buClr>
              <a:buSzPts val="1800"/>
              <a:buFont typeface="Noto Sans Symbols"/>
              <a:buNone/>
            </a:pP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Lebend geboren</a:t>
            </a:r>
            <a:endParaRPr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g29fb7d4fc9a_3_6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2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29e6d57e381_2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g29e6d57e381_2_30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29e6d57e381_2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g29e6d57e381_2_3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29e6d57e381_2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g29e6d57e381_2_3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58fcbed63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58fcbed6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29e6d57e381_2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g29e6d57e381_2_3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9e6d57e381_2_3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g29e6d57e381_2_3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9e6d57e381_2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g29e6d57e381_2_3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29e6d57e381_2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g29e6d57e381_2_3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g29e6d57e381_2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29e6d57e381_2_37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29e6d57e381_2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g29e6d57e381_2_3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29e6d57e381_2_3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g29e6d57e381_2_3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8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29e6d57e381_2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0" name="Google Shape;990;g29e6d57e381_2_3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9fb7d4fc9a_3_8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g29fb7d4fc9a_3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Alles auf einmal</a:t>
            </a:r>
            <a:endParaRPr/>
          </a:p>
        </p:txBody>
      </p:sp>
      <p:sp>
        <p:nvSpPr>
          <p:cNvPr id="1019" name="Google Shape;1019;g29fb7d4fc9a_3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29e6d57e381_2_4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g29e6d57e381_2_4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3bf221a0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3bf221a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(die Implementierungen der transparenten Klassen sind nicht prüfungsrelevant / müssen nicht komplett verstanden werden)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durch Subtype-Polymorphismus können verschiedene Spieler gleich behandelt werden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durch Vererbung kann Code-Duplizierung verhindert werden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g29e6d57e381_2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g29e6d57e381_2_4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2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29e6d57e381_2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Google Shape;1084;g29e6d57e381_2_47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9e6d57e381_2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2" name="Google Shape;1112;g29e6d57e381_2_50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g29fb7d4fc9a_3_9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0" name="Google Shape;1140;g29fb7d4fc9a_3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Alles auf einmal</a:t>
            </a:r>
            <a:endParaRPr/>
          </a:p>
        </p:txBody>
      </p:sp>
      <p:sp>
        <p:nvSpPr>
          <p:cNvPr id="1141" name="Google Shape;1141;g29fb7d4fc9a_3_9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8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g29e6d57e381_2_5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g29e6d57e381_2_5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6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29e6d57e381_2_56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8" name="Google Shape;1178;g29e6d57e381_2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Klasse mit "method2" – Sleet !?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g29e6d57e381_2_56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29e6d57e381_2_56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6" name="Google Shape;1186;g29e6d57e381_2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Klasse mit "method2" – Sleet !?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g29e6d57e381_2_56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3" name="Shape 1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4" name="Google Shape;1214;g29fb7d4fc9a_3_1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5" name="Google Shape;1215;g29fb7d4fc9a_3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Alles auf einmal</a:t>
            </a:r>
            <a:endParaRPr/>
          </a:p>
        </p:txBody>
      </p:sp>
      <p:sp>
        <p:nvSpPr>
          <p:cNvPr id="1216" name="Google Shape;1216;g29fb7d4fc9a_3_1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9e6d57e381_2_5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5" name="Google Shape;1225;g29e6d57e381_2_5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/>
              <a:t>Klasse mit "method2" – Sleet !?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6" name="Google Shape;1226;g29e6d57e381_2_5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g29e6d57e381_2_6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4" name="Google Shape;1254;g29e6d57e381_2_6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Vererbungshierarchie kritisch – aber auch einschraenkend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5" name="Google Shape;1255;g29e6d57e381_2_6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indent="0"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indent="0"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indent="0"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indent="0"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indent="0"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indent="0"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indent="0"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3429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6858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0287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3716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17145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0574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24003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274320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ctrTitle"/>
          </p:nvPr>
        </p:nvSpPr>
        <p:spPr>
          <a:xfrm>
            <a:off x="467544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467544" y="2914650"/>
            <a:ext cx="7086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ctrTitle"/>
          </p:nvPr>
        </p:nvSpPr>
        <p:spPr>
          <a:xfrm>
            <a:off x="467544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subTitle"/>
          </p:nvPr>
        </p:nvSpPr>
        <p:spPr>
          <a:xfrm>
            <a:off x="467544" y="2914650"/>
            <a:ext cx="7086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1"/>
          <p:cNvSpPr txBox="1"/>
          <p:nvPr>
            <p:ph idx="1" type="body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2" name="Google Shape;162;p31"/>
          <p:cNvSpPr txBox="1"/>
          <p:nvPr>
            <p:ph idx="2" type="body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63" name="Google Shape;163;p3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32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32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0" name="Google Shape;170;p32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1" name="Google Shape;171;p32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2" name="Google Shape;172;p3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3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3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83" name="Google Shape;183;p3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0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0.xml"/><Relationship Id="rId3" Type="http://schemas.openxmlformats.org/officeDocument/2006/relationships/hyperlink" Target="http://pythontutor.com/java.html#code=class%20IntList%20%7B%0A%0A%09int%20value%3B%0A%09IntList%20tail%3B%0A%0A%09public%20IntList(int%20value%29%20%7B%0A%09%09this.value%20%3D%20value%3B%0A%09%7D%0A%0A%09public%20void%20add(int%20value%29%20%7B%0A%09%09if%20(tail%20%3D%3D%20null%29%0A%09%09%09tail%20%3D%20new%20IntList(value%29%3B%0A%09%09else%0A%09%09%09tail.add(value%29%3B%0A%09%7D%0A%7D%0A%0A%0Apublic%20class%20Main%20%7B%0A%09public%20static%20void%20main(String%5B%5D%20args%29%20%7B%0A%09%09IntList%20list%20%3D%20new%20IntList(0%29%3B%0A%09%09list.add(1%29%3B%0A%09%09list.add(2%29%3B%0A%09%09list.add(3%29%3B%0A%09%09list.add(4%29%3B%0A%09%7D%0A%7D&amp;cumulative=false&amp;curInstr=84&amp;heapPrimitives=true&amp;mode=display&amp;origin=opt-frontend.js&amp;py=java&amp;rawInputLstJSON=%5B%5D&amp;textReferences=false" TargetMode="External"/><Relationship Id="rId4" Type="http://schemas.openxmlformats.org/officeDocument/2006/relationships/image" Target="../media/image19.png"/></Relationships>
</file>

<file path=ppt/slides/_rels/slide10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1.xml"/></Relationships>
</file>

<file path=ppt/slides/_rels/slide10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7.png"/></Relationships>
</file>

<file path=ppt/slides/_rels/slide10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8.png"/></Relationships>
</file>

<file path=ppt/slides/_rels/slide10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cdn.pixabay.com/photo/2015/04/25/13/50/diamond-739156_960_720.jpg" TargetMode="External"/><Relationship Id="rId4" Type="http://schemas.openxmlformats.org/officeDocument/2006/relationships/image" Target="../media/image1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3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4.xml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5.xml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6.xml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0.xml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4.xml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5.xml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6.xml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7.xml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8.xml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9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1.xml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2.xml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3.xml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4.xml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5.xml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6.xml"/></Relationships>
</file>

<file path=ppt/slides/_rels/slide9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7.xml"/></Relationships>
</file>

<file path=ppt/slides/_rels/slide9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8.xml"/></Relationships>
</file>

<file path=ppt/slides/_rels/slide9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10</a:t>
            </a:r>
            <a:endParaRPr/>
          </a:p>
        </p:txBody>
      </p:sp>
      <p:sp>
        <p:nvSpPr>
          <p:cNvPr id="211" name="Google Shape;211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BuchstabenSpieler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6" name="Google Shape;286;p47"/>
          <p:cNvSpPr txBox="1"/>
          <p:nvPr/>
        </p:nvSpPr>
        <p:spPr>
          <a:xfrm>
            <a:off x="311700" y="1017725"/>
            <a:ext cx="6720000" cy="3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BuchstabenSpieler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Spieler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buchstaben = {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...,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"z"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woerter;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aussortiert;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boolean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tippVerwendet;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gibTipp()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uebrigeW = zaehleFalse(aussortiert);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uebrigeT = zaehleFalse(tippVerwendet);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(uebrigeW &gt; 2 &amp;&amp; uebrigeT &gt; 0)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verwende einen Tipp, den wir noch nicht probiert haben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else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probiere eins der noch übriggebliebenen Wörter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bekommeHinweis(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tipp,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hinweis)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setze aussortiert[i] auf 'true', falls das i-te Wort gemäss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erhaltenem Hinweis nicht mehr möglich ist.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3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13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Rekursion und einfache Liste</a:t>
            </a:r>
            <a:endParaRPr/>
          </a:p>
        </p:txBody>
      </p:sp>
      <p:sp>
        <p:nvSpPr>
          <p:cNvPr id="1265" name="Google Shape;1265;p137"/>
          <p:cNvSpPr txBox="1"/>
          <p:nvPr>
            <p:ph idx="1" type="body"/>
          </p:nvPr>
        </p:nvSpPr>
        <p:spPr>
          <a:xfrm>
            <a:off x="311700" y="847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Visualisierung</a:t>
            </a:r>
            <a:r>
              <a:rPr lang="en-GB"/>
              <a:t> (Link)</a:t>
            </a:r>
            <a:endParaRPr/>
          </a:p>
        </p:txBody>
      </p:sp>
      <p:pic>
        <p:nvPicPr>
          <p:cNvPr id="1266" name="Google Shape;1266;p137"/>
          <p:cNvPicPr preferRelativeResize="0"/>
          <p:nvPr/>
        </p:nvPicPr>
        <p:blipFill rotWithShape="1">
          <a:blip r:embed="rId4">
            <a:alphaModFix/>
          </a:blip>
          <a:srcRect b="27421" l="2583" r="22301" t="14221"/>
          <a:stretch/>
        </p:blipFill>
        <p:spPr>
          <a:xfrm>
            <a:off x="1048000" y="1420375"/>
            <a:ext cx="7048001" cy="344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1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EBNF</a:t>
            </a:r>
            <a:endParaRPr/>
          </a:p>
        </p:txBody>
      </p:sp>
      <p:sp>
        <p:nvSpPr>
          <p:cNvPr id="1272" name="Google Shape;1272;p1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9" name="Google Shape;1279;p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00" y="204750"/>
            <a:ext cx="7715249" cy="47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1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5" name="Google Shape;1285;p1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86" name="Google Shape;1286;p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298000"/>
            <a:ext cx="8707199" cy="472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0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1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Kahoot!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BuchstabenSpieler</a:t>
            </a:r>
            <a:endParaRPr/>
          </a:p>
        </p:txBody>
      </p:sp>
      <p:sp>
        <p:nvSpPr>
          <p:cNvPr id="292" name="Google Shape;292;p48"/>
          <p:cNvSpPr txBox="1"/>
          <p:nvPr/>
        </p:nvSpPr>
        <p:spPr>
          <a:xfrm>
            <a:off x="311700" y="1017725"/>
            <a:ext cx="5238900" cy="2476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BuchstabenSpieler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TippsSpieler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buchstaben = {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"a"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 ..., 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"z"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tipps(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woerter)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buchstaben;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protected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tippIndex()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tipps.length; i++)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(!tippVerwendet[i])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3" name="Google Shape;293;p48"/>
          <p:cNvSpPr/>
          <p:nvPr/>
        </p:nvSpPr>
        <p:spPr>
          <a:xfrm>
            <a:off x="6326500" y="547900"/>
            <a:ext cx="2549700" cy="2207700"/>
          </a:xfrm>
          <a:prstGeom prst="wedgeRoundRectCallout">
            <a:avLst>
              <a:gd fmla="val -86599" name="adj1"/>
              <a:gd fmla="val -1823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Die Musterlösung extrahiert einen Teil der Funktionalität in eine Superklasse </a:t>
            </a: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TippsSpieler, </a:t>
            </a:r>
            <a:r>
              <a:rPr lang="en-GB">
                <a:solidFill>
                  <a:srgbClr val="FFFFFF"/>
                </a:solidFill>
              </a:rPr>
              <a:t>die auch von anderen Spielern verwendet wird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9"/>
          <p:cNvPicPr preferRelativeResize="0"/>
          <p:nvPr/>
        </p:nvPicPr>
        <p:blipFill rotWithShape="1">
          <a:blip r:embed="rId3">
            <a:alphaModFix/>
          </a:blip>
          <a:srcRect b="0" l="0" r="0" t="9966"/>
          <a:stretch/>
        </p:blipFill>
        <p:spPr>
          <a:xfrm>
            <a:off x="312650" y="470225"/>
            <a:ext cx="8518698" cy="34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9"/>
          <p:cNvPicPr preferRelativeResize="0"/>
          <p:nvPr/>
        </p:nvPicPr>
        <p:blipFill rotWithShape="1">
          <a:blip r:embed="rId4">
            <a:alphaModFix/>
          </a:blip>
          <a:srcRect b="0" l="0" r="0" t="6881"/>
          <a:stretch/>
        </p:blipFill>
        <p:spPr>
          <a:xfrm>
            <a:off x="5481050" y="3731625"/>
            <a:ext cx="2661724" cy="13260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0" name="Google Shape;300;p49"/>
          <p:cNvSpPr txBox="1"/>
          <p:nvPr>
            <p:ph type="title"/>
          </p:nvPr>
        </p:nvSpPr>
        <p:spPr>
          <a:xfrm>
            <a:off x="235500" y="1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Pong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50"/>
          <p:cNvPicPr preferRelativeResize="0"/>
          <p:nvPr/>
        </p:nvPicPr>
        <p:blipFill rotWithShape="1">
          <a:blip r:embed="rId3">
            <a:alphaModFix/>
          </a:blip>
          <a:srcRect b="0" l="0" r="0" t="9966"/>
          <a:stretch/>
        </p:blipFill>
        <p:spPr>
          <a:xfrm>
            <a:off x="312650" y="470225"/>
            <a:ext cx="8518698" cy="34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50"/>
          <p:cNvPicPr preferRelativeResize="0"/>
          <p:nvPr/>
        </p:nvPicPr>
        <p:blipFill rotWithShape="1">
          <a:blip r:embed="rId4">
            <a:alphaModFix/>
          </a:blip>
          <a:srcRect b="0" l="0" r="0" t="6881"/>
          <a:stretch/>
        </p:blipFill>
        <p:spPr>
          <a:xfrm>
            <a:off x="5481050" y="3731625"/>
            <a:ext cx="2661724" cy="1326025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7" name="Google Shape;307;p50"/>
          <p:cNvSpPr txBox="1"/>
          <p:nvPr>
            <p:ph type="title"/>
          </p:nvPr>
        </p:nvSpPr>
        <p:spPr>
          <a:xfrm>
            <a:off x="235500" y="101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Pong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2" name="Google Shape;312;p51"/>
          <p:cNvGrpSpPr/>
          <p:nvPr/>
        </p:nvGrpSpPr>
        <p:grpSpPr>
          <a:xfrm>
            <a:off x="760588" y="653300"/>
            <a:ext cx="7927625" cy="3774650"/>
            <a:chOff x="459025" y="448450"/>
            <a:chExt cx="7927625" cy="3774650"/>
          </a:xfrm>
        </p:grpSpPr>
        <p:sp>
          <p:nvSpPr>
            <p:cNvPr id="313" name="Google Shape;313;p51"/>
            <p:cNvSpPr txBox="1"/>
            <p:nvPr/>
          </p:nvSpPr>
          <p:spPr>
            <a:xfrm>
              <a:off x="2149900" y="448450"/>
              <a:ext cx="1733100" cy="1919700"/>
            </a:xfrm>
            <a:prstGeom prst="rect">
              <a:avLst/>
            </a:prstGeom>
            <a:solidFill>
              <a:srgbClr val="C9DAF8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PongGame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/>
                <a:t>Spiel-Logik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Methoden</a:t>
              </a:r>
              <a:endParaRPr b="1"/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move()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300"/>
                <a:buFont typeface="Courier New"/>
                <a:buChar char="●"/>
              </a:pPr>
              <a:r>
                <a:rPr b="1" lang="en-GB" sz="130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step()</a:t>
              </a:r>
              <a:endParaRPr b="1" sz="130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-311150" lvl="0" marL="457200" rtl="0" algn="l">
                <a:spcBef>
                  <a:spcPts val="0"/>
                </a:spcBef>
                <a:spcAft>
                  <a:spcPts val="0"/>
                </a:spcAft>
                <a:buSzPts val="1300"/>
                <a:buFont typeface="Courier New"/>
                <a:buChar char="●"/>
              </a:pPr>
              <a:r>
                <a:rPr lang="en-GB" sz="1300">
                  <a:latin typeface="Courier New"/>
                  <a:ea typeface="Courier New"/>
                  <a:cs typeface="Courier New"/>
                  <a:sym typeface="Courier New"/>
                </a:rPr>
                <a:t>collides()</a:t>
              </a:r>
              <a:endParaRPr sz="13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cxnSp>
          <p:nvCxnSpPr>
            <p:cNvPr id="314" name="Google Shape;314;p51"/>
            <p:cNvCxnSpPr>
              <a:stCxn id="313" idx="3"/>
            </p:cNvCxnSpPr>
            <p:nvPr/>
          </p:nvCxnSpPr>
          <p:spPr>
            <a:xfrm>
              <a:off x="3883000" y="1408300"/>
              <a:ext cx="2384400" cy="10281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5" name="Google Shape;315;p51"/>
            <p:cNvSpPr txBox="1"/>
            <p:nvPr/>
          </p:nvSpPr>
          <p:spPr>
            <a:xfrm>
              <a:off x="6267450" y="1822500"/>
              <a:ext cx="2119200" cy="2400600"/>
            </a:xfrm>
            <a:prstGeom prst="rect">
              <a:avLst/>
            </a:prstGeom>
            <a:solidFill>
              <a:srgbClr val="D9EAD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800">
                  <a:latin typeface="Courier New"/>
                  <a:ea typeface="Courier New"/>
                  <a:cs typeface="Courier New"/>
                  <a:sym typeface="Courier New"/>
                </a:rPr>
                <a:t>PongGui</a:t>
              </a:r>
              <a:endParaRPr b="1" sz="1800"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Zeichnet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Spielfeld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Spieler (Balken, Punktestand)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Char char="●"/>
              </a:pPr>
              <a:r>
                <a:rPr b="1" lang="en-GB">
                  <a:solidFill>
                    <a:srgbClr val="FF0000"/>
                  </a:solidFill>
                </a:rPr>
                <a:t>Bälle</a:t>
              </a:r>
              <a:endParaRPr b="1">
                <a:solidFill>
                  <a:srgbClr val="FF0000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Reagiert auf Tastatur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/>
                <a:t>up/down, w/s</a:t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 </a:t>
              </a:r>
              <a:endParaRPr b="1"/>
            </a:p>
          </p:txBody>
        </p:sp>
        <p:cxnSp>
          <p:nvCxnSpPr>
            <p:cNvPr id="316" name="Google Shape;316;p51"/>
            <p:cNvCxnSpPr/>
            <p:nvPr/>
          </p:nvCxnSpPr>
          <p:spPr>
            <a:xfrm rot="10800000">
              <a:off x="3664125" y="2384325"/>
              <a:ext cx="2592300" cy="1181400"/>
            </a:xfrm>
            <a:prstGeom prst="straightConnector1">
              <a:avLst/>
            </a:prstGeom>
            <a:noFill/>
            <a:ln cap="flat" cmpd="sng" w="28575">
              <a:solidFill>
                <a:srgbClr val="595959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317" name="Google Shape;317;p51"/>
            <p:cNvSpPr/>
            <p:nvPr/>
          </p:nvSpPr>
          <p:spPr>
            <a:xfrm>
              <a:off x="459025" y="3018825"/>
              <a:ext cx="2444700" cy="962400"/>
            </a:xfrm>
            <a:prstGeom prst="wedgeRectCallout">
              <a:avLst>
                <a:gd fmla="val 28058" name="adj1"/>
                <a:gd fmla="val -112769" name="adj2"/>
              </a:avLst>
            </a:prstGeom>
            <a:solidFill>
              <a:srgbClr val="EEEEEE"/>
            </a:solidFill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51"/>
            <p:cNvSpPr txBox="1"/>
            <p:nvPr/>
          </p:nvSpPr>
          <p:spPr>
            <a:xfrm>
              <a:off x="532975" y="3105075"/>
              <a:ext cx="2296800" cy="78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/>
                <a:t>Objekte</a:t>
              </a:r>
              <a:endParaRPr b="1"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SzPts val="1400"/>
                <a:buChar char="●"/>
              </a:pPr>
              <a:r>
                <a:rPr lang="en-GB">
                  <a:latin typeface="Courier New"/>
                  <a:ea typeface="Courier New"/>
                  <a:cs typeface="Courier New"/>
                  <a:sym typeface="Courier New"/>
                </a:rPr>
                <a:t>Player</a:t>
              </a:r>
              <a:r>
                <a:rPr lang="en-GB"/>
                <a:t>s: p1, p2</a:t>
              </a:r>
              <a:endParaRPr/>
            </a:p>
            <a:p>
              <a:pPr indent="-317500" lvl="0" marL="457200" rtl="0" algn="l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400"/>
                <a:buFont typeface="Courier New"/>
                <a:buChar char="●"/>
              </a:pPr>
              <a:r>
                <a:rPr b="1" lang="en-GB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LinkedBallList</a:t>
              </a:r>
              <a:endParaRPr b="1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9" name="Google Shape;319;p51"/>
          <p:cNvSpPr/>
          <p:nvPr/>
        </p:nvSpPr>
        <p:spPr>
          <a:xfrm>
            <a:off x="447500" y="1148277"/>
            <a:ext cx="1912500" cy="858900"/>
          </a:xfrm>
          <a:prstGeom prst="wedgeRectCallout">
            <a:avLst>
              <a:gd fmla="val 61473" name="adj1"/>
              <a:gd fmla="val 64859" name="adj2"/>
            </a:avLst>
          </a:prstGeom>
          <a:solidFill>
            <a:srgbClr val="FCE5CD"/>
          </a:solidFill>
          <a:ln cap="flat" cmpd="sng" w="9525">
            <a:solidFill>
              <a:srgbClr val="F6B2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 Bälle verschieben und auf Kollision testen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2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5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Klassenrätsel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25" name="Google Shape;32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25" y="1018875"/>
            <a:ext cx="3570800" cy="376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10900" y="1685988"/>
            <a:ext cx="1219200" cy="2428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 txBox="1"/>
          <p:nvPr/>
        </p:nvSpPr>
        <p:spPr>
          <a:xfrm>
            <a:off x="6710900" y="4655550"/>
            <a:ext cx="1219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Ausgabe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8" name="Google Shape;328;p52"/>
          <p:cNvSpPr txBox="1"/>
          <p:nvPr/>
        </p:nvSpPr>
        <p:spPr>
          <a:xfrm>
            <a:off x="1417725" y="4655550"/>
            <a:ext cx="1753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Programm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29" name="Google Shape;329;p52"/>
          <p:cNvSpPr/>
          <p:nvPr/>
        </p:nvSpPr>
        <p:spPr>
          <a:xfrm>
            <a:off x="4559950" y="2334725"/>
            <a:ext cx="1471800" cy="572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2"/>
          <p:cNvSpPr txBox="1"/>
          <p:nvPr/>
        </p:nvSpPr>
        <p:spPr>
          <a:xfrm>
            <a:off x="3232900" y="1018875"/>
            <a:ext cx="49269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Implementierung von A, B, C, D, Z gegeben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31" name="Google Shape;331;p52"/>
          <p:cNvSpPr/>
          <p:nvPr/>
        </p:nvSpPr>
        <p:spPr>
          <a:xfrm rot="-1043280">
            <a:off x="2738817" y="1861007"/>
            <a:ext cx="2746612" cy="156845"/>
          </a:xfrm>
          <a:prstGeom prst="leftArrow">
            <a:avLst>
              <a:gd fmla="val 0" name="adj1"/>
              <a:gd fmla="val 29766" name="adj2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332" name="Google Shape;332;p52"/>
          <p:cNvSpPr txBox="1"/>
          <p:nvPr/>
        </p:nvSpPr>
        <p:spPr>
          <a:xfrm>
            <a:off x="3608475" y="3017400"/>
            <a:ext cx="32508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Wie muss die Vererbungshierarchie sein, um die Ausgabe zu produzieren?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/>
        </p:nvSpPr>
        <p:spPr>
          <a:xfrm>
            <a:off x="159300" y="64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5</a:t>
            </a:r>
            <a:r>
              <a:rPr lang="en-GB" sz="2800">
                <a:solidFill>
                  <a:srgbClr val="000000"/>
                </a:solidFill>
              </a:rPr>
              <a:t>: </a:t>
            </a:r>
            <a:r>
              <a:rPr lang="en-GB" sz="2800"/>
              <a:t>Klassenrätsel</a:t>
            </a:r>
            <a:endParaRPr sz="2800">
              <a:solidFill>
                <a:srgbClr val="000000"/>
              </a:solidFill>
            </a:endParaRPr>
          </a:p>
        </p:txBody>
      </p:sp>
      <p:pic>
        <p:nvPicPr>
          <p:cNvPr id="338" name="Google Shape;33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925" y="1018875"/>
            <a:ext cx="3570800" cy="376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53"/>
          <p:cNvSpPr txBox="1"/>
          <p:nvPr/>
        </p:nvSpPr>
        <p:spPr>
          <a:xfrm>
            <a:off x="1417725" y="4655550"/>
            <a:ext cx="17532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Programm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340" name="Google Shape;34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573" y="1018875"/>
            <a:ext cx="2597552" cy="3763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53"/>
          <p:cNvSpPr txBox="1"/>
          <p:nvPr/>
        </p:nvSpPr>
        <p:spPr>
          <a:xfrm>
            <a:off x="6741875" y="4472100"/>
            <a:ext cx="1551900" cy="3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Hierarchie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10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5"/>
          <p:cNvSpPr txBox="1"/>
          <p:nvPr>
            <p:ph type="title"/>
          </p:nvPr>
        </p:nvSpPr>
        <p:spPr>
          <a:xfrm>
            <a:off x="311700" y="18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Loop Invariant</a:t>
            </a:r>
            <a:endParaRPr/>
          </a:p>
        </p:txBody>
      </p:sp>
      <p:pic>
        <p:nvPicPr>
          <p:cNvPr id="352" name="Google Shape;35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2121" y="830175"/>
            <a:ext cx="5916129" cy="408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Cyclic List (Recap!)</a:t>
            </a:r>
            <a:endParaRPr/>
          </a:p>
        </p:txBody>
      </p:sp>
      <p:pic>
        <p:nvPicPr>
          <p:cNvPr id="358" name="Google Shape;358;p56"/>
          <p:cNvPicPr preferRelativeResize="0"/>
          <p:nvPr/>
        </p:nvPicPr>
        <p:blipFill rotWithShape="1">
          <a:blip r:embed="rId3">
            <a:alphaModFix/>
          </a:blip>
          <a:srcRect b="0" l="0" r="0" t="13449"/>
          <a:stretch/>
        </p:blipFill>
        <p:spPr>
          <a:xfrm>
            <a:off x="1105200" y="1182575"/>
            <a:ext cx="6933601" cy="330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9"/>
          <p:cNvSpPr txBox="1"/>
          <p:nvPr>
            <p:ph type="ctrTitle"/>
          </p:nvPr>
        </p:nvSpPr>
        <p:spPr>
          <a:xfrm>
            <a:off x="311700" y="227775"/>
            <a:ext cx="8520600" cy="91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Plan für heute</a:t>
            </a:r>
            <a:endParaRPr/>
          </a:p>
        </p:txBody>
      </p:sp>
      <p:sp>
        <p:nvSpPr>
          <p:cNvPr id="217" name="Google Shape;217;p39"/>
          <p:cNvSpPr txBox="1"/>
          <p:nvPr/>
        </p:nvSpPr>
        <p:spPr>
          <a:xfrm>
            <a:off x="295325" y="1045300"/>
            <a:ext cx="7873800" cy="35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Feedback von euch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Feedback U08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Nachbesprechung U09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Vorbesprechung U10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Polymorphismus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GB" sz="2600"/>
              <a:t>Kahoot!</a:t>
            </a:r>
            <a:endParaRPr sz="2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3: Rechnung (Erweitert)</a:t>
            </a:r>
            <a:endParaRPr/>
          </a:p>
        </p:txBody>
      </p:sp>
      <p:sp>
        <p:nvSpPr>
          <p:cNvPr id="364" name="Google Shape;364;p57"/>
          <p:cNvSpPr txBox="1"/>
          <p:nvPr/>
        </p:nvSpPr>
        <p:spPr>
          <a:xfrm>
            <a:off x="334400" y="1017725"/>
            <a:ext cx="8443200" cy="26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/>
              <a:t>Ziel: </a:t>
            </a:r>
            <a:r>
              <a:rPr lang="en-GB" sz="2000"/>
              <a:t>Fehlerbehandlung mit Exceptions und Einsatz von Datenstrukturen</a:t>
            </a:r>
            <a:endParaRPr sz="20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Was, wenn die Eingabedatei sinnlose Werte enthält?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Wie die Eingabewerte speichern?</a:t>
            </a:r>
            <a:endParaRPr sz="1600"/>
          </a:p>
          <a:p>
            <a:pPr indent="-330200" lvl="0" marL="457200" rtl="0" algn="l">
              <a:spcBef>
                <a:spcPts val="1000"/>
              </a:spcBef>
              <a:spcAft>
                <a:spcPts val="1000"/>
              </a:spcAft>
              <a:buSzPts val="1600"/>
              <a:buChar char="●"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process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600"/>
              <a:t> soll eine checked-Exception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IllegalPersonFormatException </a:t>
            </a:r>
            <a:r>
              <a:rPr lang="en-GB" sz="1600">
                <a:solidFill>
                  <a:schemeClr val="dk1"/>
                </a:solidFill>
              </a:rPr>
              <a:t>werfen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1769300" y="2793225"/>
            <a:ext cx="5573400" cy="1035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IllegalPersonFormatException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Exception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IllegalPersonFormatException(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message)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(message);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sp>
        <p:nvSpPr>
          <p:cNvPr id="371" name="Google Shape;371;p58"/>
          <p:cNvSpPr txBox="1"/>
          <p:nvPr>
            <p:ph idx="1" type="body"/>
          </p:nvPr>
        </p:nvSpPr>
        <p:spPr>
          <a:xfrm>
            <a:off x="311700" y="1152475"/>
            <a:ext cx="8520600" cy="16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latin typeface="Times New Roman"/>
                <a:ea typeface="Times New Roman"/>
                <a:cs typeface="Times New Roman"/>
                <a:sym typeface="Times New Roman"/>
              </a:rPr>
              <a:t>In dieser Übung verwenden Sie die Window-Klasse um eine interaktive Karte zu erstellen. Auf der Karte werden verschiedene </a:t>
            </a:r>
            <a:r>
              <a:rPr b="1" lang="en-GB" sz="1600">
                <a:latin typeface="Times New Roman"/>
                <a:ea typeface="Times New Roman"/>
                <a:cs typeface="Times New Roman"/>
                <a:sym typeface="Times New Roman"/>
              </a:rPr>
              <a:t>points of interest </a:t>
            </a:r>
            <a:r>
              <a:rPr lang="en-GB" sz="1600">
                <a:latin typeface="Times New Roman"/>
                <a:ea typeface="Times New Roman"/>
                <a:cs typeface="Times New Roman"/>
                <a:sym typeface="Times New Roman"/>
              </a:rPr>
              <a:t>(POI) angezeigt. Wenn der Benutzer mit der Maus auf einen solchen POI zeigt, sollen einige Informationen dazu angezeigt werden.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72" name="Google Shape;37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9338" y="2199800"/>
            <a:ext cx="3525325" cy="267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Interaktive Karte</a:t>
            </a:r>
            <a:endParaRPr/>
          </a:p>
        </p:txBody>
      </p:sp>
      <p:cxnSp>
        <p:nvCxnSpPr>
          <p:cNvPr id="378" name="Google Shape;378;p59"/>
          <p:cNvCxnSpPr>
            <a:stCxn id="379" idx="0"/>
            <a:endCxn id="380" idx="2"/>
          </p:cNvCxnSpPr>
          <p:nvPr/>
        </p:nvCxnSpPr>
        <p:spPr>
          <a:xfrm flipH="1" rot="10800000">
            <a:off x="3108125" y="2873150"/>
            <a:ext cx="146400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381" name="Google Shape;381;p59"/>
          <p:cNvCxnSpPr>
            <a:stCxn id="382" idx="0"/>
            <a:endCxn id="380" idx="2"/>
          </p:cNvCxnSpPr>
          <p:nvPr/>
        </p:nvCxnSpPr>
        <p:spPr>
          <a:xfrm rot="10800000">
            <a:off x="4572000" y="2873150"/>
            <a:ext cx="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80" name="Google Shape;380;p59"/>
          <p:cNvSpPr txBox="1"/>
          <p:nvPr/>
        </p:nvSpPr>
        <p:spPr>
          <a:xfrm>
            <a:off x="3577788" y="2379825"/>
            <a:ext cx="19884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PointOfInterest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9" name="Google Shape;379;p59"/>
          <p:cNvSpPr txBox="1"/>
          <p:nvPr/>
        </p:nvSpPr>
        <p:spPr>
          <a:xfrm>
            <a:off x="2575775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City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2" name="Google Shape;382;p59"/>
          <p:cNvSpPr txBox="1"/>
          <p:nvPr/>
        </p:nvSpPr>
        <p:spPr>
          <a:xfrm>
            <a:off x="4039650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Lake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83" name="Google Shape;383;p59"/>
          <p:cNvSpPr txBox="1"/>
          <p:nvPr/>
        </p:nvSpPr>
        <p:spPr>
          <a:xfrm>
            <a:off x="5503525" y="3487550"/>
            <a:ext cx="1064700" cy="493200"/>
          </a:xfrm>
          <a:prstGeom prst="rect">
            <a:avLst/>
          </a:prstGeom>
          <a:solidFill>
            <a:srgbClr val="F3F3F3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Mountain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84" name="Google Shape;384;p59"/>
          <p:cNvCxnSpPr>
            <a:stCxn id="383" idx="0"/>
            <a:endCxn id="380" idx="2"/>
          </p:cNvCxnSpPr>
          <p:nvPr/>
        </p:nvCxnSpPr>
        <p:spPr>
          <a:xfrm rot="10800000">
            <a:off x="4571875" y="2873150"/>
            <a:ext cx="1464000" cy="6144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sp>
        <p:nvSpPr>
          <p:cNvPr id="385" name="Google Shape;385;p59"/>
          <p:cNvSpPr txBox="1"/>
          <p:nvPr/>
        </p:nvSpPr>
        <p:spPr>
          <a:xfrm>
            <a:off x="311700" y="1017725"/>
            <a:ext cx="8520600" cy="1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Ausserdem finden Sie die PointOfInterest-Klasse, welche die Basis-Klasse für verschiedene Arten von pois bildet. Ihre Aufgabe ist es, drei Subklassen von PointOfInterest (d.h. Klassen, die von PointOfInterest erben) zu erstellen: City, Lake und Mountain.</a:t>
            </a:r>
            <a:endParaRPr sz="1600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Bonus Aufgabe</a:t>
            </a:r>
            <a:endParaRPr/>
          </a:p>
        </p:txBody>
      </p:sp>
      <p:sp>
        <p:nvSpPr>
          <p:cNvPr id="391" name="Google Shape;391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Dienstag 05.12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GB" sz="2600"/>
              <a:t>Von 17:00 - 19:00</a:t>
            </a:r>
            <a:endParaRPr sz="26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6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</a:t>
            </a:r>
            <a:endParaRPr/>
          </a:p>
        </p:txBody>
      </p:sp>
      <p:sp>
        <p:nvSpPr>
          <p:cNvPr id="402" name="Google Shape;402;p62"/>
          <p:cNvSpPr txBox="1"/>
          <p:nvPr/>
        </p:nvSpPr>
        <p:spPr>
          <a:xfrm>
            <a:off x="311700" y="789125"/>
            <a:ext cx="5214000" cy="3462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iReturned =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TryCatch().m();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 returned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+ iReturned);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try"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i = 100 / 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i = 200;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62"/>
          <p:cNvSpPr txBox="1"/>
          <p:nvPr/>
        </p:nvSpPr>
        <p:spPr>
          <a:xfrm>
            <a:off x="5673025" y="789125"/>
            <a:ext cx="30375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Was wird ausgegeben?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 2</a:t>
            </a:r>
            <a:endParaRPr/>
          </a:p>
        </p:txBody>
      </p:sp>
      <p:sp>
        <p:nvSpPr>
          <p:cNvPr id="409" name="Google Shape;409;p63"/>
          <p:cNvSpPr txBox="1"/>
          <p:nvPr/>
        </p:nvSpPr>
        <p:spPr>
          <a:xfrm>
            <a:off x="311700" y="789125"/>
            <a:ext cx="5214000" cy="342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TryCatch().m();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try"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1 / 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NullPointerException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NullPE"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ArithmeticException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Div-by-0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DivBy0"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Exc"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10" name="Google Shape;410;p63"/>
          <p:cNvSpPr txBox="1"/>
          <p:nvPr/>
        </p:nvSpPr>
        <p:spPr>
          <a:xfrm>
            <a:off x="5673025" y="789125"/>
            <a:ext cx="30375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Was wird ausgegeben?</a:t>
            </a:r>
            <a:endParaRPr sz="1600"/>
          </a:p>
        </p:txBody>
      </p:sp>
      <p:sp>
        <p:nvSpPr>
          <p:cNvPr id="411" name="Google Shape;411;p63"/>
          <p:cNvSpPr txBox="1"/>
          <p:nvPr/>
        </p:nvSpPr>
        <p:spPr>
          <a:xfrm>
            <a:off x="6304015" y="2618700"/>
            <a:ext cx="10908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endParaRPr/>
          </a:p>
        </p:txBody>
      </p:sp>
      <p:sp>
        <p:nvSpPr>
          <p:cNvPr id="412" name="Google Shape;412;p63"/>
          <p:cNvSpPr txBox="1"/>
          <p:nvPr/>
        </p:nvSpPr>
        <p:spPr>
          <a:xfrm>
            <a:off x="6005965" y="3503613"/>
            <a:ext cx="16869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RuntimeException</a:t>
            </a:r>
            <a:endParaRPr/>
          </a:p>
        </p:txBody>
      </p:sp>
      <p:sp>
        <p:nvSpPr>
          <p:cNvPr id="413" name="Google Shape;413;p63"/>
          <p:cNvSpPr txBox="1"/>
          <p:nvPr/>
        </p:nvSpPr>
        <p:spPr>
          <a:xfrm>
            <a:off x="4751875" y="4388525"/>
            <a:ext cx="18945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NullPointerException</a:t>
            </a:r>
            <a:endParaRPr/>
          </a:p>
        </p:txBody>
      </p:sp>
      <p:sp>
        <p:nvSpPr>
          <p:cNvPr id="414" name="Google Shape;414;p63"/>
          <p:cNvSpPr txBox="1"/>
          <p:nvPr/>
        </p:nvSpPr>
        <p:spPr>
          <a:xfrm>
            <a:off x="7051050" y="4388550"/>
            <a:ext cx="18945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ArithmeticException</a:t>
            </a:r>
            <a:endParaRPr/>
          </a:p>
        </p:txBody>
      </p:sp>
      <p:cxnSp>
        <p:nvCxnSpPr>
          <p:cNvPr id="415" name="Google Shape;415;p63"/>
          <p:cNvCxnSpPr>
            <a:stCxn id="412" idx="0"/>
            <a:endCxn id="411" idx="2"/>
          </p:cNvCxnSpPr>
          <p:nvPr/>
        </p:nvCxnSpPr>
        <p:spPr>
          <a:xfrm rot="10800000">
            <a:off x="6849415" y="2969013"/>
            <a:ext cx="0" cy="5346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63"/>
          <p:cNvCxnSpPr>
            <a:stCxn id="413" idx="0"/>
            <a:endCxn id="412" idx="2"/>
          </p:cNvCxnSpPr>
          <p:nvPr/>
        </p:nvCxnSpPr>
        <p:spPr>
          <a:xfrm flipH="1" rot="10800000">
            <a:off x="5699125" y="3853925"/>
            <a:ext cx="1150200" cy="5346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7" name="Google Shape;417;p63"/>
          <p:cNvCxnSpPr>
            <a:stCxn id="414" idx="0"/>
            <a:endCxn id="412" idx="2"/>
          </p:cNvCxnSpPr>
          <p:nvPr/>
        </p:nvCxnSpPr>
        <p:spPr>
          <a:xfrm rot="10800000">
            <a:off x="6849300" y="3853950"/>
            <a:ext cx="1149000" cy="534600"/>
          </a:xfrm>
          <a:prstGeom prst="straightConnector1">
            <a:avLst/>
          </a:prstGeom>
          <a:noFill/>
          <a:ln cap="flat" cmpd="sng" w="19050">
            <a:solidFill>
              <a:srgbClr val="CCCCCC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4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 2</a:t>
            </a:r>
            <a:endParaRPr/>
          </a:p>
        </p:txBody>
      </p:sp>
      <p:sp>
        <p:nvSpPr>
          <p:cNvPr id="423" name="Google Shape;423;p64"/>
          <p:cNvSpPr txBox="1"/>
          <p:nvPr/>
        </p:nvSpPr>
        <p:spPr>
          <a:xfrm>
            <a:off x="311700" y="789125"/>
            <a:ext cx="5214000" cy="3486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TryCatch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().m();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try"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1 / 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NullPointerException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NullPE"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Exc"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ArithmeticException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 </a:t>
            </a:r>
            <a:r>
              <a:rPr lang="en-GB" sz="1100">
                <a:solidFill>
                  <a:srgbClr val="3F7F59"/>
                </a:solidFill>
                <a:latin typeface="Courier New"/>
                <a:ea typeface="Courier New"/>
                <a:cs typeface="Courier New"/>
                <a:sym typeface="Courier New"/>
              </a:rPr>
              <a:t>// Div-by-0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DivBy0"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24" name="Google Shape;424;p64"/>
          <p:cNvSpPr/>
          <p:nvPr/>
        </p:nvSpPr>
        <p:spPr>
          <a:xfrm>
            <a:off x="5765725" y="3265050"/>
            <a:ext cx="2506800" cy="421500"/>
          </a:xfrm>
          <a:prstGeom prst="wedgeRoundRectCallout">
            <a:avLst>
              <a:gd fmla="val -74319" name="adj1"/>
              <a:gd fmla="val -2670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Fängt </a:t>
            </a:r>
            <a:r>
              <a:rPr b="1" lang="en-GB">
                <a:solidFill>
                  <a:srgbClr val="FFFFFF"/>
                </a:solidFill>
              </a:rPr>
              <a:t>nie </a:t>
            </a:r>
            <a:r>
              <a:rPr lang="en-GB">
                <a:solidFill>
                  <a:srgbClr val="FFFFFF"/>
                </a:solidFill>
              </a:rPr>
              <a:t>etwas → Fehler</a:t>
            </a:r>
            <a:endParaRPr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 3</a:t>
            </a:r>
            <a:endParaRPr/>
          </a:p>
        </p:txBody>
      </p:sp>
      <p:sp>
        <p:nvSpPr>
          <p:cNvPr id="430" name="Google Shape;430;p65"/>
          <p:cNvSpPr txBox="1"/>
          <p:nvPr/>
        </p:nvSpPr>
        <p:spPr>
          <a:xfrm>
            <a:off x="311700" y="789125"/>
            <a:ext cx="5214000" cy="4100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TryCatch().m();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RuntimeException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"main(): catch Exc"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try"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1 / 0;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RuntimeException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"m(): catch Exc"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throw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1" name="Google Shape;431;p65"/>
          <p:cNvSpPr txBox="1"/>
          <p:nvPr/>
        </p:nvSpPr>
        <p:spPr>
          <a:xfrm>
            <a:off x="5673025" y="789125"/>
            <a:ext cx="30375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Was wird ausgegeben?</a:t>
            </a:r>
            <a:endParaRPr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6"/>
          <p:cNvSpPr/>
          <p:nvPr/>
        </p:nvSpPr>
        <p:spPr>
          <a:xfrm>
            <a:off x="6869925" y="2528526"/>
            <a:ext cx="2190900" cy="2508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66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Exceptions 4</a:t>
            </a:r>
            <a:endParaRPr/>
          </a:p>
        </p:txBody>
      </p:sp>
      <p:sp>
        <p:nvSpPr>
          <p:cNvPr id="438" name="Google Shape;438;p66"/>
          <p:cNvSpPr txBox="1"/>
          <p:nvPr/>
        </p:nvSpPr>
        <p:spPr>
          <a:xfrm>
            <a:off x="311700" y="636725"/>
            <a:ext cx="5914500" cy="32874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args)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"main()"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TryCatch().m();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"caught exception"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m()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throws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FileNotFoundException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try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throw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FileNotFoundException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catch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RuntimeException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e)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	System.out.println(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"unchecked exception"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66"/>
          <p:cNvSpPr/>
          <p:nvPr/>
        </p:nvSpPr>
        <p:spPr>
          <a:xfrm>
            <a:off x="4744275" y="3487400"/>
            <a:ext cx="1956900" cy="1441200"/>
          </a:xfrm>
          <a:prstGeom prst="roundRect">
            <a:avLst>
              <a:gd fmla="val 16667" name="adj"/>
            </a:avLst>
          </a:prstGeom>
          <a:solidFill>
            <a:srgbClr val="FCE5CD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66"/>
          <p:cNvSpPr txBox="1"/>
          <p:nvPr/>
        </p:nvSpPr>
        <p:spPr>
          <a:xfrm>
            <a:off x="7140040" y="2626550"/>
            <a:ext cx="10908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Exception</a:t>
            </a:r>
            <a:endParaRPr/>
          </a:p>
        </p:txBody>
      </p:sp>
      <p:sp>
        <p:nvSpPr>
          <p:cNvPr id="441" name="Google Shape;441;p66"/>
          <p:cNvSpPr txBox="1"/>
          <p:nvPr/>
        </p:nvSpPr>
        <p:spPr>
          <a:xfrm>
            <a:off x="4885565" y="3591213"/>
            <a:ext cx="16869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RuntimeException</a:t>
            </a:r>
            <a:endParaRPr/>
          </a:p>
        </p:txBody>
      </p:sp>
      <p:sp>
        <p:nvSpPr>
          <p:cNvPr id="442" name="Google Shape;442;p66"/>
          <p:cNvSpPr txBox="1"/>
          <p:nvPr/>
        </p:nvSpPr>
        <p:spPr>
          <a:xfrm>
            <a:off x="5445675" y="4476125"/>
            <a:ext cx="5667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endParaRPr/>
          </a:p>
        </p:txBody>
      </p:sp>
      <p:cxnSp>
        <p:nvCxnSpPr>
          <p:cNvPr id="443" name="Google Shape;443;p66"/>
          <p:cNvCxnSpPr>
            <a:stCxn id="441" idx="0"/>
            <a:endCxn id="440" idx="2"/>
          </p:cNvCxnSpPr>
          <p:nvPr/>
        </p:nvCxnSpPr>
        <p:spPr>
          <a:xfrm flipH="1" rot="10800000">
            <a:off x="5729015" y="2976813"/>
            <a:ext cx="1956300" cy="6144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4" name="Google Shape;444;p66"/>
          <p:cNvCxnSpPr>
            <a:stCxn id="442" idx="0"/>
            <a:endCxn id="441" idx="2"/>
          </p:cNvCxnSpPr>
          <p:nvPr/>
        </p:nvCxnSpPr>
        <p:spPr>
          <a:xfrm rot="10800000">
            <a:off x="5729025" y="3941525"/>
            <a:ext cx="0" cy="534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66"/>
          <p:cNvSpPr txBox="1"/>
          <p:nvPr/>
        </p:nvSpPr>
        <p:spPr>
          <a:xfrm>
            <a:off x="7106490" y="3591213"/>
            <a:ext cx="16869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IOException</a:t>
            </a:r>
            <a:endParaRPr/>
          </a:p>
        </p:txBody>
      </p:sp>
      <p:sp>
        <p:nvSpPr>
          <p:cNvPr id="446" name="Google Shape;446;p66"/>
          <p:cNvSpPr txBox="1"/>
          <p:nvPr/>
        </p:nvSpPr>
        <p:spPr>
          <a:xfrm>
            <a:off x="6929652" y="4476125"/>
            <a:ext cx="2040600" cy="350400"/>
          </a:xfrm>
          <a:prstGeom prst="rect">
            <a:avLst/>
          </a:prstGeom>
          <a:solidFill>
            <a:srgbClr val="D9D9D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FileNotFoundException</a:t>
            </a:r>
            <a:endParaRPr b="1"/>
          </a:p>
        </p:txBody>
      </p:sp>
      <p:cxnSp>
        <p:nvCxnSpPr>
          <p:cNvPr id="447" name="Google Shape;447;p66"/>
          <p:cNvCxnSpPr>
            <a:stCxn id="445" idx="0"/>
            <a:endCxn id="440" idx="2"/>
          </p:cNvCxnSpPr>
          <p:nvPr/>
        </p:nvCxnSpPr>
        <p:spPr>
          <a:xfrm rot="10800000">
            <a:off x="7685340" y="2976813"/>
            <a:ext cx="264600" cy="6144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8" name="Google Shape;448;p66"/>
          <p:cNvCxnSpPr>
            <a:stCxn id="446" idx="0"/>
            <a:endCxn id="445" idx="2"/>
          </p:cNvCxnSpPr>
          <p:nvPr/>
        </p:nvCxnSpPr>
        <p:spPr>
          <a:xfrm rot="10800000">
            <a:off x="7949952" y="3941525"/>
            <a:ext cx="0" cy="5346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9" name="Google Shape;449;p66"/>
          <p:cNvSpPr txBox="1"/>
          <p:nvPr/>
        </p:nvSpPr>
        <p:spPr>
          <a:xfrm>
            <a:off x="2778750" y="4148225"/>
            <a:ext cx="2141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9900"/>
                </a:solidFill>
              </a:rPr>
              <a:t>unchecked Exceptions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450" name="Google Shape;450;p66"/>
          <p:cNvSpPr txBox="1"/>
          <p:nvPr/>
        </p:nvSpPr>
        <p:spPr>
          <a:xfrm>
            <a:off x="7002300" y="2079575"/>
            <a:ext cx="2141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checked</a:t>
            </a:r>
            <a:r>
              <a:rPr lang="en-GB">
                <a:solidFill>
                  <a:srgbClr val="4A86E8"/>
                </a:solidFill>
              </a:rPr>
              <a:t> Exceptions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451" name="Google Shape;451;p66"/>
          <p:cNvSpPr/>
          <p:nvPr/>
        </p:nvSpPr>
        <p:spPr>
          <a:xfrm>
            <a:off x="5230975" y="554675"/>
            <a:ext cx="2021100" cy="572700"/>
          </a:xfrm>
          <a:prstGeom prst="wedgeRoundRectCallout">
            <a:avLst>
              <a:gd fmla="val -138239" name="adj1"/>
              <a:gd fmla="val 146495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Fängt checked und unchecked Exceptions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2" name="Google Shape;452;p66"/>
          <p:cNvSpPr/>
          <p:nvPr/>
        </p:nvSpPr>
        <p:spPr>
          <a:xfrm>
            <a:off x="5630150" y="1267738"/>
            <a:ext cx="2952900" cy="727800"/>
          </a:xfrm>
          <a:prstGeom prst="wedgeRoundRectCallout">
            <a:avLst>
              <a:gd fmla="val -86703" name="adj1"/>
              <a:gd fmla="val 11166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Wenn checked Exception in der Methode nicht abgefangen wird, </a:t>
            </a:r>
            <a:r>
              <a:rPr b="1"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throws</a:t>
            </a:r>
            <a:r>
              <a:rPr lang="en-GB">
                <a:solidFill>
                  <a:srgbClr val="FFFFFF"/>
                </a:solidFill>
              </a:rPr>
              <a:t>.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0"/>
          <p:cNvSpPr txBox="1"/>
          <p:nvPr>
            <p:ph idx="1" type="subTitle"/>
          </p:nvPr>
        </p:nvSpPr>
        <p:spPr>
          <a:xfrm>
            <a:off x="311700" y="1067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</a:rPr>
              <a:t>Feedback Übungsstunde und Wünsche</a:t>
            </a:r>
            <a:endParaRPr sz="3100">
              <a:solidFill>
                <a:schemeClr val="dk1"/>
              </a:solidFill>
            </a:endParaRPr>
          </a:p>
        </p:txBody>
      </p:sp>
      <p:pic>
        <p:nvPicPr>
          <p:cNvPr id="223" name="Google Shape;22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775" y="899350"/>
            <a:ext cx="4071550" cy="407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Ein weiteres Beispiel</a:t>
            </a:r>
            <a:endParaRPr/>
          </a:p>
        </p:txBody>
      </p:sp>
      <p:sp>
        <p:nvSpPr>
          <p:cNvPr id="458" name="Google Shape;458;p67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zwischen grossen Dateien (&gt; 1000 Bytes) und gigantischen Dateien (&gt;2000 Bytes) unterscheiden.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Wir wollen auch Feedback geben, wenn das File zu gross ist.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Sollte die Datei nicht existieren, so fragen wir nur nach einem anderen Namen.</a:t>
            </a:r>
            <a:endParaRPr/>
          </a:p>
        </p:txBody>
      </p:sp>
      <p:sp>
        <p:nvSpPr>
          <p:cNvPr id="459" name="Google Shape;459;p6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8"/>
          <p:cNvSpPr txBox="1"/>
          <p:nvPr>
            <p:ph type="title"/>
          </p:nvPr>
        </p:nvSpPr>
        <p:spPr>
          <a:xfrm>
            <a:off x="457200" y="205979"/>
            <a:ext cx="8229600" cy="30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40"/>
              <a:t>Ein weiteres Beispiel</a:t>
            </a:r>
            <a:endParaRPr sz="3240"/>
          </a:p>
        </p:txBody>
      </p:sp>
      <p:sp>
        <p:nvSpPr>
          <p:cNvPr id="465" name="Google Shape;465;p68"/>
          <p:cNvSpPr txBox="1"/>
          <p:nvPr>
            <p:ph idx="1" type="body"/>
          </p:nvPr>
        </p:nvSpPr>
        <p:spPr>
          <a:xfrm>
            <a:off x="468313" y="668597"/>
            <a:ext cx="8229600" cy="44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Exception2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public static void main (String[] args) 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Scanner console = new Scanner(System.in);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Scanner rd = null;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while (rd == null)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try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try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System.out.println("Please enter a file name:");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String name = console.next();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rd = getScanner(name);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} catch (MyBigException ex)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  System.out.println("This file is HUGE!");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} catch (MyException ex)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  System.out.println("This file is large!");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// continued on next slide </a:t>
            </a:r>
            <a:endParaRPr sz="1400"/>
          </a:p>
        </p:txBody>
      </p:sp>
      <p:sp>
        <p:nvSpPr>
          <p:cNvPr id="466" name="Google Shape;466;p6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9"/>
          <p:cNvSpPr txBox="1"/>
          <p:nvPr>
            <p:ph type="title"/>
          </p:nvPr>
        </p:nvSpPr>
        <p:spPr>
          <a:xfrm>
            <a:off x="457200" y="205979"/>
            <a:ext cx="8229600" cy="30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40"/>
              <a:t>Ein weiteres Beispiel (Fortsetzung 1)</a:t>
            </a:r>
            <a:endParaRPr/>
          </a:p>
        </p:txBody>
      </p:sp>
      <p:sp>
        <p:nvSpPr>
          <p:cNvPr id="472" name="Google Shape;472;p69"/>
          <p:cNvSpPr txBox="1"/>
          <p:nvPr>
            <p:ph idx="1" type="body"/>
          </p:nvPr>
        </p:nvSpPr>
        <p:spPr>
          <a:xfrm>
            <a:off x="457199" y="796412"/>
            <a:ext cx="8499987" cy="434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// in innermost "try" block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if (rd == null)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  System.out.println("Please enter name of a small file");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// end innermost "try" block -- large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} catch (IOException ex) {  // outer "try", no such file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    System.out.println("File does not exist");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  // end while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// use rd to read from small file …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int i = rd.nextInt();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  System.out.println("here " + i);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  } // end main</a:t>
            </a:r>
            <a:endParaRPr/>
          </a:p>
        </p:txBody>
      </p:sp>
      <p:sp>
        <p:nvSpPr>
          <p:cNvPr id="473" name="Google Shape;473;p6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70"/>
          <p:cNvSpPr txBox="1"/>
          <p:nvPr>
            <p:ph type="title"/>
          </p:nvPr>
        </p:nvSpPr>
        <p:spPr>
          <a:xfrm>
            <a:off x="457200" y="205979"/>
            <a:ext cx="8229600" cy="3052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40"/>
              <a:t>Ein weiteres Beispiel (Fortsetzung 2)</a:t>
            </a:r>
            <a:endParaRPr/>
          </a:p>
        </p:txBody>
      </p:sp>
      <p:sp>
        <p:nvSpPr>
          <p:cNvPr id="479" name="Google Shape;479;p70"/>
          <p:cNvSpPr txBox="1"/>
          <p:nvPr>
            <p:ph idx="1" type="body"/>
          </p:nvPr>
        </p:nvSpPr>
        <p:spPr>
          <a:xfrm>
            <a:off x="457199" y="796412"/>
            <a:ext cx="8499987" cy="4347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public static Scanner getScanner(String n) throws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				 FileNotFoundException, MyException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File f = new File(n);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if (f.exists() &amp;&amp; f.length() &gt; 1000)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if (f.length() &gt; 2000)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throw new MyBigException();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} else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    throw new MyException();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   }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  return  new Scanner(f);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 // Exception2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MyException extends Exception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public class MyBigException extends MyException {</a:t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400"/>
          </a:p>
        </p:txBody>
      </p:sp>
      <p:sp>
        <p:nvSpPr>
          <p:cNvPr id="480" name="Google Shape;480;p7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 txBox="1"/>
          <p:nvPr>
            <p:ph type="title"/>
          </p:nvPr>
        </p:nvSpPr>
        <p:spPr>
          <a:xfrm>
            <a:off x="457200" y="205979"/>
            <a:ext cx="8229600" cy="4232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Calibri"/>
              <a:buNone/>
            </a:pPr>
            <a:r>
              <a:rPr lang="en-GB" sz="3240"/>
              <a:t>Output</a:t>
            </a:r>
            <a:endParaRPr/>
          </a:p>
        </p:txBody>
      </p:sp>
      <p:sp>
        <p:nvSpPr>
          <p:cNvPr id="486" name="Google Shape;486;p71"/>
          <p:cNvSpPr txBox="1"/>
          <p:nvPr>
            <p:ph idx="1" type="body"/>
          </p:nvPr>
        </p:nvSpPr>
        <p:spPr>
          <a:xfrm>
            <a:off x="457200" y="-1"/>
            <a:ext cx="8229600" cy="5041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</a:pPr>
            <a:r>
              <a:rPr lang="en-GB" sz="2000"/>
              <a:t>Die Dateien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ls -alt *txt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8 -rw-------. 1 trg inf    6 Nov 24  2016 data.txt</a:t>
            </a:r>
            <a:endParaRPr b="0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8 -rw-------. 1 trg inf 2804 Oct 24  2016 hoehe.txt</a:t>
            </a:r>
            <a:endParaRPr b="0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8 -rw-------. 1 trg inf 1067 Oct 21  2015 hs.txt</a:t>
            </a:r>
            <a:endParaRPr b="0" sz="16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</a:pPr>
            <a:r>
              <a:rPr lang="en-GB" sz="2000"/>
              <a:t>Ausführung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a file name: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200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no-such-file.txt</a:t>
            </a:r>
            <a:endParaRPr b="0" sz="1200" u="sng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File does not exist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a file name: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200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hs.txt</a:t>
            </a:r>
            <a:endParaRPr b="0" sz="1200" u="sng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 file is large!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name of a small file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a file name: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200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hoehe.txt</a:t>
            </a:r>
            <a:endParaRPr b="0" sz="1200" u="sng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This file is HUGE!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name of a small file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Please enter a file name:</a:t>
            </a:r>
            <a:endParaRPr sz="12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200" u="sng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data.txt</a:t>
            </a:r>
            <a:endParaRPr b="0" sz="1200" u="sng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2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here 33333</a:t>
            </a:r>
            <a:endParaRPr sz="1200"/>
          </a:p>
        </p:txBody>
      </p:sp>
      <p:sp>
        <p:nvSpPr>
          <p:cNvPr id="487" name="Google Shape;487;p7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Frage</a:t>
            </a:r>
            <a:endParaRPr/>
          </a:p>
        </p:txBody>
      </p:sp>
      <p:sp>
        <p:nvSpPr>
          <p:cNvPr id="493" name="Google Shape;493;p72"/>
          <p:cNvSpPr txBox="1"/>
          <p:nvPr>
            <p:ph idx="1" type="body"/>
          </p:nvPr>
        </p:nvSpPr>
        <p:spPr>
          <a:xfrm>
            <a:off x="457200" y="929426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Was passiert wenn wir die Reihenfolge von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catch (MyBigException ex)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System.out.println("This file is HUGE!");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catch (MyException ex)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System.out.println("This file is large!");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/>
              <a:t>in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catch (MyException ex)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System.out.println("This file is large!");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 catch (MyBigException ex) {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System.out.println("This file is HUGE!");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}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/>
              <a:t> ändern?</a:t>
            </a:r>
            <a:endParaRPr/>
          </a:p>
        </p:txBody>
      </p:sp>
      <p:sp>
        <p:nvSpPr>
          <p:cNvPr id="494" name="Google Shape;494;p7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Diamanten</a:t>
            </a:r>
            <a:endParaRPr/>
          </a:p>
        </p:txBody>
      </p:sp>
      <p:sp>
        <p:nvSpPr>
          <p:cNvPr id="500" name="Google Shape;500;p73"/>
          <p:cNvSpPr txBox="1"/>
          <p:nvPr>
            <p:ph idx="1" type="body"/>
          </p:nvPr>
        </p:nvSpPr>
        <p:spPr>
          <a:xfrm>
            <a:off x="311700" y="1017725"/>
            <a:ext cx="5739600" cy="2820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 {System.out.println(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"start"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stop() {System.out.println(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"stop"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honk() {System.out.println(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"*toot*"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Boat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swim() {System.out.println(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"swim..."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 {System.out.println(</a:t>
            </a:r>
            <a:r>
              <a:rPr lang="en-GB" sz="12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"depart"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AmphiCar </a:t>
            </a:r>
            <a:r>
              <a:rPr b="1" lang="en-GB" sz="12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2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Car, Boat {}</a:t>
            </a:r>
            <a:endParaRPr sz="12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01" name="Google Shape;501;p73"/>
          <p:cNvSpPr/>
          <p:nvPr/>
        </p:nvSpPr>
        <p:spPr>
          <a:xfrm>
            <a:off x="4197200" y="3511875"/>
            <a:ext cx="2021100" cy="572700"/>
          </a:xfrm>
          <a:prstGeom prst="wedgeRoundRectCallout">
            <a:avLst>
              <a:gd fmla="val -74319" name="adj1"/>
              <a:gd fmla="val -2670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Nicht möglich in Java!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cdn.pixabay.com/photo/2015/04/25/13/50/diamond-739156_960_720.jpg" id="506" name="Google Shape;506;p74">
            <a:hlinkClick r:id="rId3"/>
          </p:cNvPr>
          <p:cNvPicPr preferRelativeResize="0"/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2579750" y="-1827"/>
            <a:ext cx="5557500" cy="4668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7" name="Google Shape;507;p74"/>
          <p:cNvCxnSpPr/>
          <p:nvPr/>
        </p:nvCxnSpPr>
        <p:spPr>
          <a:xfrm flipH="1" rot="10800000">
            <a:off x="3996950" y="1194200"/>
            <a:ext cx="1202400" cy="907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74"/>
          <p:cNvCxnSpPr/>
          <p:nvPr/>
        </p:nvCxnSpPr>
        <p:spPr>
          <a:xfrm rot="10800000">
            <a:off x="5573400" y="1202275"/>
            <a:ext cx="1059000" cy="883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74"/>
          <p:cNvCxnSpPr/>
          <p:nvPr/>
        </p:nvCxnSpPr>
        <p:spPr>
          <a:xfrm rot="10800000">
            <a:off x="3901275" y="2826550"/>
            <a:ext cx="1393500" cy="8997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10" name="Google Shape;510;p74"/>
          <p:cNvCxnSpPr/>
          <p:nvPr/>
        </p:nvCxnSpPr>
        <p:spPr>
          <a:xfrm flipH="1" rot="10800000">
            <a:off x="5366450" y="2971025"/>
            <a:ext cx="1289700" cy="915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11" name="Google Shape;511;p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Diamanten</a:t>
            </a:r>
            <a:endParaRPr/>
          </a:p>
        </p:txBody>
      </p:sp>
      <p:graphicFrame>
        <p:nvGraphicFramePr>
          <p:cNvPr id="512" name="Google Shape;512;p74"/>
          <p:cNvGraphicFramePr/>
          <p:nvPr/>
        </p:nvGraphicFramePr>
        <p:xfrm>
          <a:off x="4315838" y="3107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Vehicle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start()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stop()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3" name="Google Shape;513;p74"/>
          <p:cNvGraphicFramePr/>
          <p:nvPr/>
        </p:nvGraphicFramePr>
        <p:xfrm>
          <a:off x="2942231" y="2081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honk</a:t>
                      </a: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4" name="Google Shape;514;p74"/>
          <p:cNvGraphicFramePr/>
          <p:nvPr/>
        </p:nvGraphicFramePr>
        <p:xfrm>
          <a:off x="5572775" y="2081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Boat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swim</a:t>
                      </a: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start()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15" name="Google Shape;515;p74"/>
          <p:cNvGraphicFramePr/>
          <p:nvPr/>
        </p:nvGraphicFramePr>
        <p:xfrm>
          <a:off x="4315851" y="3698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AmphiCar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16" name="Google Shape;516;p74"/>
          <p:cNvSpPr/>
          <p:nvPr/>
        </p:nvSpPr>
        <p:spPr>
          <a:xfrm>
            <a:off x="6434525" y="3775888"/>
            <a:ext cx="2021100" cy="572700"/>
          </a:xfrm>
          <a:prstGeom prst="wedgeRoundRectCallout">
            <a:avLst>
              <a:gd fmla="val -74319" name="adj1"/>
              <a:gd fmla="val -2670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Nicht möglich in Java!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75"/>
          <p:cNvSpPr txBox="1"/>
          <p:nvPr>
            <p:ph idx="1" type="body"/>
          </p:nvPr>
        </p:nvSpPr>
        <p:spPr>
          <a:xfrm>
            <a:off x="311700" y="1017725"/>
            <a:ext cx="3876300" cy="257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stop();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honk();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Boat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swim();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AmphiCar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Car, Boat {}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22" name="Google Shape;522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Interfaces!</a:t>
            </a:r>
            <a:endParaRPr/>
          </a:p>
        </p:txBody>
      </p:sp>
      <p:cxnSp>
        <p:nvCxnSpPr>
          <p:cNvPr id="523" name="Google Shape;523;p75"/>
          <p:cNvCxnSpPr/>
          <p:nvPr/>
        </p:nvCxnSpPr>
        <p:spPr>
          <a:xfrm flipH="1" rot="10800000">
            <a:off x="5444750" y="1194200"/>
            <a:ext cx="1202400" cy="907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4" name="Google Shape;524;p75"/>
          <p:cNvCxnSpPr/>
          <p:nvPr/>
        </p:nvCxnSpPr>
        <p:spPr>
          <a:xfrm rot="10800000">
            <a:off x="7021200" y="1202275"/>
            <a:ext cx="1059000" cy="883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5" name="Google Shape;525;p75"/>
          <p:cNvCxnSpPr/>
          <p:nvPr/>
        </p:nvCxnSpPr>
        <p:spPr>
          <a:xfrm rot="10800000">
            <a:off x="5349075" y="2826550"/>
            <a:ext cx="1393500" cy="8997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6" name="Google Shape;526;p75"/>
          <p:cNvCxnSpPr/>
          <p:nvPr/>
        </p:nvCxnSpPr>
        <p:spPr>
          <a:xfrm flipH="1" rot="10800000">
            <a:off x="6814250" y="2818625"/>
            <a:ext cx="1289700" cy="915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27" name="Google Shape;527;p75"/>
          <p:cNvGraphicFramePr/>
          <p:nvPr/>
        </p:nvGraphicFramePr>
        <p:xfrm>
          <a:off x="5763638" y="3107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Vehicle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start()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stop()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8" name="Google Shape;528;p75"/>
          <p:cNvGraphicFramePr/>
          <p:nvPr/>
        </p:nvGraphicFramePr>
        <p:xfrm>
          <a:off x="4390031" y="2081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honk()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29" name="Google Shape;529;p75"/>
          <p:cNvGraphicFramePr/>
          <p:nvPr/>
        </p:nvGraphicFramePr>
        <p:xfrm>
          <a:off x="7020575" y="2081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Boat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swim()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0" name="Google Shape;530;p75"/>
          <p:cNvGraphicFramePr/>
          <p:nvPr/>
        </p:nvGraphicFramePr>
        <p:xfrm>
          <a:off x="5763651" y="369882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AmphiCar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31" name="Google Shape;531;p75"/>
          <p:cNvSpPr/>
          <p:nvPr/>
        </p:nvSpPr>
        <p:spPr>
          <a:xfrm>
            <a:off x="3233775" y="3871888"/>
            <a:ext cx="2021100" cy="572700"/>
          </a:xfrm>
          <a:prstGeom prst="wedgeRoundRectCallout">
            <a:avLst>
              <a:gd fmla="val -55967" name="adj1"/>
              <a:gd fmla="val -114355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Möglich mit Interfaces!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76"/>
          <p:cNvSpPr txBox="1"/>
          <p:nvPr>
            <p:ph idx="1" type="body"/>
          </p:nvPr>
        </p:nvSpPr>
        <p:spPr>
          <a:xfrm>
            <a:off x="83100" y="1017725"/>
            <a:ext cx="3581700" cy="2573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stop();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honk();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Boat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swim();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interface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AmphiCar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Car, Boat {}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37" name="Google Shape;537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Interfaces!</a:t>
            </a:r>
            <a:endParaRPr/>
          </a:p>
        </p:txBody>
      </p:sp>
      <p:sp>
        <p:nvSpPr>
          <p:cNvPr id="538" name="Google Shape;538;p76"/>
          <p:cNvSpPr txBox="1"/>
          <p:nvPr>
            <p:ph idx="1" type="body"/>
          </p:nvPr>
        </p:nvSpPr>
        <p:spPr>
          <a:xfrm>
            <a:off x="3768350" y="1017725"/>
            <a:ext cx="5196900" cy="3401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AbstractVehicle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Vehicle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"start"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stop()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"stop"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BMWCar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AbstractVehicle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honk()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"*honk*"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SpeedBoat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AbstractVehicle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Boat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swim()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"swim..."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start()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"depart"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AmphiCarM770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AbstractVehicle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implements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         AmphiCar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honk()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"*toot*"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swim()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.out.println(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"swim..."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rgbClr val="7F005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r>
              <a:rPr lang="en-GB"/>
              <a:t> Übung 8</a:t>
            </a:r>
            <a:endParaRPr b="1"/>
          </a:p>
        </p:txBody>
      </p:sp>
      <p:sp>
        <p:nvSpPr>
          <p:cNvPr id="229" name="Google Shape;229;p41"/>
          <p:cNvSpPr txBox="1"/>
          <p:nvPr>
            <p:ph idx="1" type="body"/>
          </p:nvPr>
        </p:nvSpPr>
        <p:spPr>
          <a:xfrm>
            <a:off x="311700" y="1195250"/>
            <a:ext cx="796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Allgemein wenig Abgaben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GraphExecution Aufgabe wurde sehr selten (vollständig) korrekt gelöst.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Rekursion ist wichtig!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Loop Invarianten generell sehr gut gelöst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3" name="Google Shape;543;p77"/>
          <p:cNvCxnSpPr/>
          <p:nvPr/>
        </p:nvCxnSpPr>
        <p:spPr>
          <a:xfrm rot="10800000">
            <a:off x="3288200" y="987250"/>
            <a:ext cx="2189700" cy="36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44" name="Google Shape;544;p77"/>
          <p:cNvCxnSpPr/>
          <p:nvPr/>
        </p:nvCxnSpPr>
        <p:spPr>
          <a:xfrm rot="10800000">
            <a:off x="1425325" y="2683200"/>
            <a:ext cx="3041400" cy="1473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45" name="Google Shape;545;p77"/>
          <p:cNvCxnSpPr/>
          <p:nvPr/>
        </p:nvCxnSpPr>
        <p:spPr>
          <a:xfrm rot="10800000">
            <a:off x="3981000" y="2699100"/>
            <a:ext cx="1855200" cy="1457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46" name="Google Shape;546;p77"/>
          <p:cNvCxnSpPr/>
          <p:nvPr/>
        </p:nvCxnSpPr>
        <p:spPr>
          <a:xfrm rot="10800000">
            <a:off x="3288200" y="3797875"/>
            <a:ext cx="4267800" cy="36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547" name="Google Shape;547;p77"/>
          <p:cNvCxnSpPr/>
          <p:nvPr/>
        </p:nvCxnSpPr>
        <p:spPr>
          <a:xfrm flipH="1" rot="10800000">
            <a:off x="4681700" y="1902850"/>
            <a:ext cx="1648200" cy="2325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8" name="Google Shape;548;p77"/>
          <p:cNvCxnSpPr/>
          <p:nvPr/>
        </p:nvCxnSpPr>
        <p:spPr>
          <a:xfrm flipH="1" rot="10800000">
            <a:off x="6202450" y="1879150"/>
            <a:ext cx="167100" cy="2348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49" name="Google Shape;549;p77"/>
          <p:cNvCxnSpPr/>
          <p:nvPr/>
        </p:nvCxnSpPr>
        <p:spPr>
          <a:xfrm rot="10800000">
            <a:off x="6465200" y="1887025"/>
            <a:ext cx="1385400" cy="238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0" name="Google Shape;550;p77"/>
          <p:cNvCxnSpPr/>
          <p:nvPr/>
        </p:nvCxnSpPr>
        <p:spPr>
          <a:xfrm flipH="1" rot="10800000">
            <a:off x="973600" y="1058850"/>
            <a:ext cx="1202400" cy="907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1" name="Google Shape;551;p77"/>
          <p:cNvCxnSpPr/>
          <p:nvPr/>
        </p:nvCxnSpPr>
        <p:spPr>
          <a:xfrm rot="10800000">
            <a:off x="2550050" y="1066925"/>
            <a:ext cx="1059000" cy="8838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2" name="Google Shape;552;p77"/>
          <p:cNvCxnSpPr/>
          <p:nvPr/>
        </p:nvCxnSpPr>
        <p:spPr>
          <a:xfrm rot="10800000">
            <a:off x="877925" y="2691200"/>
            <a:ext cx="1393500" cy="8997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53" name="Google Shape;553;p77"/>
          <p:cNvCxnSpPr/>
          <p:nvPr/>
        </p:nvCxnSpPr>
        <p:spPr>
          <a:xfrm flipH="1" rot="10800000">
            <a:off x="2343100" y="2683275"/>
            <a:ext cx="1289700" cy="915600"/>
          </a:xfrm>
          <a:prstGeom prst="straightConnector1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554" name="Google Shape;554;p77"/>
          <p:cNvGraphicFramePr/>
          <p:nvPr/>
        </p:nvGraphicFramePr>
        <p:xfrm>
          <a:off x="1292488" y="1753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 Vehicle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start()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stop()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5" name="Google Shape;555;p77"/>
          <p:cNvGraphicFramePr/>
          <p:nvPr/>
        </p:nvGraphicFramePr>
        <p:xfrm>
          <a:off x="223681" y="1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229300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honk()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6" name="Google Shape;556;p77"/>
          <p:cNvGraphicFramePr/>
          <p:nvPr/>
        </p:nvGraphicFramePr>
        <p:xfrm>
          <a:off x="3006625" y="19460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093950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Boat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swim()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7" name="Google Shape;557;p77"/>
          <p:cNvGraphicFramePr/>
          <p:nvPr/>
        </p:nvGraphicFramePr>
        <p:xfrm>
          <a:off x="1292501" y="3563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&lt;&lt;I&gt;&gt; </a:t>
                      </a: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AmphiCar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8" name="Google Shape;558;p77"/>
          <p:cNvGraphicFramePr/>
          <p:nvPr/>
        </p:nvGraphicFramePr>
        <p:xfrm>
          <a:off x="5398488" y="10045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AbstractVehicle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start()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stop()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9" name="Google Shape;559;p77"/>
          <p:cNvGraphicFramePr/>
          <p:nvPr/>
        </p:nvGraphicFramePr>
        <p:xfrm>
          <a:off x="4215681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98247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BMWCar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honk()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0" name="Google Shape;560;p77"/>
          <p:cNvGraphicFramePr/>
          <p:nvPr/>
        </p:nvGraphicFramePr>
        <p:xfrm>
          <a:off x="5639350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093950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SpeedBoat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swim()</a:t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1" name="Google Shape;561;p77"/>
          <p:cNvGraphicFramePr/>
          <p:nvPr/>
        </p:nvGraphicFramePr>
        <p:xfrm>
          <a:off x="7174501" y="41536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388550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AmphiCarM770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8"/>
          <p:cNvSpPr txBox="1"/>
          <p:nvPr>
            <p:ph idx="4294967295" type="title"/>
          </p:nvPr>
        </p:nvSpPr>
        <p:spPr>
          <a:xfrm>
            <a:off x="628650" y="273844"/>
            <a:ext cx="7886700" cy="4786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Polymorphismus im Einsatz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78"/>
          <p:cNvSpPr txBox="1"/>
          <p:nvPr/>
        </p:nvSpPr>
        <p:spPr>
          <a:xfrm>
            <a:off x="4518525" y="942975"/>
            <a:ext cx="4159500" cy="8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Was wird von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a() </a:t>
            </a:r>
            <a:r>
              <a:rPr lang="en-GB" sz="1600"/>
              <a:t>ausgegeben, wenn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a()</a:t>
            </a:r>
            <a:r>
              <a:rPr lang="en-GB" sz="1600"/>
              <a:t> auf einem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Zahnwal</a:t>
            </a:r>
            <a:r>
              <a:rPr lang="en-GB" sz="1600"/>
              <a:t>-Objekt aufgerufen wird?</a:t>
            </a:r>
            <a:endParaRPr sz="1600"/>
          </a:p>
        </p:txBody>
      </p:sp>
      <p:sp>
        <p:nvSpPr>
          <p:cNvPr id="568" name="Google Shape;568;p78"/>
          <p:cNvSpPr txBox="1"/>
          <p:nvPr>
            <p:ph idx="4294967295" type="body"/>
          </p:nvPr>
        </p:nvSpPr>
        <p:spPr>
          <a:xfrm>
            <a:off x="135100" y="889100"/>
            <a:ext cx="4159500" cy="32220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 a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 b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toString() {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"Zahnwal b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9"/>
          <p:cNvSpPr txBox="1"/>
          <p:nvPr>
            <p:ph idx="4294967295" type="title"/>
          </p:nvPr>
        </p:nvSpPr>
        <p:spPr>
          <a:xfrm>
            <a:off x="628650" y="45245"/>
            <a:ext cx="78867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Fortsetzung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79"/>
          <p:cNvSpPr txBox="1"/>
          <p:nvPr>
            <p:ph idx="4294967295" type="body"/>
          </p:nvPr>
        </p:nvSpPr>
        <p:spPr>
          <a:xfrm>
            <a:off x="4338500" y="660500"/>
            <a:ext cx="4700700" cy="25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Schweinswal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Delfinartig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"Schweinswal b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Delfinartig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"Delfinartig a  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super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.a();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toString() {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"Delfinartig"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1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5" name="Google Shape;575;p79"/>
          <p:cNvSpPr txBox="1"/>
          <p:nvPr>
            <p:ph idx="4294967295" type="body"/>
          </p:nvPr>
        </p:nvSpPr>
        <p:spPr>
          <a:xfrm>
            <a:off x="135100" y="660500"/>
            <a:ext cx="4174800" cy="251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 a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b();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 b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toString() {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"Wal"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System.out.print(</a:t>
            </a:r>
            <a:r>
              <a:rPr lang="en-GB" sz="1100">
                <a:solidFill>
                  <a:srgbClr val="2A00FF"/>
                </a:solidFill>
                <a:latin typeface="Courier New"/>
                <a:ea typeface="Courier New"/>
                <a:cs typeface="Courier New"/>
                <a:sym typeface="Courier New"/>
              </a:rPr>
              <a:t>"Zahnwal b "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6" name="Google Shape;576;p79"/>
          <p:cNvSpPr txBox="1"/>
          <p:nvPr/>
        </p:nvSpPr>
        <p:spPr>
          <a:xfrm>
            <a:off x="190025" y="3255300"/>
            <a:ext cx="7816500" cy="1824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Wal [] inTheOcean = {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Zahnwal(),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Wal(),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Schweinswal(),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Delfinartig()};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(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 = 0; i &lt; inTheOcean.length; i++)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inTheOcean [i]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inTheOcean [i].a();</a:t>
            </a:r>
            <a:b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inTheOcean [i].b();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System.out.println();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77" name="Google Shape;577;p79"/>
          <p:cNvSpPr/>
          <p:nvPr/>
        </p:nvSpPr>
        <p:spPr>
          <a:xfrm>
            <a:off x="5224325" y="3664900"/>
            <a:ext cx="3214800" cy="1032600"/>
          </a:xfrm>
          <a:prstGeom prst="wedgeRoundRectCallout">
            <a:avLst>
              <a:gd fmla="val -74319" name="adj1"/>
              <a:gd fmla="val -26707" name="adj2"/>
              <a:gd fmla="val 0" name="adj3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Was wird ausgegeben? (für den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Zahnwal</a:t>
            </a:r>
            <a:r>
              <a:rPr lang="en-GB">
                <a:solidFill>
                  <a:srgbClr val="FFFFFF"/>
                </a:solidFill>
              </a:rPr>
              <a:t>,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Wal</a:t>
            </a:r>
            <a:r>
              <a:rPr lang="en-GB">
                <a:solidFill>
                  <a:srgbClr val="FFFFFF"/>
                </a:solidFill>
              </a:rPr>
              <a:t>,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Schweinswal</a:t>
            </a:r>
            <a:r>
              <a:rPr lang="en-GB">
                <a:solidFill>
                  <a:srgbClr val="FFFFFF"/>
                </a:solidFill>
              </a:rPr>
              <a:t> und </a:t>
            </a:r>
            <a:r>
              <a:rPr lang="en-GB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Delfinartig</a:t>
            </a:r>
            <a:r>
              <a:rPr lang="en-GB">
                <a:solidFill>
                  <a:srgbClr val="FFFFFF"/>
                </a:solidFill>
              </a:rPr>
              <a:t>)</a:t>
            </a:r>
            <a:endParaRPr b="1">
              <a:solidFill>
                <a:srgbClr val="FFFFF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2" name="Google Shape;582;p80"/>
          <p:cNvCxnSpPr/>
          <p:nvPr/>
        </p:nvCxnSpPr>
        <p:spPr>
          <a:xfrm rot="10800000">
            <a:off x="7762875" y="1123599"/>
            <a:ext cx="0" cy="36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3" name="Google Shape;583;p80"/>
          <p:cNvCxnSpPr/>
          <p:nvPr/>
        </p:nvCxnSpPr>
        <p:spPr>
          <a:xfrm rot="10800000">
            <a:off x="7762875" y="3725097"/>
            <a:ext cx="0" cy="36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84" name="Google Shape;584;p80"/>
          <p:cNvCxnSpPr/>
          <p:nvPr/>
        </p:nvCxnSpPr>
        <p:spPr>
          <a:xfrm rot="10800000">
            <a:off x="7762875" y="2429697"/>
            <a:ext cx="0" cy="36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5" name="Google Shape;585;p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Klassendiagramm</a:t>
            </a:r>
            <a:endParaRPr/>
          </a:p>
        </p:txBody>
      </p:sp>
      <p:graphicFrame>
        <p:nvGraphicFramePr>
          <p:cNvPr id="586" name="Google Shape;586;p80"/>
          <p:cNvGraphicFramePr/>
          <p:nvPr/>
        </p:nvGraphicFramePr>
        <p:xfrm>
          <a:off x="6771988" y="817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89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72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a()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7" name="Google Shape;587;p80"/>
          <p:cNvGraphicFramePr/>
          <p:nvPr/>
        </p:nvGraphicFramePr>
        <p:xfrm>
          <a:off x="6771988" y="138288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7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Zahnwal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329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a()</a:t>
                      </a:r>
                      <a:endParaRPr i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b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i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8" name="Google Shape;588;p80"/>
          <p:cNvGraphicFramePr/>
          <p:nvPr/>
        </p:nvGraphicFramePr>
        <p:xfrm>
          <a:off x="6771988" y="268396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115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210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a()</a:t>
                      </a:r>
                      <a:endParaRPr b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i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9" name="Google Shape;589;p80"/>
          <p:cNvGraphicFramePr/>
          <p:nvPr/>
        </p:nvGraphicFramePr>
        <p:xfrm>
          <a:off x="6771988" y="397647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{2A35A8A2-0E59-4A62-875A-0A1270DC1B40}</a:tableStyleId>
              </a:tblPr>
              <a:tblGrid>
                <a:gridCol w="1981725"/>
              </a:tblGrid>
              <a:tr h="78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1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Schweinswal</a:t>
                      </a:r>
                      <a:endParaRPr b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143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a()</a:t>
                      </a:r>
                      <a:endParaRPr i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b="1" sz="1100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i="1" lang="en-GB" sz="1100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toString()</a:t>
                      </a:r>
                      <a:endParaRPr i="1" sz="11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  <p:sp>
        <p:nvSpPr>
          <p:cNvPr id="590" name="Google Shape;590;p80"/>
          <p:cNvSpPr txBox="1"/>
          <p:nvPr>
            <p:ph idx="1" type="body"/>
          </p:nvPr>
        </p:nvSpPr>
        <p:spPr>
          <a:xfrm>
            <a:off x="311700" y="1017725"/>
            <a:ext cx="4279800" cy="37923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a() { …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…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ublic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toString() {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…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…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Delfinartig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Zahnwal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a() { …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toString() {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…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Schweinswal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Delfinartig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b() { … }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81"/>
          <p:cNvSpPr txBox="1"/>
          <p:nvPr>
            <p:ph idx="4294967295" type="title"/>
          </p:nvPr>
        </p:nvSpPr>
        <p:spPr>
          <a:xfrm>
            <a:off x="628650" y="273844"/>
            <a:ext cx="7886700" cy="50720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-GB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 Tabelle</a:t>
            </a:r>
            <a:endParaRPr b="0" i="0" sz="33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96" name="Google Shape;596;p81"/>
          <p:cNvGraphicFramePr/>
          <p:nvPr/>
        </p:nvGraphicFramePr>
        <p:xfrm>
          <a:off x="1152525" y="100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19175"/>
                <a:gridCol w="1438275"/>
                <a:gridCol w="1428750"/>
                <a:gridCol w="1714500"/>
                <a:gridCol w="1733550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Zahnwal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Delfinartig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Schweinswal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7" name="Google Shape;597;p81"/>
          <p:cNvGraphicFramePr/>
          <p:nvPr/>
        </p:nvGraphicFramePr>
        <p:xfrm>
          <a:off x="1152526" y="100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19225"/>
                <a:gridCol w="1428750"/>
                <a:gridCol w="1733550"/>
                <a:gridCol w="1704975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Zahnwal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Delfinartig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Schweinswal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Zahnwal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Schweinswal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598" name="Google Shape;598;p81"/>
          <p:cNvGraphicFramePr/>
          <p:nvPr/>
        </p:nvGraphicFramePr>
        <p:xfrm>
          <a:off x="1152525" y="1000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724025"/>
                <a:gridCol w="1714500"/>
              </a:tblGrid>
              <a:tr h="404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Zahnwal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Delfinartig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Schweinswal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a</a:t>
                      </a:r>
                      <a:endParaRPr sz="1100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1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b()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Zahnwal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Zahnwal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Schweinswal b</a:t>
                      </a:r>
                      <a:endParaRPr sz="1100"/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toString</a:t>
                      </a:r>
                      <a:endParaRPr sz="1100"/>
                    </a:p>
                  </a:txBody>
                  <a:tcPr marT="34300" marB="34300" marR="68600" marL="6860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Wal</a:t>
                      </a:r>
                      <a:endParaRPr b="0" i="1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Delfinartig</a:t>
                      </a:r>
                      <a:endParaRPr b="0" i="1" sz="1500" u="none" cap="none" strike="noStrike">
                        <a:solidFill>
                          <a:schemeClr val="dk1"/>
                        </a:solidFill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34300" marB="34300" marR="68600" marL="6860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599" name="Google Shape;599;p81"/>
          <p:cNvCxnSpPr/>
          <p:nvPr/>
        </p:nvCxnSpPr>
        <p:spPr>
          <a:xfrm rot="10800000">
            <a:off x="2882350" y="875825"/>
            <a:ext cx="4793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0" name="Google Shape;600;p81"/>
          <p:cNvSpPr txBox="1"/>
          <p:nvPr/>
        </p:nvSpPr>
        <p:spPr>
          <a:xfrm>
            <a:off x="4407100" y="520625"/>
            <a:ext cx="17436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Subtype-Relation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82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Polymorphismus  Übungen</a:t>
            </a:r>
            <a:endParaRPr/>
          </a:p>
        </p:txBody>
      </p:sp>
      <p:sp>
        <p:nvSpPr>
          <p:cNvPr id="607" name="Google Shape;607;p82"/>
          <p:cNvSpPr txBox="1"/>
          <p:nvPr>
            <p:ph idx="4294967295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04788" lvl="0" marL="204788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4-5 Klass</a:t>
            </a:r>
            <a:r>
              <a:rPr lang="en-GB"/>
              <a:t>es in Vererbungshierarchie </a:t>
            </a:r>
            <a:endParaRPr/>
          </a:p>
          <a:p>
            <a:pPr indent="-89297" lvl="1" marL="479822" rtl="0" algn="l">
              <a:spcBef>
                <a:spcPts val="9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300"/>
          </a:p>
          <a:p>
            <a:pPr indent="-204788" lvl="0" marL="204788" rtl="0" algn="l">
              <a:spcBef>
                <a:spcPts val="7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Ein Klient enthält Referenzvariable und ruft Methoden auf, für Exemplare der Klassen</a:t>
            </a:r>
            <a:endParaRPr/>
          </a:p>
          <a:p>
            <a:pPr indent="-204787" lvl="1" marL="604838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Methoden geben Strings aus</a:t>
            </a:r>
            <a:endParaRPr/>
          </a:p>
          <a:p>
            <a:pPr indent="-89297" lvl="1" marL="479822" rtl="0" algn="l">
              <a:spcBef>
                <a:spcPts val="6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1500"/>
          </a:p>
          <a:p>
            <a:pPr indent="-204787" lvl="0" marL="204787" rtl="0" algn="l">
              <a:spcBef>
                <a:spcPts val="7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Sie müssen das Programm lesen und herausfinden welche Methoden aufgerufen werden. </a:t>
            </a:r>
            <a:endParaRPr/>
          </a:p>
          <a:p>
            <a:pPr indent="-57547" lvl="1" marL="479822" rtl="0" algn="l"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608" name="Google Shape;608;p8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83"/>
          <p:cNvSpPr txBox="1"/>
          <p:nvPr>
            <p:ph idx="4294967295" type="title"/>
          </p:nvPr>
        </p:nvSpPr>
        <p:spPr>
          <a:xfrm>
            <a:off x="457200" y="205979"/>
            <a:ext cx="8229600" cy="5369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-204788" lvl="0" marL="204788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/>
              <a:t>Nehmen wir an diese 4 Klassen wurden definiert:</a:t>
            </a:r>
            <a:endParaRPr/>
          </a:p>
        </p:txBody>
      </p:sp>
      <p:sp>
        <p:nvSpPr>
          <p:cNvPr id="615" name="Google Shape;615;p83"/>
          <p:cNvSpPr txBox="1"/>
          <p:nvPr>
            <p:ph idx="4294967295" type="body"/>
          </p:nvPr>
        </p:nvSpPr>
        <p:spPr>
          <a:xfrm>
            <a:off x="457200" y="792957"/>
            <a:ext cx="8229600" cy="424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System.out.println("foo 1");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0" sz="9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System.out.println("foo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0" sz="9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"foo";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0" sz="9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Bar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System.out.println("bar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616" name="Google Shape;616;p8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84"/>
          <p:cNvSpPr txBox="1"/>
          <p:nvPr>
            <p:ph idx="4294967295" type="title"/>
          </p:nvPr>
        </p:nvSpPr>
        <p:spPr>
          <a:xfrm>
            <a:off x="457200" y="205979"/>
            <a:ext cx="8229600" cy="6131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Beipiel, Teil 2</a:t>
            </a:r>
            <a:endParaRPr/>
          </a:p>
        </p:txBody>
      </p:sp>
      <p:sp>
        <p:nvSpPr>
          <p:cNvPr id="622" name="Google Shape;622;p84"/>
          <p:cNvSpPr txBox="1"/>
          <p:nvPr>
            <p:ph idx="4294967295" type="body"/>
          </p:nvPr>
        </p:nvSpPr>
        <p:spPr>
          <a:xfrm>
            <a:off x="457200" y="1047750"/>
            <a:ext cx="8229600" cy="354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Baz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System.out.println("baz 1");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"baz";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Mumble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Baz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System.out.println("mumble 2");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3" name="Google Shape;623;p8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8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Beispiel, Teil 3</a:t>
            </a:r>
            <a:endParaRPr/>
          </a:p>
        </p:txBody>
      </p:sp>
      <p:sp>
        <p:nvSpPr>
          <p:cNvPr id="629" name="Google Shape;629;p85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Was wäre der Output für dieses Klienten Programm?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b="0" sz="105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Foo[] pity = {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Baz(),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			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Bar(),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Mumble(),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Foo()};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i = 0; i &lt; pity.length; i++)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System.out.println(pity[i]);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pity[i].method1();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pity[i].method2();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90500" lvl="0" marL="34290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30" name="Google Shape;630;p8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6"/>
          <p:cNvSpPr txBox="1"/>
          <p:nvPr>
            <p:ph idx="4294967295"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Beipiel auf einer Seite</a:t>
            </a:r>
            <a:endParaRPr/>
          </a:p>
        </p:txBody>
      </p:sp>
      <p:sp>
        <p:nvSpPr>
          <p:cNvPr id="637" name="Google Shape;637;p86"/>
          <p:cNvSpPr txBox="1"/>
          <p:nvPr>
            <p:ph idx="4294967295" type="body"/>
          </p:nvPr>
        </p:nvSpPr>
        <p:spPr>
          <a:xfrm>
            <a:off x="72008" y="850668"/>
            <a:ext cx="5112568" cy="3855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System.out.println("foo 1");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System.out.println("foo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"foo";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Bar extends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System.out.println("bar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638" name="Google Shape;638;p86"/>
          <p:cNvSpPr txBox="1"/>
          <p:nvPr/>
        </p:nvSpPr>
        <p:spPr>
          <a:xfrm>
            <a:off x="4572000" y="850668"/>
            <a:ext cx="4876800" cy="354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Baz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System.out.println("baz 1");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String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"baz";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Mumble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Baz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System.out.println("mumble 2");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39" name="Google Shape;639;p86"/>
          <p:cNvCxnSpPr/>
          <p:nvPr/>
        </p:nvCxnSpPr>
        <p:spPr>
          <a:xfrm>
            <a:off x="4427984" y="574943"/>
            <a:ext cx="0" cy="4397524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0" name="Google Shape;640;p8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9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63" y="1828801"/>
            <a:ext cx="1308497" cy="85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7" name="Google Shape;647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61085" y="1829992"/>
            <a:ext cx="2355056" cy="1906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8" name="Google Shape;648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71800" y="1832373"/>
            <a:ext cx="3395663" cy="1902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67038" y="1831181"/>
            <a:ext cx="3543300" cy="2871788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7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Zeichnen wir die Abhängigkeiten</a:t>
            </a:r>
            <a:endParaRPr/>
          </a:p>
        </p:txBody>
      </p:sp>
      <p:sp>
        <p:nvSpPr>
          <p:cNvPr id="651" name="Google Shape;651;p8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8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Übersicht durch eine Tabelle</a:t>
            </a:r>
            <a:endParaRPr/>
          </a:p>
        </p:txBody>
      </p:sp>
      <p:graphicFrame>
        <p:nvGraphicFramePr>
          <p:cNvPr id="658" name="Google Shape;658;p88"/>
          <p:cNvGraphicFramePr/>
          <p:nvPr/>
        </p:nvGraphicFramePr>
        <p:xfrm>
          <a:off x="1714500" y="13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Bar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Baz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Mumble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59" name="Google Shape;659;p88"/>
          <p:cNvGraphicFramePr/>
          <p:nvPr/>
        </p:nvGraphicFramePr>
        <p:xfrm>
          <a:off x="1714500" y="13180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Bar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Baz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Mumble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bar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mumble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0" name="Google Shape;660;p88"/>
          <p:cNvGraphicFramePr/>
          <p:nvPr/>
        </p:nvGraphicFramePr>
        <p:xfrm>
          <a:off x="1714500" y="13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143000"/>
                <a:gridCol w="1143000"/>
                <a:gridCol w="1143000"/>
                <a:gridCol w="1143000"/>
                <a:gridCol w="1143000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Bar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Baz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Mumble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 1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bar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mumble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foo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baz</a:t>
                      </a:r>
                      <a:endParaRPr b="0" i="1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1" name="Google Shape;661;p8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8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Beispiel, Teil 3</a:t>
            </a:r>
            <a:endParaRPr/>
          </a:p>
        </p:txBody>
      </p:sp>
      <p:sp>
        <p:nvSpPr>
          <p:cNvPr id="667" name="Google Shape;667;p8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Was wäre der Output für dieses Klienten Programm?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b="0" sz="105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Foo[] pity = {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Baz(),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			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Bar(),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Mumble(),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Foo()};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b="0" sz="10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i = 0; i &lt; pity.length; i++)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System.out.println(pity[i]);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pity[i].method1();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pity[i].method2();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90500" lvl="0" marL="34290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668" name="Google Shape;668;p8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90"/>
          <p:cNvSpPr txBox="1"/>
          <p:nvPr>
            <p:ph idx="4294967295" type="title"/>
          </p:nvPr>
        </p:nvSpPr>
        <p:spPr>
          <a:xfrm>
            <a:off x="457200" y="205979"/>
            <a:ext cx="8229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Beipiel auf einer Seite</a:t>
            </a:r>
            <a:endParaRPr/>
          </a:p>
        </p:txBody>
      </p:sp>
      <p:sp>
        <p:nvSpPr>
          <p:cNvPr id="675" name="Google Shape;675;p90"/>
          <p:cNvSpPr txBox="1"/>
          <p:nvPr>
            <p:ph idx="4294967295" type="body"/>
          </p:nvPr>
        </p:nvSpPr>
        <p:spPr>
          <a:xfrm>
            <a:off x="72000" y="850675"/>
            <a:ext cx="5421000" cy="4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System.out.println("foo 1");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System.out.println("foo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"foo";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Bar extends Foo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5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System.out.println("bar 2");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Mumble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Baz {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method2() {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System.out.println("mumble 2");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0" sz="1400">
              <a:latin typeface="Arial"/>
              <a:ea typeface="Arial"/>
              <a:cs typeface="Arial"/>
              <a:sym typeface="Arial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6" name="Google Shape;676;p90"/>
          <p:cNvSpPr txBox="1"/>
          <p:nvPr/>
        </p:nvSpPr>
        <p:spPr>
          <a:xfrm>
            <a:off x="4427975" y="251025"/>
            <a:ext cx="4876800" cy="55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Baz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Foo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method1()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System.out.println("baz 1");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String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"baz";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Foo[] pity = {</a:t>
            </a: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Baz(),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	   </a:t>
            </a: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Bar(),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Mumble(),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Foo()};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b="1"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 = 0; i &lt; pity.length; i++){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System.out.println(pity[i]);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pity[i].method1();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pity[i].method2();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/>
          </a:p>
          <a:p>
            <a:pPr indent="-184547" lvl="1" marL="479822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77" name="Google Shape;677;p90"/>
          <p:cNvCxnSpPr/>
          <p:nvPr/>
        </p:nvCxnSpPr>
        <p:spPr>
          <a:xfrm>
            <a:off x="4427984" y="574943"/>
            <a:ext cx="0" cy="43974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8" name="Google Shape;678;p9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91"/>
          <p:cNvSpPr txBox="1"/>
          <p:nvPr>
            <p:ph idx="4294967295" type="title"/>
          </p:nvPr>
        </p:nvSpPr>
        <p:spPr>
          <a:xfrm>
            <a:off x="457200" y="205979"/>
            <a:ext cx="8229600" cy="4607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Beispiel Antwort</a:t>
            </a:r>
            <a:endParaRPr/>
          </a:p>
        </p:txBody>
      </p:sp>
      <p:sp>
        <p:nvSpPr>
          <p:cNvPr id="684" name="Google Shape;684;p91"/>
          <p:cNvSpPr txBox="1"/>
          <p:nvPr>
            <p:ph idx="4294967295" type="body"/>
          </p:nvPr>
        </p:nvSpPr>
        <p:spPr>
          <a:xfrm>
            <a:off x="457200" y="819150"/>
            <a:ext cx="8229600" cy="37754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4788" lvl="0" marL="2047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Foo[] pity = {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Baz(),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Bar(),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Mumble(),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      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Foo()};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i = 0; i &lt; pity.length; i++) {</a:t>
            </a:r>
            <a:endParaRPr/>
          </a:p>
          <a:p>
            <a:pPr indent="-204788" lvl="0" marL="204788" rtl="0" algn="l">
              <a:lnSpc>
                <a:spcPct val="6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System.out.println(pity[i]);</a:t>
            </a:r>
            <a:endParaRPr/>
          </a:p>
          <a:p>
            <a:pPr indent="-204788" lvl="0" marL="204788" rtl="0" algn="l">
              <a:lnSpc>
                <a:spcPct val="6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pity[i].method1();</a:t>
            </a:r>
            <a:endParaRPr/>
          </a:p>
          <a:p>
            <a:pPr indent="-204788" lvl="0" marL="204788" rtl="0" algn="l">
              <a:lnSpc>
                <a:spcPct val="6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pity[i].method2();</a:t>
            </a:r>
            <a:endParaRPr/>
          </a:p>
          <a:p>
            <a:pPr indent="-204788" lvl="0" marL="204788" rtl="0" algn="l">
              <a:lnSpc>
                <a:spcPct val="6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0" sz="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5" name="Google Shape;685;p91"/>
          <p:cNvSpPr txBox="1"/>
          <p:nvPr/>
        </p:nvSpPr>
        <p:spPr>
          <a:xfrm>
            <a:off x="6075825" y="728174"/>
            <a:ext cx="2743200" cy="36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04788" lvl="0" marL="20478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400"/>
              <a:buFont typeface="Noto Sans Symbols"/>
              <a:buChar char="▪"/>
            </a:pPr>
            <a:r>
              <a:rPr b="1" i="0" lang="en-GB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Output: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endParaRPr b="0" i="0" sz="15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baz 1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 2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endParaRPr b="0" i="0" sz="15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 1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bar 2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baz</a:t>
            </a:r>
            <a:endParaRPr b="0" i="0" sz="15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baz 1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mumble 2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</a:t>
            </a:r>
            <a:endParaRPr b="0" i="0" sz="15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 1</a:t>
            </a:r>
            <a:endParaRPr/>
          </a:p>
          <a:p>
            <a:pPr indent="-184547" lvl="1" marL="479822" marR="0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GB" sz="15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foo 2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9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0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92"/>
          <p:cNvSpPr txBox="1"/>
          <p:nvPr>
            <p:ph idx="4294967295" type="title"/>
          </p:nvPr>
        </p:nvSpPr>
        <p:spPr>
          <a:xfrm>
            <a:off x="457200" y="0"/>
            <a:ext cx="8229600" cy="72920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Ein weiteres Beispiel</a:t>
            </a:r>
            <a:endParaRPr/>
          </a:p>
        </p:txBody>
      </p:sp>
      <p:sp>
        <p:nvSpPr>
          <p:cNvPr id="692" name="Google Shape;692;p92"/>
          <p:cNvSpPr txBox="1"/>
          <p:nvPr>
            <p:ph idx="4294967295" type="body"/>
          </p:nvPr>
        </p:nvSpPr>
        <p:spPr>
          <a:xfrm>
            <a:off x="364602" y="844384"/>
            <a:ext cx="4948178" cy="3770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Die Reihenfolge der Klassen ist zufällig</a:t>
            </a:r>
            <a:endParaRPr sz="2000"/>
          </a:p>
          <a:p>
            <a:pPr indent="-204788" lvl="0" marL="204788" rtl="0" algn="l">
              <a:spcBef>
                <a:spcPts val="10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Methoden rufen manchmal andere Methoden auf. Achtung!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600"/>
              <a:buNone/>
            </a:pPr>
            <a:r>
              <a:t/>
            </a:r>
            <a:endParaRPr b="0" sz="6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Lamb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System.out.print("Lamb b  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3" name="Google Shape;693;p9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4" name="Google Shape;694;p92"/>
          <p:cNvSpPr txBox="1"/>
          <p:nvPr/>
        </p:nvSpPr>
        <p:spPr>
          <a:xfrm>
            <a:off x="4873754" y="1674354"/>
            <a:ext cx="4133086" cy="3417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System.out.print("Ham a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b();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System.out.print("Ham b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</a:pPr>
            <a:r>
              <a:t/>
            </a:r>
            <a:endParaRPr b="0" i="0" sz="7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return "Ham";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cxnSp>
        <p:nvCxnSpPr>
          <p:cNvPr id="695" name="Google Shape;695;p92"/>
          <p:cNvCxnSpPr/>
          <p:nvPr/>
        </p:nvCxnSpPr>
        <p:spPr>
          <a:xfrm rot="10800000">
            <a:off x="4800600" y="1623159"/>
            <a:ext cx="0" cy="352034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9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01" name="Google Shape;701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94"/>
          <p:cNvSpPr txBox="1"/>
          <p:nvPr>
            <p:ph idx="4294967295" type="title"/>
          </p:nvPr>
        </p:nvSpPr>
        <p:spPr>
          <a:xfrm>
            <a:off x="457200" y="0"/>
            <a:ext cx="8229600" cy="79865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Fortsetzung (2)</a:t>
            </a:r>
            <a:endParaRPr/>
          </a:p>
        </p:txBody>
      </p:sp>
      <p:sp>
        <p:nvSpPr>
          <p:cNvPr id="707" name="Google Shape;707;p94"/>
          <p:cNvSpPr txBox="1"/>
          <p:nvPr>
            <p:ph idx="4294967295" type="body"/>
          </p:nvPr>
        </p:nvSpPr>
        <p:spPr>
          <a:xfrm>
            <a:off x="113737" y="960699"/>
            <a:ext cx="8229600" cy="408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Spam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Yam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System.out.print("Spam b  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Yam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Lamb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System.out.print("Yam a  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.a();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"Yam";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08" name="Google Shape;708;p9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95"/>
          <p:cNvSpPr txBox="1"/>
          <p:nvPr>
            <p:ph idx="4294967295" type="title"/>
          </p:nvPr>
        </p:nvSpPr>
        <p:spPr>
          <a:xfrm>
            <a:off x="480349" y="92597"/>
            <a:ext cx="8229600" cy="4745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GB" sz="2800"/>
              <a:t>Alles auf einer Seite</a:t>
            </a:r>
            <a:endParaRPr sz="2800"/>
          </a:p>
        </p:txBody>
      </p:sp>
      <p:sp>
        <p:nvSpPr>
          <p:cNvPr id="714" name="Google Shape;714;p95"/>
          <p:cNvSpPr txBox="1"/>
          <p:nvPr>
            <p:ph idx="4294967295" type="body"/>
          </p:nvPr>
        </p:nvSpPr>
        <p:spPr>
          <a:xfrm>
            <a:off x="113737" y="856527"/>
            <a:ext cx="4863377" cy="4184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Spam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Yam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System.out.print("Spam b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Yam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Lamb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System.out.print("Yam a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.a();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"Yam";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15" name="Google Shape;715;p9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16" name="Google Shape;716;p95"/>
          <p:cNvSpPr txBox="1"/>
          <p:nvPr/>
        </p:nvSpPr>
        <p:spPr>
          <a:xfrm>
            <a:off x="4653024" y="326794"/>
            <a:ext cx="4010628" cy="4696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System.out.print("Ham a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b();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System.out.print("Ham b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"Ham";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Lamb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extends Ham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System.out.print("Lamb b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7" name="Google Shape;717;p95"/>
          <p:cNvCxnSpPr/>
          <p:nvPr/>
        </p:nvCxnSpPr>
        <p:spPr>
          <a:xfrm rot="10800000">
            <a:off x="4500701" y="225620"/>
            <a:ext cx="0" cy="469226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96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Fortsetzung (3)</a:t>
            </a:r>
            <a:endParaRPr/>
          </a:p>
        </p:txBody>
      </p:sp>
      <p:sp>
        <p:nvSpPr>
          <p:cNvPr id="723" name="Google Shape;723;p96"/>
          <p:cNvSpPr txBox="1"/>
          <p:nvPr>
            <p:ph idx="4294967295" type="body"/>
          </p:nvPr>
        </p:nvSpPr>
        <p:spPr>
          <a:xfrm>
            <a:off x="196771" y="1200151"/>
            <a:ext cx="8796758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Was wäre der Output für dieses Klienten Programm?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Ham[] food = {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Lamb(),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Ham(),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Spam(),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Yam()};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i = 0; i &lt; food.length; i++)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System.out.println(food[i]);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food[i].a();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    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// to end the line of output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food[i].b();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     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24" name="Google Shape;724;p9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Aufgabe 1: Bonusaufgabe</a:t>
            </a:r>
            <a:endParaRPr/>
          </a:p>
        </p:txBody>
      </p:sp>
      <p:sp>
        <p:nvSpPr>
          <p:cNvPr id="240" name="Google Shape;240;p43"/>
          <p:cNvSpPr txBox="1"/>
          <p:nvPr/>
        </p:nvSpPr>
        <p:spPr>
          <a:xfrm>
            <a:off x="387900" y="1152475"/>
            <a:ext cx="8520600" cy="3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595959"/>
                </a:solidFill>
              </a:rPr>
              <a:t>Feedback nach der Korrektur direkt per Git</a:t>
            </a:r>
            <a:endParaRPr sz="1800">
              <a:solidFill>
                <a:srgbClr val="59595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95959"/>
              </a:solidFill>
            </a:endParaRPr>
          </a:p>
        </p:txBody>
      </p:sp>
      <p:sp>
        <p:nvSpPr>
          <p:cNvPr id="241" name="Google Shape;241;p43"/>
          <p:cNvSpPr txBox="1"/>
          <p:nvPr/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000000"/>
                </a:solidFill>
              </a:rPr>
              <a:t>Lösungsvorschlag von Studenten</a:t>
            </a:r>
            <a:endParaRPr b="1"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97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Klassen Diagram</a:t>
            </a:r>
            <a:endParaRPr/>
          </a:p>
        </p:txBody>
      </p:sp>
      <p:pic>
        <p:nvPicPr>
          <p:cNvPr descr="HamLambYamSpam_noanswers" id="730" name="Google Shape;730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6806" y="243394"/>
            <a:ext cx="1088880" cy="4820335"/>
          </a:xfrm>
          <a:prstGeom prst="rect">
            <a:avLst/>
          </a:prstGeom>
          <a:noFill/>
          <a:ln>
            <a:noFill/>
          </a:ln>
        </p:spPr>
      </p:pic>
      <p:sp>
        <p:nvSpPr>
          <p:cNvPr id="731" name="Google Shape;731;p9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98"/>
          <p:cNvSpPr txBox="1"/>
          <p:nvPr>
            <p:ph idx="4294967295" type="title"/>
          </p:nvPr>
        </p:nvSpPr>
        <p:spPr>
          <a:xfrm>
            <a:off x="457200" y="0"/>
            <a:ext cx="8229600" cy="671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Polymorphism in action</a:t>
            </a:r>
            <a:endParaRPr/>
          </a:p>
        </p:txBody>
      </p:sp>
      <p:sp>
        <p:nvSpPr>
          <p:cNvPr id="737" name="Google Shape;737;p98"/>
          <p:cNvSpPr txBox="1"/>
          <p:nvPr>
            <p:ph idx="4294967295" type="body"/>
          </p:nvPr>
        </p:nvSpPr>
        <p:spPr>
          <a:xfrm>
            <a:off x="457200" y="795037"/>
            <a:ext cx="8229600" cy="4246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Lamb</a:t>
            </a:r>
            <a:r>
              <a:rPr lang="en-GB"/>
              <a:t> erbt Methode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 von 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Ham</a:t>
            </a:r>
            <a:r>
              <a:rPr lang="en-GB"/>
              <a:t>. 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GB"/>
              <a:t> ruft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-GB"/>
              <a:t> </a:t>
            </a:r>
            <a:r>
              <a:rPr lang="en-GB"/>
              <a:t>auf.  Aber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Lamb</a:t>
            </a:r>
            <a:r>
              <a:rPr lang="en-GB"/>
              <a:t> überschreibt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b</a:t>
            </a:r>
            <a:r>
              <a:rPr b="0" lang="en-GB"/>
              <a:t> </a:t>
            </a:r>
            <a:r>
              <a:rPr lang="en-GB"/>
              <a:t>...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    System.out.print("Ham a   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    b();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    System.out.print("Ham b   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toString() { ..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Lamb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    System.out.print("Lamb b   ");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38" name="Google Shape;738;p9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9" name="Google Shape;739;p98"/>
          <p:cNvSpPr txBox="1"/>
          <p:nvPr/>
        </p:nvSpPr>
        <p:spPr>
          <a:xfrm>
            <a:off x="5580734" y="3926956"/>
            <a:ext cx="3426106" cy="111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 von a für </a:t>
            </a:r>
            <a:r>
              <a:rPr lang="en-GB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Lamb</a:t>
            </a:r>
            <a:r>
              <a:rPr b="1" lang="en-GB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2622" lvl="0" marL="22622" marR="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Ham a   Lamb b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9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Tabelle</a:t>
            </a:r>
            <a:endParaRPr/>
          </a:p>
        </p:txBody>
      </p:sp>
      <p:graphicFrame>
        <p:nvGraphicFramePr>
          <p:cNvPr id="745" name="Google Shape;745;p99"/>
          <p:cNvGraphicFramePr/>
          <p:nvPr/>
        </p:nvGraphicFramePr>
        <p:xfrm>
          <a:off x="12573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Lamb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840"/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46" name="Google Shape;746;p99"/>
          <p:cNvGraphicFramePr/>
          <p:nvPr/>
        </p:nvGraphicFramePr>
        <p:xfrm>
          <a:off x="12573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Lamb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840"/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47" name="Google Shape;747;p9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00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Fortsetzung (3)</a:t>
            </a:r>
            <a:endParaRPr/>
          </a:p>
        </p:txBody>
      </p:sp>
      <p:sp>
        <p:nvSpPr>
          <p:cNvPr id="753" name="Google Shape;753;p100"/>
          <p:cNvSpPr txBox="1"/>
          <p:nvPr>
            <p:ph idx="4294967295" type="body"/>
          </p:nvPr>
        </p:nvSpPr>
        <p:spPr>
          <a:xfrm>
            <a:off x="196771" y="1200151"/>
            <a:ext cx="8796758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Was wäre der Output für dieses Klienten Programm?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675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Ham[] food = {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Lamb(),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Ham(),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Spam(),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Yam()};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i = 0; i &lt; food.length; i++)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System.out.println(food[i]);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food[i].a();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     </a:t>
            </a:r>
            <a:r>
              <a:rPr b="0"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// to end the line of output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food[i].b();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     </a:t>
            </a:r>
            <a:r>
              <a:rPr b="0" lang="en-GB" sz="1800">
                <a:solidFill>
                  <a:srgbClr val="008080"/>
                </a:solidFill>
                <a:latin typeface="Consolas"/>
                <a:ea typeface="Consolas"/>
                <a:cs typeface="Consolas"/>
                <a:sym typeface="Consolas"/>
              </a:rPr>
              <a:t>// to end the line of output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54" name="Google Shape;754;p10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5" name="Google Shape;755;p100"/>
          <p:cNvSpPr/>
          <p:nvPr/>
        </p:nvSpPr>
        <p:spPr>
          <a:xfrm>
            <a:off x="7456036" y="181174"/>
            <a:ext cx="1450504" cy="43204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Poll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01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Tabelle</a:t>
            </a:r>
            <a:endParaRPr/>
          </a:p>
        </p:txBody>
      </p:sp>
      <p:graphicFrame>
        <p:nvGraphicFramePr>
          <p:cNvPr id="761" name="Google Shape;761;p101"/>
          <p:cNvGraphicFramePr/>
          <p:nvPr/>
        </p:nvGraphicFramePr>
        <p:xfrm>
          <a:off x="12573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Lamb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840"/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2" name="Google Shape;762;p101"/>
          <p:cNvGraphicFramePr/>
          <p:nvPr/>
        </p:nvGraphicFramePr>
        <p:xfrm>
          <a:off x="12573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Lamb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Lamb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Spam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840"/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763" name="Google Shape;763;p101"/>
          <p:cNvGraphicFramePr/>
          <p:nvPr/>
        </p:nvGraphicFramePr>
        <p:xfrm>
          <a:off x="1257300" y="1200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404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Lamb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Spam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53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a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8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b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Lamb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Lamb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Spam b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44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840"/>
                        <a:buFont typeface="Noto Sans Symbols"/>
                        <a:buNone/>
                      </a:pPr>
                      <a:r>
                        <a:rPr b="0" i="0" lang="en-GB" sz="14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4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Ham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Yam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64" name="Google Shape;764;p10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65" name="Google Shape;765;p101"/>
          <p:cNvSpPr/>
          <p:nvPr/>
        </p:nvSpPr>
        <p:spPr>
          <a:xfrm>
            <a:off x="7456036" y="181174"/>
            <a:ext cx="1450504" cy="43204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AE5F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Poll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02"/>
          <p:cNvSpPr txBox="1"/>
          <p:nvPr>
            <p:ph idx="4294967295" type="body"/>
          </p:nvPr>
        </p:nvSpPr>
        <p:spPr>
          <a:xfrm>
            <a:off x="91312" y="123252"/>
            <a:ext cx="48633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Spam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Yam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System.out.print("Spam b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Yam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Lamb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System.out.print("Yam a ");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.a();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"Yam";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rtl="0" algn="l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771" name="Google Shape;771;p10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72" name="Google Shape;772;p102"/>
          <p:cNvSpPr txBox="1"/>
          <p:nvPr/>
        </p:nvSpPr>
        <p:spPr>
          <a:xfrm>
            <a:off x="4653024" y="326794"/>
            <a:ext cx="4010700" cy="46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Ham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System.out.print("Ham a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b();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System.out.print("Ham b ");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"Ham";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Lamb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extends Ham {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b()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System.out.print("Lamb b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1" marL="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73" name="Google Shape;773;p102"/>
          <p:cNvCxnSpPr/>
          <p:nvPr/>
        </p:nvCxnSpPr>
        <p:spPr>
          <a:xfrm rot="10800000">
            <a:off x="4500701" y="225580"/>
            <a:ext cx="0" cy="4692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4" name="Google Shape;774;p102"/>
          <p:cNvSpPr txBox="1"/>
          <p:nvPr>
            <p:ph idx="4294967295" type="body"/>
          </p:nvPr>
        </p:nvSpPr>
        <p:spPr>
          <a:xfrm>
            <a:off x="-291352" y="3386900"/>
            <a:ext cx="54579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Ham[] food = {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Lamb(),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Ham(), </a:t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Spam(), 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Yam()};</a:t>
            </a:r>
            <a:endParaRPr sz="1600"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0" sz="16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6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i = 0; i &lt; food.length; i++) {</a:t>
            </a:r>
            <a:endParaRPr sz="1600"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System.out.println(food[i]);</a:t>
            </a:r>
            <a:endParaRPr sz="1600"/>
          </a:p>
          <a:p>
            <a:pPr indent="-184547" lvl="1" marL="479822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    food[i].a(); food[i].b();</a:t>
            </a:r>
            <a:r>
              <a:rPr lang="en-GB" sz="1600"/>
              <a:t> </a:t>
            </a: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600"/>
          </a:p>
        </p:txBody>
      </p:sp>
      <p:cxnSp>
        <p:nvCxnSpPr>
          <p:cNvPr id="775" name="Google Shape;775;p102"/>
          <p:cNvCxnSpPr/>
          <p:nvPr/>
        </p:nvCxnSpPr>
        <p:spPr>
          <a:xfrm>
            <a:off x="2250" y="3545550"/>
            <a:ext cx="4482300" cy="1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03"/>
          <p:cNvSpPr txBox="1"/>
          <p:nvPr>
            <p:ph idx="4294967295" type="title"/>
          </p:nvPr>
        </p:nvSpPr>
        <p:spPr>
          <a:xfrm>
            <a:off x="457200" y="205979"/>
            <a:ext cx="8229600" cy="53480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Ergebnis</a:t>
            </a:r>
            <a:endParaRPr/>
          </a:p>
        </p:txBody>
      </p:sp>
      <p:sp>
        <p:nvSpPr>
          <p:cNvPr id="781" name="Google Shape;781;p103"/>
          <p:cNvSpPr txBox="1"/>
          <p:nvPr>
            <p:ph idx="4294967295" type="body"/>
          </p:nvPr>
        </p:nvSpPr>
        <p:spPr>
          <a:xfrm>
            <a:off x="457200" y="23099"/>
            <a:ext cx="8229600" cy="49375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Ham[] food = {</a:t>
            </a: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Lamb(), </a:t>
            </a: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Ham(), </a:t>
            </a: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Spam(), </a:t>
            </a: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Yam()};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4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i = 0; i &lt; food.length; i++) {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   System.out.println(food[i]);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   food[i].a();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   food[i].b();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sz="6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Output: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 a   Lamb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Lamb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400"/>
              <a:buNone/>
            </a:pPr>
            <a:r>
              <a:t/>
            </a:r>
            <a:endParaRPr b="0" sz="4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 a   Ham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Ham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400"/>
              <a:buNone/>
            </a:pPr>
            <a:r>
              <a:t/>
            </a:r>
            <a:endParaRPr b="0" sz="4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Yam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Yam a   Ham a   Spam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Spam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400"/>
              <a:buNone/>
            </a:pPr>
            <a:r>
              <a:t/>
            </a:r>
            <a:endParaRPr b="0" sz="40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Yam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Yam a   Ham a   Lamb b</a:t>
            </a:r>
            <a:endParaRPr/>
          </a:p>
          <a:p>
            <a:pPr indent="-184547" lvl="1" marL="479822" rtl="0" algn="l">
              <a:lnSpc>
                <a:spcPct val="6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b="0" lang="en-GB" sz="1600">
                <a:latin typeface="Consolas"/>
                <a:ea typeface="Consolas"/>
                <a:cs typeface="Consolas"/>
                <a:sym typeface="Consolas"/>
              </a:rPr>
              <a:t>Lamb b</a:t>
            </a:r>
            <a:endParaRPr/>
          </a:p>
        </p:txBody>
      </p:sp>
      <p:sp>
        <p:nvSpPr>
          <p:cNvPr id="782" name="Google Shape;782;p10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3" name="Google Shape;783;p103"/>
          <p:cNvSpPr/>
          <p:nvPr/>
        </p:nvSpPr>
        <p:spPr>
          <a:xfrm>
            <a:off x="7422169" y="923660"/>
            <a:ext cx="1450504" cy="432048"/>
          </a:xfrm>
          <a:prstGeom prst="wedgeRectCallout">
            <a:avLst>
              <a:gd fmla="val -20833" name="adj1"/>
              <a:gd fmla="val 62500" name="adj2"/>
            </a:avLst>
          </a:prstGeom>
          <a:solidFill>
            <a:srgbClr val="DAE5F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Poll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104"/>
          <p:cNvSpPr txBox="1"/>
          <p:nvPr>
            <p:ph idx="4294967295" type="title"/>
          </p:nvPr>
        </p:nvSpPr>
        <p:spPr>
          <a:xfrm>
            <a:off x="457200" y="5568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Beispiel</a:t>
            </a:r>
            <a:endParaRPr/>
          </a:p>
        </p:txBody>
      </p:sp>
      <p:sp>
        <p:nvSpPr>
          <p:cNvPr id="790" name="Google Shape;790;p104"/>
          <p:cNvSpPr txBox="1"/>
          <p:nvPr/>
        </p:nvSpPr>
        <p:spPr>
          <a:xfrm>
            <a:off x="247875" y="826873"/>
            <a:ext cx="6204971" cy="4214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System.out.print("Salamander&amp;Molche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// Larven entwickeln ...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System.out.println("Arme zuerst");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FroschLurche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"FroschLurche " +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.toString();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// Larven entwickeln ...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System.out.println("Beine zuerst");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-184547" lvl="1" marL="479822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1" name="Google Shape;791;p10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2" name="Google Shape;792;p104"/>
          <p:cNvSpPr txBox="1"/>
          <p:nvPr/>
        </p:nvSpPr>
        <p:spPr>
          <a:xfrm>
            <a:off x="5678424" y="267494"/>
            <a:ext cx="30700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 Methoden </a:t>
            </a:r>
            <a:r>
              <a:rPr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aber aus Platzgründen tlw. weggelassen (eh nicht wichtig da in der selben Package)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105"/>
          <p:cNvSpPr txBox="1"/>
          <p:nvPr>
            <p:ph idx="4294967295" type="title"/>
          </p:nvPr>
        </p:nvSpPr>
        <p:spPr>
          <a:xfrm>
            <a:off x="457200" y="55681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Beispiel, Teil 2</a:t>
            </a:r>
            <a:endParaRPr/>
          </a:p>
        </p:txBody>
      </p:sp>
      <p:sp>
        <p:nvSpPr>
          <p:cNvPr id="799" name="Google Shape;799;p105"/>
          <p:cNvSpPr txBox="1"/>
          <p:nvPr/>
        </p:nvSpPr>
        <p:spPr>
          <a:xfrm>
            <a:off x="1" y="826873"/>
            <a:ext cx="9144000" cy="4214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 {    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                        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.info();                             System.out.print("Amphibien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System.out.print("Amphibien ");      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                             System.out.print("bedroht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           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"Lurche ";                       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"Amphibien ";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                                        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r>
              <a:t/>
            </a:r>
            <a:endParaRPr b="1" i="0" sz="6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Feuersalamander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System.out.println("Lebend geboren");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 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System.out.print("Fast ausgestorben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800" name="Google Shape;800;p10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06"/>
          <p:cNvSpPr txBox="1"/>
          <p:nvPr>
            <p:ph idx="4294967295" type="title"/>
          </p:nvPr>
        </p:nvSpPr>
        <p:spPr>
          <a:xfrm>
            <a:off x="439898" y="57566"/>
            <a:ext cx="8229600" cy="7048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Zeichnen wir die Abhängigkeiten</a:t>
            </a:r>
            <a:endParaRPr/>
          </a:p>
        </p:txBody>
      </p:sp>
      <p:sp>
        <p:nvSpPr>
          <p:cNvPr id="806" name="Google Shape;806;p10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07" name="Google Shape;807;p106"/>
          <p:cNvSpPr/>
          <p:nvPr/>
        </p:nvSpPr>
        <p:spPr>
          <a:xfrm>
            <a:off x="6876256" y="57567"/>
            <a:ext cx="1944216" cy="1008385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08" name="Google Shape;808;p106"/>
          <p:cNvCxnSpPr/>
          <p:nvPr/>
        </p:nvCxnSpPr>
        <p:spPr>
          <a:xfrm>
            <a:off x="6876256" y="334259"/>
            <a:ext cx="194421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09" name="Google Shape;809;p106"/>
          <p:cNvSpPr txBox="1"/>
          <p:nvPr/>
        </p:nvSpPr>
        <p:spPr>
          <a:xfrm>
            <a:off x="7272300" y="7318"/>
            <a:ext cx="11521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Amphibien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0" name="Google Shape;810;p106"/>
          <p:cNvCxnSpPr/>
          <p:nvPr/>
        </p:nvCxnSpPr>
        <p:spPr>
          <a:xfrm>
            <a:off x="4473369" y="4154255"/>
            <a:ext cx="194421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1" name="Google Shape;811;p106"/>
          <p:cNvSpPr txBox="1"/>
          <p:nvPr/>
        </p:nvSpPr>
        <p:spPr>
          <a:xfrm>
            <a:off x="4617385" y="3827041"/>
            <a:ext cx="18002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Feuersalamander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2" name="Google Shape;812;p106"/>
          <p:cNvSpPr/>
          <p:nvPr/>
        </p:nvSpPr>
        <p:spPr>
          <a:xfrm>
            <a:off x="6876256" y="1186216"/>
            <a:ext cx="1944216" cy="124151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13" name="Google Shape;813;p106"/>
          <p:cNvCxnSpPr/>
          <p:nvPr/>
        </p:nvCxnSpPr>
        <p:spPr>
          <a:xfrm>
            <a:off x="6876256" y="1462908"/>
            <a:ext cx="194421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4" name="Google Shape;814;p106"/>
          <p:cNvSpPr txBox="1"/>
          <p:nvPr/>
        </p:nvSpPr>
        <p:spPr>
          <a:xfrm>
            <a:off x="7434318" y="1135967"/>
            <a:ext cx="82809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Lurche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5" name="Google Shape;815;p106"/>
          <p:cNvSpPr txBox="1"/>
          <p:nvPr/>
        </p:nvSpPr>
        <p:spPr>
          <a:xfrm>
            <a:off x="6957585" y="1473627"/>
            <a:ext cx="764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zuerst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(status)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toString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6" name="Google Shape;816;p106"/>
          <p:cNvSpPr/>
          <p:nvPr/>
        </p:nvSpPr>
        <p:spPr>
          <a:xfrm>
            <a:off x="4473369" y="3800140"/>
            <a:ext cx="1944216" cy="124151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7" name="Google Shape;817;p106"/>
          <p:cNvSpPr txBox="1"/>
          <p:nvPr/>
        </p:nvSpPr>
        <p:spPr>
          <a:xfrm>
            <a:off x="4554698" y="4087551"/>
            <a:ext cx="87498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zuerst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(toString)</a:t>
            </a:r>
            <a:endParaRPr/>
          </a:p>
        </p:txBody>
      </p:sp>
      <p:sp>
        <p:nvSpPr>
          <p:cNvPr id="818" name="Google Shape;818;p106"/>
          <p:cNvSpPr txBox="1"/>
          <p:nvPr/>
        </p:nvSpPr>
        <p:spPr>
          <a:xfrm>
            <a:off x="6959867" y="347261"/>
            <a:ext cx="76482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status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toString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106"/>
          <p:cNvSpPr/>
          <p:nvPr/>
        </p:nvSpPr>
        <p:spPr>
          <a:xfrm>
            <a:off x="6876256" y="2743951"/>
            <a:ext cx="1944216" cy="124151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0" name="Google Shape;820;p106"/>
          <p:cNvCxnSpPr/>
          <p:nvPr/>
        </p:nvCxnSpPr>
        <p:spPr>
          <a:xfrm>
            <a:off x="6876256" y="3020643"/>
            <a:ext cx="194421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1" name="Google Shape;821;p106"/>
          <p:cNvSpPr txBox="1"/>
          <p:nvPr/>
        </p:nvSpPr>
        <p:spPr>
          <a:xfrm>
            <a:off x="7020272" y="2693702"/>
            <a:ext cx="166652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SchwanzLurche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106"/>
          <p:cNvSpPr txBox="1"/>
          <p:nvPr/>
        </p:nvSpPr>
        <p:spPr>
          <a:xfrm>
            <a:off x="6957585" y="3031362"/>
            <a:ext cx="87498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zuerst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(status)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(toString)</a:t>
            </a:r>
            <a:endParaRPr/>
          </a:p>
        </p:txBody>
      </p:sp>
      <p:sp>
        <p:nvSpPr>
          <p:cNvPr id="823" name="Google Shape;823;p106"/>
          <p:cNvSpPr/>
          <p:nvPr/>
        </p:nvSpPr>
        <p:spPr>
          <a:xfrm>
            <a:off x="2133169" y="2743951"/>
            <a:ext cx="1944216" cy="1241518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4" name="Google Shape;824;p106"/>
          <p:cNvCxnSpPr/>
          <p:nvPr/>
        </p:nvCxnSpPr>
        <p:spPr>
          <a:xfrm>
            <a:off x="2133169" y="3020643"/>
            <a:ext cx="1944216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5" name="Google Shape;825;p106"/>
          <p:cNvSpPr txBox="1"/>
          <p:nvPr/>
        </p:nvSpPr>
        <p:spPr>
          <a:xfrm>
            <a:off x="2483768" y="2693702"/>
            <a:ext cx="129614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FroschLurche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6" name="Google Shape;826;p106"/>
          <p:cNvSpPr txBox="1"/>
          <p:nvPr/>
        </p:nvSpPr>
        <p:spPr>
          <a:xfrm>
            <a:off x="2214498" y="3031362"/>
            <a:ext cx="76482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(info)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zuerst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(status)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toString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27" name="Google Shape;827;p106"/>
          <p:cNvCxnSpPr>
            <a:stCxn id="807" idx="2"/>
          </p:cNvCxnSpPr>
          <p:nvPr/>
        </p:nvCxnSpPr>
        <p:spPr>
          <a:xfrm>
            <a:off x="7848364" y="1065952"/>
            <a:ext cx="0" cy="1374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8" name="Google Shape;828;p106"/>
          <p:cNvCxnSpPr/>
          <p:nvPr/>
        </p:nvCxnSpPr>
        <p:spPr>
          <a:xfrm>
            <a:off x="7848128" y="2427734"/>
            <a:ext cx="0" cy="304605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106"/>
          <p:cNvCxnSpPr/>
          <p:nvPr/>
        </p:nvCxnSpPr>
        <p:spPr>
          <a:xfrm>
            <a:off x="3131840" y="2571750"/>
            <a:ext cx="0" cy="17220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0" name="Google Shape;830;p106"/>
          <p:cNvCxnSpPr/>
          <p:nvPr/>
        </p:nvCxnSpPr>
        <p:spPr>
          <a:xfrm>
            <a:off x="-1584448" y="2715766"/>
            <a:ext cx="0" cy="172201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1" name="Google Shape;831;p106"/>
          <p:cNvCxnSpPr/>
          <p:nvPr/>
        </p:nvCxnSpPr>
        <p:spPr>
          <a:xfrm flipH="1" rot="10800000">
            <a:off x="3131840" y="2556526"/>
            <a:ext cx="4716287" cy="15224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2" name="Google Shape;832;p106"/>
          <p:cNvCxnSpPr>
            <a:stCxn id="819" idx="2"/>
          </p:cNvCxnSpPr>
          <p:nvPr/>
        </p:nvCxnSpPr>
        <p:spPr>
          <a:xfrm flipH="1" rot="5400000">
            <a:off x="6938464" y="3075569"/>
            <a:ext cx="451800" cy="1368000"/>
          </a:xfrm>
          <a:prstGeom prst="bentConnector4">
            <a:avLst>
              <a:gd fmla="val -50598" name="adj1"/>
              <a:gd fmla="val 85534" name="adj2"/>
            </a:avLst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3" name="Google Shape;833;p106"/>
          <p:cNvCxnSpPr>
            <a:stCxn id="816" idx="0"/>
          </p:cNvCxnSpPr>
          <p:nvPr/>
        </p:nvCxnSpPr>
        <p:spPr>
          <a:xfrm rot="-5400000">
            <a:off x="5844177" y="3135040"/>
            <a:ext cx="266400" cy="1063800"/>
          </a:xfrm>
          <a:prstGeom prst="bentConnector2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Umkehrung</a:t>
            </a:r>
            <a:endParaRPr/>
          </a:p>
        </p:txBody>
      </p:sp>
      <p:sp>
        <p:nvSpPr>
          <p:cNvPr id="247" name="Google Shape;247;p44"/>
          <p:cNvSpPr txBox="1"/>
          <p:nvPr/>
        </p:nvSpPr>
        <p:spPr>
          <a:xfrm>
            <a:off x="311700" y="1017725"/>
            <a:ext cx="6720000" cy="3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reverse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IntNode previousNode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IntNode currentNode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first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IntNode nextNode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while(currentNode !=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nextNode = currentNode.next;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currentNode.next = previousNode;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// Aktualisiere previousNode und currentNode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previousNode = currentNode;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currentNode = nextNode;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...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107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Übersicht durch eine Tabelle</a:t>
            </a:r>
            <a:endParaRPr/>
          </a:p>
        </p:txBody>
      </p:sp>
      <p:graphicFrame>
        <p:nvGraphicFramePr>
          <p:cNvPr id="840" name="Google Shape;840;p107"/>
          <p:cNvGraphicFramePr/>
          <p:nvPr/>
        </p:nvGraphicFramePr>
        <p:xfrm>
          <a:off x="755576" y="13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368150"/>
                <a:gridCol w="1270425"/>
                <a:gridCol w="952825"/>
                <a:gridCol w="1246000"/>
                <a:gridCol w="1392575"/>
                <a:gridCol w="1978925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Amphibien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Lurche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SchwanzL.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FroschL.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Feuersalamander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info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zuerst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status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1" name="Google Shape;841;p10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08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Übersicht durch eine Tabelle</a:t>
            </a:r>
            <a:endParaRPr/>
          </a:p>
        </p:txBody>
      </p:sp>
      <p:graphicFrame>
        <p:nvGraphicFramePr>
          <p:cNvPr id="848" name="Google Shape;848;p108"/>
          <p:cNvGraphicFramePr/>
          <p:nvPr/>
        </p:nvGraphicFramePr>
        <p:xfrm>
          <a:off x="755576" y="13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368150"/>
                <a:gridCol w="1270425"/>
                <a:gridCol w="952825"/>
                <a:gridCol w="1246000"/>
                <a:gridCol w="1392575"/>
                <a:gridCol w="1978925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Amphibien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Lurche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SchwanzL.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FroschL.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Feuersalamander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info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"Amph…"+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"Sa…&amp;Mo…"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zuerst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{}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"Arme 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"Beine 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"Lebend …"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status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"bedroht"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"Fast ausgestorben 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"Lurche"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"Fro… Lurche"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49" name="Google Shape;849;p10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50" name="Google Shape;850;p108"/>
          <p:cNvCxnSpPr/>
          <p:nvPr/>
        </p:nvCxnSpPr>
        <p:spPr>
          <a:xfrm flipH="1" rot="10800000">
            <a:off x="2123728" y="2427734"/>
            <a:ext cx="1224136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1" name="Google Shape;851;p108"/>
          <p:cNvSpPr txBox="1"/>
          <p:nvPr/>
        </p:nvSpPr>
        <p:spPr>
          <a:xfrm>
            <a:off x="4139952" y="4515966"/>
            <a:ext cx="303454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Noch ohne geerbte Methoden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09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Übersicht durch eine Tabelle</a:t>
            </a:r>
            <a:endParaRPr/>
          </a:p>
        </p:txBody>
      </p:sp>
      <p:graphicFrame>
        <p:nvGraphicFramePr>
          <p:cNvPr id="858" name="Google Shape;858;p109"/>
          <p:cNvGraphicFramePr/>
          <p:nvPr/>
        </p:nvGraphicFramePr>
        <p:xfrm>
          <a:off x="755576" y="131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368150"/>
                <a:gridCol w="1270425"/>
                <a:gridCol w="952825"/>
                <a:gridCol w="1246000"/>
                <a:gridCol w="1392575"/>
                <a:gridCol w="1978925"/>
              </a:tblGrid>
              <a:tr h="556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Amphibien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Lurche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SchwanzL.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FroschL.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Feuersalamander</a:t>
                      </a:r>
                      <a:endParaRPr b="1" i="0" sz="1500" u="none" cap="none" strike="noStrik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info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"Amph…"+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"Sa…&amp;Mo…"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1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</a:t>
                      </a: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Amph…"+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"Sa…&amp;Mo…"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zuerst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{}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"Arme 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"Beine …"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"Lebend …"</a:t>
                      </a:r>
                      <a:endParaRPr b="0" i="0" sz="12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status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"bedroht"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"bedr… 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"bedroht"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"bedroht"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"Fast ausgestorben 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5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toString</a:t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"Amph…"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"Lurche"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"Lurche"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0" lang="en-GB" sz="12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"Fro… Lurche"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720"/>
                        <a:buFont typeface="Noto Sans Symbols"/>
                        <a:buNone/>
                      </a:pPr>
                      <a:r>
                        <a:rPr b="0" i="1" lang="en-GB" sz="1200" u="none" cap="none" strike="noStrike">
                          <a:solidFill>
                            <a:srgbClr val="000000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"Lurche"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859" name="Google Shape;859;p10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0" name="Google Shape;860;p109"/>
          <p:cNvCxnSpPr/>
          <p:nvPr/>
        </p:nvCxnSpPr>
        <p:spPr>
          <a:xfrm flipH="1" rot="10800000">
            <a:off x="2123728" y="2427734"/>
            <a:ext cx="1224136" cy="504056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1" name="Google Shape;861;p109"/>
          <p:cNvSpPr txBox="1"/>
          <p:nvPr/>
        </p:nvSpPr>
        <p:spPr>
          <a:xfrm>
            <a:off x="4139952" y="4515966"/>
            <a:ext cx="32403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Geerbte Methoden </a:t>
            </a:r>
            <a:r>
              <a:rPr i="1" lang="en-GB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11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Klient (Teil 1)</a:t>
            </a:r>
            <a:endParaRPr/>
          </a:p>
        </p:txBody>
      </p:sp>
      <p:sp>
        <p:nvSpPr>
          <p:cNvPr id="867" name="Google Shape;867;p110"/>
          <p:cNvSpPr txBox="1"/>
          <p:nvPr>
            <p:ph idx="1" type="body"/>
          </p:nvPr>
        </p:nvSpPr>
        <p:spPr>
          <a:xfrm>
            <a:off x="457200" y="1200150"/>
            <a:ext cx="8229600" cy="37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4788" lvl="0" marL="2047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Was wäre der Output für dieses Klienten Programm?</a:t>
            </a:r>
            <a:endParaRPr b="0" sz="105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Amphibien[] meinTerrarium = {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Amphibien(),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			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Lurche(), 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Feuersalamander() };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 sz="18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i = 0; i &lt; meinTerrarium.length; i++) {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System.out.println(meinTerrarium[i]);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meinTerrarium[i].info();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System.out.println();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meinTerrarium[i].status();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  System.out.println();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868" name="Google Shape;868;p11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11"/>
          <p:cNvSpPr txBox="1"/>
          <p:nvPr/>
        </p:nvSpPr>
        <p:spPr>
          <a:xfrm>
            <a:off x="-122025" y="0"/>
            <a:ext cx="4494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("Salamander&amp;Molche 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ln("Arme zuerst");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FroschLurche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"FroschLurche " + 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18514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.toString();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ln("Beine zuerst");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Feuersalamander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System.out.println("Lebend geboren");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 () 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System.out.print("Fast ausgestorben ");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5" name="Google Shape;875;p11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76" name="Google Shape;876;p111"/>
          <p:cNvSpPr txBox="1"/>
          <p:nvPr/>
        </p:nvSpPr>
        <p:spPr>
          <a:xfrm>
            <a:off x="4294200" y="71300"/>
            <a:ext cx="4849800" cy="4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	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S.o.p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("Amphibien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	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("bedroht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/>
              <a:t>  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"Amphibien ";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 {         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.info();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System.out.print("Amphibien ");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"Lurche ";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1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Klient (Teil 2)</a:t>
            </a:r>
            <a:endParaRPr/>
          </a:p>
        </p:txBody>
      </p:sp>
      <p:sp>
        <p:nvSpPr>
          <p:cNvPr id="882" name="Google Shape;882;p112"/>
          <p:cNvSpPr txBox="1"/>
          <p:nvPr>
            <p:ph idx="1" type="body"/>
          </p:nvPr>
        </p:nvSpPr>
        <p:spPr>
          <a:xfrm>
            <a:off x="457200" y="1200150"/>
            <a:ext cx="8229600" cy="3747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04788" lvl="0" marL="204788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28571"/>
              <a:buChar char="▪"/>
            </a:pPr>
            <a:r>
              <a:rPr lang="en-GB"/>
              <a:t>Fortsetzung</a:t>
            </a:r>
            <a:endParaRPr b="0" sz="1050"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120000"/>
              </a:lnSpc>
              <a:spcBef>
                <a:spcPts val="9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Lurche[] ihrTerrarium = {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SchwanzLurche(),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    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FroschLurche(), 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Feuersalamander() };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(</a:t>
            </a:r>
            <a:r>
              <a:rPr lang="en-GB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i = 0; i &lt; ihrTerrarium.length; i++) {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System.out.println(ihrTerrarium[i]);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ihrTerrarium[i].info();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System.out.println();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ihrTerrarium[i].zuerst();</a:t>
            </a:r>
            <a:endParaRPr/>
          </a:p>
          <a:p>
            <a:pPr indent="-184547" lvl="1" marL="479822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ct val="100000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</p:txBody>
      </p:sp>
      <p:sp>
        <p:nvSpPr>
          <p:cNvPr id="883" name="Google Shape;883;p11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113"/>
          <p:cNvSpPr txBox="1"/>
          <p:nvPr/>
        </p:nvSpPr>
        <p:spPr>
          <a:xfrm>
            <a:off x="-122025" y="0"/>
            <a:ext cx="44946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("Salamander&amp;Molche 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ln("Arme zuerst");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FroschLurche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"FroschLurche " + 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18514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.toString();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</a:t>
            </a:r>
            <a:r>
              <a:rPr b="1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ln("Beine zuerst");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}</a:t>
            </a:r>
            <a:endParaRPr sz="1300"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3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Feuersalamander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SchwanzLurche{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System.out.println("Lebend geboren");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 () {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System.out.print("Fast ausgestorben ");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300"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3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3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3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0" name="Google Shape;890;p1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1" name="Google Shape;891;p113"/>
          <p:cNvSpPr txBox="1"/>
          <p:nvPr/>
        </p:nvSpPr>
        <p:spPr>
          <a:xfrm>
            <a:off x="4294200" y="71300"/>
            <a:ext cx="4849800" cy="42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	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S.o.p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("Amphibien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status()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	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System.out.print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("bedroht ");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/>
              <a:t>  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"Amphibien ";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b="0" i="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class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Lurche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extends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Amphibien  {          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info() {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super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.info();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System.out.print("Amphibien ");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void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zuerst() {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public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String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toString() {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b="1"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return</a:t>
            </a: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"Lurche ";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                                          </a:t>
            </a:r>
            <a:endParaRPr>
              <a:solidFill>
                <a:schemeClr val="dk1"/>
              </a:solidFill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600"/>
              <a:buFont typeface="Noto Sans Symbols"/>
              <a:buNone/>
            </a:pPr>
            <a:r>
              <a:t/>
            </a:r>
            <a:endParaRPr b="1" i="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184547" lvl="1" marL="479822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14"/>
          <p:cNvSpPr txBox="1"/>
          <p:nvPr>
            <p:ph idx="4294967295" type="title"/>
          </p:nvPr>
        </p:nvSpPr>
        <p:spPr>
          <a:xfrm>
            <a:off x="457200" y="205979"/>
            <a:ext cx="8229600" cy="46077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Beispiel Antwort</a:t>
            </a:r>
            <a:endParaRPr/>
          </a:p>
        </p:txBody>
      </p:sp>
      <p:sp>
        <p:nvSpPr>
          <p:cNvPr id="897" name="Google Shape;897;p114"/>
          <p:cNvSpPr txBox="1"/>
          <p:nvPr>
            <p:ph idx="4294967295" type="body"/>
          </p:nvPr>
        </p:nvSpPr>
        <p:spPr>
          <a:xfrm>
            <a:off x="457200" y="819150"/>
            <a:ext cx="4186808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4788" lvl="0" marL="20478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// 1. Teil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// i == 0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Amphibien  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Amphibien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bedroht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// i == 1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Amphibien Amphibien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bedroht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SzPts val="1400"/>
              <a:buNone/>
            </a:pPr>
            <a:r>
              <a:rPr b="0" lang="en-GB" sz="1400">
                <a:latin typeface="Consolas"/>
                <a:ea typeface="Consolas"/>
                <a:cs typeface="Consolas"/>
                <a:sym typeface="Consolas"/>
              </a:rPr>
              <a:t>// i == 2</a:t>
            </a:r>
            <a:endParaRPr/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SzPts val="1800"/>
              <a:buNone/>
            </a:pP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Fast ausgestorben</a:t>
            </a:r>
            <a:endParaRPr b="0" sz="1800"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SzPts val="900"/>
              <a:buNone/>
            </a:pPr>
            <a:r>
              <a:t/>
            </a:r>
            <a:endParaRPr b="0" sz="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98" name="Google Shape;898;p11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9" name="Google Shape;899;p114"/>
          <p:cNvSpPr txBox="1"/>
          <p:nvPr/>
        </p:nvSpPr>
        <p:spPr>
          <a:xfrm>
            <a:off x="4860032" y="852567"/>
            <a:ext cx="4186808" cy="4324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4788" lvl="0" marL="20478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2. Teil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b="0"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0</a:t>
            </a:r>
            <a:endParaRPr/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Arme zuerst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b="0"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1</a:t>
            </a:r>
            <a:endParaRPr/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FroschLurche Lurche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Amphibien Amphibien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Beine zuerst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8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</a:pPr>
            <a:r>
              <a:rPr b="0" lang="en-GB" sz="14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// i == 2</a:t>
            </a:r>
            <a:endParaRPr/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Lurche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Salamander&amp;Molche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9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</a:pPr>
            <a:r>
              <a:rPr b="0" lang="en-GB" sz="1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Lebend geboren</a:t>
            </a:r>
            <a:endParaRPr b="0" sz="1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04788" lvl="0" marL="204788" marR="0" rtl="0" algn="l">
              <a:lnSpc>
                <a:spcPct val="70000"/>
              </a:lnSpc>
              <a:spcBef>
                <a:spcPts val="78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Noto Sans Symbols"/>
              <a:buNone/>
            </a:pPr>
            <a:r>
              <a:t/>
            </a:r>
            <a:endParaRPr b="0" sz="9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15"/>
          <p:cNvSpPr txBox="1"/>
          <p:nvPr>
            <p:ph idx="4294967295" type="title"/>
          </p:nvPr>
        </p:nvSpPr>
        <p:spPr>
          <a:xfrm>
            <a:off x="457200" y="205979"/>
            <a:ext cx="8229600" cy="49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Ein anderes Beispiel (mit casts)</a:t>
            </a:r>
            <a:endParaRPr/>
          </a:p>
        </p:txBody>
      </p:sp>
      <p:sp>
        <p:nvSpPr>
          <p:cNvPr id="905" name="Google Shape;905;p115"/>
          <p:cNvSpPr txBox="1"/>
          <p:nvPr>
            <p:ph idx="4294967295" type="body"/>
          </p:nvPr>
        </p:nvSpPr>
        <p:spPr>
          <a:xfrm>
            <a:off x="457200" y="843558"/>
            <a:ext cx="8229600" cy="37510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Die folgenden Klassen wurden deklariert: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600"/>
              <a:buFont typeface="Noto Sans Symbols"/>
              <a:buNone/>
            </a:pPr>
            <a:r>
              <a:t/>
            </a:r>
            <a:endParaRPr b="0" sz="6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Rain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</p:txBody>
      </p:sp>
      <p:sp>
        <p:nvSpPr>
          <p:cNvPr id="906" name="Google Shape;906;p11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116"/>
          <p:cNvSpPr txBox="1"/>
          <p:nvPr>
            <p:ph idx="4294967295" type="body"/>
          </p:nvPr>
        </p:nvSpPr>
        <p:spPr>
          <a:xfrm>
            <a:off x="457200" y="267494"/>
            <a:ext cx="8229600" cy="4327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350"/>
              <a:buFont typeface="Noto Sans Symbols"/>
              <a:buNone/>
            </a:pPr>
            <a:r>
              <a:t/>
            </a:r>
            <a:endParaRPr b="0" sz="135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Sleet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System.out.println("Sleet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super.method2();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method3();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System.out.println("Sleet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Fog extends Sleet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System.out.println("Fog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System.out.println("Fog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2" name="Google Shape;912;p11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Umkehrung</a:t>
            </a:r>
            <a:endParaRPr/>
          </a:p>
        </p:txBody>
      </p:sp>
      <p:sp>
        <p:nvSpPr>
          <p:cNvPr id="253" name="Google Shape;253;p45"/>
          <p:cNvSpPr txBox="1"/>
          <p:nvPr/>
        </p:nvSpPr>
        <p:spPr>
          <a:xfrm>
            <a:off x="311700" y="1017725"/>
            <a:ext cx="6720000" cy="391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void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reverse() {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 IntNode previousNode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IntNode currentNode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.first;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IntNode nextNode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while(currentNode !=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null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nextNode = currentNode.next;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currentNode.next = previousNode;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// Aktualisiere previousNode und currentNode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previousNode = currentNode;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	 currentNode = nextNode;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//Setze first und last durch einen Swap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IntNode newLast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.first;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	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.first =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.last;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100">
                <a:solidFill>
                  <a:srgbClr val="741B47"/>
                </a:solidFill>
                <a:latin typeface="Courier New"/>
                <a:ea typeface="Courier New"/>
                <a:cs typeface="Courier New"/>
                <a:sym typeface="Courier New"/>
              </a:rPr>
              <a:t>this</a:t>
            </a: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.last = newLast;</a:t>
            </a:r>
            <a:b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6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17"/>
          <p:cNvSpPr txBox="1"/>
          <p:nvPr>
            <p:ph idx="4294967295" type="body"/>
          </p:nvPr>
        </p:nvSpPr>
        <p:spPr>
          <a:xfrm>
            <a:off x="107950" y="173620"/>
            <a:ext cx="9036050" cy="486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en-GB" sz="2400"/>
              <a:t>Was passiert wenn diese (Klienten)Programme ausgeführt werden?</a:t>
            </a:r>
            <a:endParaRPr sz="1500"/>
          </a:p>
          <a:p>
            <a:pPr indent="-19050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1: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var1 = new Sleet();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var1.method2();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2: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var2 = new Rain();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var2.method1();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3: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var3 = new Rain();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((Fog) var3).method1();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18" name="Google Shape;918;p11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18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Ansatz 1: Abhängigkeiten zeichnen</a:t>
            </a:r>
            <a:endParaRPr/>
          </a:p>
        </p:txBody>
      </p:sp>
      <p:sp>
        <p:nvSpPr>
          <p:cNvPr id="924" name="Google Shape;924;p118"/>
          <p:cNvSpPr txBox="1"/>
          <p:nvPr>
            <p:ph idx="4294967295" type="body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Wir zeichnen die Klassen von oben (Superclass) nach unten.</a:t>
            </a:r>
            <a:endParaRPr/>
          </a:p>
        </p:txBody>
      </p:sp>
      <p:sp>
        <p:nvSpPr>
          <p:cNvPr id="925" name="Google Shape;925;p11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19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Ansatz 1: Abhängigkeiten zeichnen</a:t>
            </a:r>
            <a:endParaRPr/>
          </a:p>
        </p:txBody>
      </p:sp>
      <p:sp>
        <p:nvSpPr>
          <p:cNvPr id="931" name="Google Shape;931;p119"/>
          <p:cNvSpPr txBox="1"/>
          <p:nvPr>
            <p:ph idx="4294967295" type="body"/>
          </p:nvPr>
        </p:nvSpPr>
        <p:spPr>
          <a:xfrm>
            <a:off x="457200" y="987574"/>
            <a:ext cx="8229600" cy="36070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Wir zeichnen die Klassen von oben (Superclass) nach unten.</a:t>
            </a:r>
            <a:endParaRPr/>
          </a:p>
        </p:txBody>
      </p:sp>
      <p:grpSp>
        <p:nvGrpSpPr>
          <p:cNvPr id="932" name="Google Shape;932;p119"/>
          <p:cNvGrpSpPr/>
          <p:nvPr/>
        </p:nvGrpSpPr>
        <p:grpSpPr>
          <a:xfrm>
            <a:off x="4000500" y="1600200"/>
            <a:ext cx="800100" cy="742950"/>
            <a:chOff x="3810000" y="2438400"/>
            <a:chExt cx="1066800" cy="990600"/>
          </a:xfrm>
        </p:grpSpPr>
        <p:sp>
          <p:nvSpPr>
            <p:cNvPr id="933" name="Google Shape;933;p119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119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935" name="Google Shape;935;p119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936" name="Google Shape;936;p119"/>
          <p:cNvGrpSpPr/>
          <p:nvPr/>
        </p:nvGrpSpPr>
        <p:grpSpPr>
          <a:xfrm>
            <a:off x="2914650" y="2686050"/>
            <a:ext cx="800100" cy="914400"/>
            <a:chOff x="6477000" y="2743200"/>
            <a:chExt cx="1066800" cy="1219200"/>
          </a:xfrm>
        </p:grpSpPr>
        <p:sp>
          <p:nvSpPr>
            <p:cNvPr id="937" name="Google Shape;937;p119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119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939" name="Google Shape;939;p119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940" name="Google Shape;940;p119"/>
          <p:cNvGrpSpPr/>
          <p:nvPr/>
        </p:nvGrpSpPr>
        <p:grpSpPr>
          <a:xfrm>
            <a:off x="5029200" y="3771900"/>
            <a:ext cx="800100" cy="914400"/>
            <a:chOff x="7162800" y="4191000"/>
            <a:chExt cx="1066800" cy="1219200"/>
          </a:xfrm>
        </p:grpSpPr>
        <p:sp>
          <p:nvSpPr>
            <p:cNvPr id="941" name="Google Shape;941;p119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119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943" name="Google Shape;943;p119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944" name="Google Shape;944;p119"/>
          <p:cNvGrpSpPr/>
          <p:nvPr/>
        </p:nvGrpSpPr>
        <p:grpSpPr>
          <a:xfrm>
            <a:off x="5029200" y="2686050"/>
            <a:ext cx="800100" cy="742950"/>
            <a:chOff x="2133600" y="2438400"/>
            <a:chExt cx="1066800" cy="990600"/>
          </a:xfrm>
        </p:grpSpPr>
        <p:sp>
          <p:nvSpPr>
            <p:cNvPr id="945" name="Google Shape;945;p119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119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947" name="Google Shape;947;p119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948" name="Google Shape;948;p119"/>
          <p:cNvCxnSpPr/>
          <p:nvPr/>
        </p:nvCxnSpPr>
        <p:spPr>
          <a:xfrm rot="10800000">
            <a:off x="44005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49" name="Google Shape;949;p119"/>
          <p:cNvCxnSpPr/>
          <p:nvPr/>
        </p:nvCxnSpPr>
        <p:spPr>
          <a:xfrm flipH="1" rot="10800000">
            <a:off x="33147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950" name="Google Shape;950;p119"/>
          <p:cNvCxnSpPr/>
          <p:nvPr/>
        </p:nvCxnSpPr>
        <p:spPr>
          <a:xfrm rot="-5400000">
            <a:off x="52578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951" name="Google Shape;951;p11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20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Ansatz 2: Tabelle</a:t>
            </a:r>
            <a:endParaRPr/>
          </a:p>
        </p:txBody>
      </p:sp>
      <p:graphicFrame>
        <p:nvGraphicFramePr>
          <p:cNvPr id="957" name="Google Shape;957;p120"/>
          <p:cNvGraphicFramePr/>
          <p:nvPr/>
        </p:nvGraphicFramePr>
        <p:xfrm>
          <a:off x="12573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58" name="Google Shape;958;p120"/>
          <p:cNvSpPr txBox="1"/>
          <p:nvPr/>
        </p:nvSpPr>
        <p:spPr>
          <a:xfrm>
            <a:off x="3595688" y="4148138"/>
            <a:ext cx="464447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Italic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geerbtes Verhalten</a:t>
            </a:r>
            <a:endParaRPr sz="1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Fett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dynamischer Aufruf einer Methode der Subclass</a:t>
            </a:r>
            <a:endParaRPr/>
          </a:p>
        </p:txBody>
      </p:sp>
      <p:graphicFrame>
        <p:nvGraphicFramePr>
          <p:cNvPr id="959" name="Google Shape;959;p120"/>
          <p:cNvGraphicFramePr/>
          <p:nvPr/>
        </p:nvGraphicFramePr>
        <p:xfrm>
          <a:off x="1257300" y="11430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60" name="Google Shape;960;p12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21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Ansatz 2: Tabelle</a:t>
            </a:r>
            <a:endParaRPr/>
          </a:p>
        </p:txBody>
      </p:sp>
      <p:graphicFrame>
        <p:nvGraphicFramePr>
          <p:cNvPr id="966" name="Google Shape;966;p121"/>
          <p:cNvGraphicFramePr/>
          <p:nvPr/>
        </p:nvGraphicFramePr>
        <p:xfrm>
          <a:off x="12573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67" name="Google Shape;967;p121"/>
          <p:cNvGraphicFramePr/>
          <p:nvPr/>
        </p:nvGraphicFramePr>
        <p:xfrm>
          <a:off x="1257300" y="11430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968" name="Google Shape;968;p121"/>
          <p:cNvCxnSpPr/>
          <p:nvPr/>
        </p:nvCxnSpPr>
        <p:spPr>
          <a:xfrm flipH="1" rot="10800000">
            <a:off x="2286000" y="1485900"/>
            <a:ext cx="1428750" cy="7429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9" name="Google Shape;969;p12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70" name="Google Shape;970;p121"/>
          <p:cNvSpPr txBox="1"/>
          <p:nvPr/>
        </p:nvSpPr>
        <p:spPr>
          <a:xfrm>
            <a:off x="3595688" y="4148138"/>
            <a:ext cx="464447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Italic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geerbtes Verhalten</a:t>
            </a:r>
            <a:endParaRPr sz="1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Fett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dynamischer Aufruf einer Methode der Subclass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4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22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Ansatz 2: Tabelle</a:t>
            </a:r>
            <a:endParaRPr/>
          </a:p>
        </p:txBody>
      </p:sp>
      <p:graphicFrame>
        <p:nvGraphicFramePr>
          <p:cNvPr id="976" name="Google Shape;976;p122"/>
          <p:cNvGraphicFramePr/>
          <p:nvPr/>
        </p:nvGraphicFramePr>
        <p:xfrm>
          <a:off x="1257300" y="1143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77" name="Google Shape;977;p122"/>
          <p:cNvGraphicFramePr/>
          <p:nvPr/>
        </p:nvGraphicFramePr>
        <p:xfrm>
          <a:off x="1257300" y="114300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{7EE0BFF7-3687-46FA-AF78-CB6F39DBAF54}</a:tableStyleId>
              </a:tblPr>
              <a:tblGrid>
                <a:gridCol w="1028700"/>
                <a:gridCol w="1428750"/>
                <a:gridCol w="1428750"/>
                <a:gridCol w="1371600"/>
                <a:gridCol w="1428750"/>
              </a:tblGrid>
              <a:tr h="297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method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Snow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Rain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Sleet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1" i="0" lang="en-GB" sz="1500" u="none" cap="none" strike="noStrik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Fog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method1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Rain 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Fog 1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method2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Rain 2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Sleet 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Sleet 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2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method3()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5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method3</a:t>
                      </a:r>
                      <a:endParaRPr/>
                    </a:p>
                  </a:txBody>
                  <a:tcPr marT="34300" marB="34300" marR="68575" marL="6857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Snow 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Sleet 3</a:t>
                      </a:r>
                      <a:endParaRPr/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rPr b="0" i="0" lang="en-GB" sz="1500" u="none" cap="none" strike="noStrike">
                          <a:solidFill>
                            <a:schemeClr val="dk1"/>
                          </a:solidFill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Fog 3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808080"/>
                        </a:buClr>
                        <a:buSzPts val="900"/>
                        <a:buFont typeface="Noto Sans Symbols"/>
                        <a:buNone/>
                      </a:pPr>
                      <a:r>
                        <a:t/>
                      </a:r>
                      <a:endParaRPr b="0" i="0" sz="1500" u="none" cap="none" strike="noStrike">
                        <a:solidFill>
                          <a:schemeClr val="dk1"/>
                        </a:solidFill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34300" marB="34300" marR="68575" marL="68575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978" name="Google Shape;978;p122"/>
          <p:cNvCxnSpPr/>
          <p:nvPr/>
        </p:nvCxnSpPr>
        <p:spPr>
          <a:xfrm flipH="1" rot="10800000">
            <a:off x="2286000" y="1485900"/>
            <a:ext cx="1428750" cy="7429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9" name="Google Shape;979;p122"/>
          <p:cNvCxnSpPr/>
          <p:nvPr/>
        </p:nvCxnSpPr>
        <p:spPr>
          <a:xfrm flipH="1" rot="10800000">
            <a:off x="5143500" y="1485900"/>
            <a:ext cx="1371600" cy="74295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0" name="Google Shape;980;p12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1" name="Google Shape;981;p122"/>
          <p:cNvSpPr txBox="1"/>
          <p:nvPr/>
        </p:nvSpPr>
        <p:spPr>
          <a:xfrm>
            <a:off x="3595688" y="4148138"/>
            <a:ext cx="4644477" cy="5078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Italic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geerbtes Verhalten</a:t>
            </a:r>
            <a:endParaRPr sz="1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Fett</a:t>
            </a:r>
            <a:r>
              <a:rPr lang="en-GB" sz="13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- dynamischer Aufruf einer Methode der Subclass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123"/>
          <p:cNvSpPr txBox="1"/>
          <p:nvPr>
            <p:ph idx="4294967295" type="body"/>
          </p:nvPr>
        </p:nvSpPr>
        <p:spPr>
          <a:xfrm>
            <a:off x="107950" y="173620"/>
            <a:ext cx="9036050" cy="4867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1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</a:pPr>
            <a:r>
              <a:rPr lang="en-GB" sz="2400"/>
              <a:t>Was passiert wenn diese (Klienten)Programme ausgeführt werden?</a:t>
            </a:r>
            <a:endParaRPr sz="1500"/>
          </a:p>
          <a:p>
            <a:pPr indent="-19050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1: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var1 = new Sleet();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var1.method2();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2: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var2 = new Rain();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var2.method1();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en-GB"/>
              <a:t>Beispiel 3: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t/>
            </a:r>
            <a:endParaRPr b="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Snow var3 = new Rain();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  ((Fog) var3).method1();</a:t>
            </a:r>
            <a:endParaRPr b="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7" name="Google Shape;987;p12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24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1</a:t>
            </a:r>
            <a:endParaRPr/>
          </a:p>
        </p:txBody>
      </p:sp>
      <p:sp>
        <p:nvSpPr>
          <p:cNvPr id="993" name="Google Shape;993;p124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var1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Sleet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var1.method2();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</p:txBody>
      </p:sp>
      <p:grpSp>
        <p:nvGrpSpPr>
          <p:cNvPr id="994" name="Google Shape;994;p124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995" name="Google Shape;995;p124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4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997" name="Google Shape;997;p124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998" name="Google Shape;998;p124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999" name="Google Shape;999;p124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124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001" name="Google Shape;1001;p124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002" name="Google Shape;1002;p124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003" name="Google Shape;1003;p124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124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05" name="Google Shape;1005;p124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006" name="Google Shape;1006;p124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007" name="Google Shape;1007;p124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124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09" name="Google Shape;1009;p124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010" name="Google Shape;1010;p124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11" name="Google Shape;1011;p124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12" name="Google Shape;1012;p124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013" name="Google Shape;1013;p124"/>
          <p:cNvSpPr txBox="1"/>
          <p:nvPr/>
        </p:nvSpPr>
        <p:spPr>
          <a:xfrm>
            <a:off x="71437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014" name="Google Shape;1014;p124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015" name="Google Shape;1015;p12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25"/>
          <p:cNvSpPr txBox="1"/>
          <p:nvPr>
            <p:ph idx="4294967295" type="title"/>
          </p:nvPr>
        </p:nvSpPr>
        <p:spPr>
          <a:xfrm>
            <a:off x="457200" y="205979"/>
            <a:ext cx="8229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Ein anderes Beispiel</a:t>
            </a:r>
            <a:endParaRPr/>
          </a:p>
        </p:txBody>
      </p:sp>
      <p:sp>
        <p:nvSpPr>
          <p:cNvPr id="1022" name="Google Shape;1022;p125"/>
          <p:cNvSpPr txBox="1"/>
          <p:nvPr>
            <p:ph idx="4294967295" type="body"/>
          </p:nvPr>
        </p:nvSpPr>
        <p:spPr>
          <a:xfrm>
            <a:off x="-516467" y="843558"/>
            <a:ext cx="51228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Rain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</p:txBody>
      </p:sp>
      <p:sp>
        <p:nvSpPr>
          <p:cNvPr id="1023" name="Google Shape;1023;p125"/>
          <p:cNvSpPr txBox="1"/>
          <p:nvPr/>
        </p:nvSpPr>
        <p:spPr>
          <a:xfrm>
            <a:off x="4283975" y="51275"/>
            <a:ext cx="5176200" cy="50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Sleet extends Snow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2");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super.method2();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method3();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Fog extends Sleet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1");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lang="en-GB" sz="15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 1: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Snow var1 = new Sleet();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var1.method2();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4" name="Google Shape;1024;p125"/>
          <p:cNvCxnSpPr/>
          <p:nvPr/>
        </p:nvCxnSpPr>
        <p:spPr>
          <a:xfrm>
            <a:off x="4716016" y="339502"/>
            <a:ext cx="0" cy="4680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5" name="Google Shape;1025;p1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26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1</a:t>
            </a:r>
            <a:endParaRPr/>
          </a:p>
        </p:txBody>
      </p:sp>
      <p:sp>
        <p:nvSpPr>
          <p:cNvPr id="1031" name="Google Shape;1031;p126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var1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Sleet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var1.method2();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Sleet 2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2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Sleet 3</a:t>
            </a:r>
            <a:endParaRPr sz="3200"/>
          </a:p>
        </p:txBody>
      </p:sp>
      <p:grpSp>
        <p:nvGrpSpPr>
          <p:cNvPr id="1032" name="Google Shape;1032;p126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033" name="Google Shape;1033;p126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26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035" name="Google Shape;1035;p126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036" name="Google Shape;1036;p126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037" name="Google Shape;1037;p126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126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039" name="Google Shape;1039;p126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040" name="Google Shape;1040;p126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041" name="Google Shape;1041;p126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126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43" name="Google Shape;1043;p126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044" name="Google Shape;1044;p126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045" name="Google Shape;1045;p126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26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47" name="Google Shape;1047;p126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048" name="Google Shape;1048;p126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49" name="Google Shape;1049;p126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50" name="Google Shape;1050;p126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051" name="Google Shape;1051;p126"/>
          <p:cNvSpPr txBox="1"/>
          <p:nvPr/>
        </p:nvSpPr>
        <p:spPr>
          <a:xfrm>
            <a:off x="71437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052" name="Google Shape;1052;p126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053" name="Google Shape;1053;p12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Ratespiel</a:t>
            </a:r>
            <a:endParaRPr/>
          </a:p>
        </p:txBody>
      </p:sp>
      <p:sp>
        <p:nvSpPr>
          <p:cNvPr id="259" name="Google Shape;259;p46"/>
          <p:cNvSpPr/>
          <p:nvPr/>
        </p:nvSpPr>
        <p:spPr>
          <a:xfrm>
            <a:off x="3117520" y="1531825"/>
            <a:ext cx="1206000" cy="418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200">
              <a:solidFill>
                <a:srgbClr val="CC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0" name="Google Shape;260;p46"/>
          <p:cNvSpPr/>
          <p:nvPr/>
        </p:nvSpPr>
        <p:spPr>
          <a:xfrm>
            <a:off x="145050" y="2857975"/>
            <a:ext cx="1364400" cy="3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KonsolenSpieler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1" name="Google Shape;261;p46"/>
          <p:cNvSpPr/>
          <p:nvPr/>
        </p:nvSpPr>
        <p:spPr>
          <a:xfrm>
            <a:off x="1779275" y="2857975"/>
            <a:ext cx="1569300" cy="3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ZufallsWortSpieler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2" name="Google Shape;262;p46"/>
          <p:cNvSpPr/>
          <p:nvPr/>
        </p:nvSpPr>
        <p:spPr>
          <a:xfrm>
            <a:off x="4913989" y="2857975"/>
            <a:ext cx="1364400" cy="3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TippsSpieler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63" name="Google Shape;263;p46"/>
          <p:cNvCxnSpPr>
            <a:stCxn id="260" idx="0"/>
            <a:endCxn id="259" idx="2"/>
          </p:cNvCxnSpPr>
          <p:nvPr/>
        </p:nvCxnSpPr>
        <p:spPr>
          <a:xfrm flipH="1" rot="10800000">
            <a:off x="827250" y="1950775"/>
            <a:ext cx="2893200" cy="90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4" name="Google Shape;264;p46"/>
          <p:cNvCxnSpPr>
            <a:stCxn id="261" idx="0"/>
            <a:endCxn id="259" idx="2"/>
          </p:cNvCxnSpPr>
          <p:nvPr/>
        </p:nvCxnSpPr>
        <p:spPr>
          <a:xfrm flipH="1" rot="10800000">
            <a:off x="2563925" y="1950775"/>
            <a:ext cx="1156500" cy="90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65" name="Google Shape;265;p46"/>
          <p:cNvCxnSpPr>
            <a:stCxn id="262" idx="0"/>
            <a:endCxn id="259" idx="2"/>
          </p:cNvCxnSpPr>
          <p:nvPr/>
        </p:nvCxnSpPr>
        <p:spPr>
          <a:xfrm rot="10800000">
            <a:off x="3720589" y="1950775"/>
            <a:ext cx="1875600" cy="90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6" name="Google Shape;266;p46"/>
          <p:cNvSpPr/>
          <p:nvPr/>
        </p:nvSpPr>
        <p:spPr>
          <a:xfrm>
            <a:off x="3697550" y="3584125"/>
            <a:ext cx="1511400" cy="3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BuchstabenSpieler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46"/>
          <p:cNvSpPr/>
          <p:nvPr/>
        </p:nvSpPr>
        <p:spPr>
          <a:xfrm>
            <a:off x="1666125" y="3584125"/>
            <a:ext cx="1795800" cy="44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ZufallsWortSpielerMit</a:t>
            </a:r>
            <a:br>
              <a:rPr b="1"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Gedaechtnis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8" name="Google Shape;268;p46"/>
          <p:cNvSpPr/>
          <p:nvPr/>
        </p:nvSpPr>
        <p:spPr>
          <a:xfrm>
            <a:off x="3656900" y="4310250"/>
            <a:ext cx="1592700" cy="449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HaeufigeBuchstaben</a:t>
            </a:r>
            <a:b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9" name="Google Shape;269;p46"/>
          <p:cNvSpPr/>
          <p:nvPr/>
        </p:nvSpPr>
        <p:spPr>
          <a:xfrm>
            <a:off x="6182225" y="3584125"/>
            <a:ext cx="1569300" cy="4188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SimulierenderTipps</a:t>
            </a:r>
            <a:b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0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0" name="Google Shape;270;p46"/>
          <p:cNvSpPr/>
          <p:nvPr/>
        </p:nvSpPr>
        <p:spPr>
          <a:xfrm>
            <a:off x="5522675" y="4310250"/>
            <a:ext cx="1206000" cy="5727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Simulierender</a:t>
            </a:r>
            <a:b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Buchstaben</a:t>
            </a:r>
            <a:b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0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1" name="Google Shape;271;p46"/>
          <p:cNvSpPr/>
          <p:nvPr/>
        </p:nvSpPr>
        <p:spPr>
          <a:xfrm>
            <a:off x="7059825" y="4310250"/>
            <a:ext cx="1689600" cy="449100"/>
          </a:xfrm>
          <a:prstGeom prst="rect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SimulierenderNGramm</a:t>
            </a:r>
            <a:b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000">
                <a:solidFill>
                  <a:srgbClr val="999999"/>
                </a:solidFill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endParaRPr b="1" sz="1000">
              <a:solidFill>
                <a:srgbClr val="99999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72" name="Google Shape;272;p46"/>
          <p:cNvCxnSpPr>
            <a:stCxn id="267" idx="0"/>
            <a:endCxn id="261" idx="2"/>
          </p:cNvCxnSpPr>
          <p:nvPr/>
        </p:nvCxnSpPr>
        <p:spPr>
          <a:xfrm rot="10800000">
            <a:off x="2564025" y="3190525"/>
            <a:ext cx="0" cy="393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3" name="Google Shape;273;p46"/>
          <p:cNvCxnSpPr>
            <a:stCxn id="268" idx="0"/>
            <a:endCxn id="266" idx="2"/>
          </p:cNvCxnSpPr>
          <p:nvPr/>
        </p:nvCxnSpPr>
        <p:spPr>
          <a:xfrm rot="10800000">
            <a:off x="4453250" y="3916950"/>
            <a:ext cx="0" cy="3933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Google Shape;274;p46"/>
          <p:cNvCxnSpPr>
            <a:stCxn id="266" idx="0"/>
            <a:endCxn id="262" idx="2"/>
          </p:cNvCxnSpPr>
          <p:nvPr/>
        </p:nvCxnSpPr>
        <p:spPr>
          <a:xfrm flipH="1" rot="10800000">
            <a:off x="4453250" y="3190525"/>
            <a:ext cx="1143000" cy="393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5" name="Google Shape;275;p46"/>
          <p:cNvCxnSpPr>
            <a:stCxn id="269" idx="0"/>
            <a:endCxn id="262" idx="2"/>
          </p:cNvCxnSpPr>
          <p:nvPr/>
        </p:nvCxnSpPr>
        <p:spPr>
          <a:xfrm rot="10800000">
            <a:off x="5596175" y="3190525"/>
            <a:ext cx="1370700" cy="3936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6" name="Google Shape;276;p46"/>
          <p:cNvCxnSpPr>
            <a:stCxn id="270" idx="0"/>
            <a:endCxn id="269" idx="2"/>
          </p:cNvCxnSpPr>
          <p:nvPr/>
        </p:nvCxnSpPr>
        <p:spPr>
          <a:xfrm flipH="1" rot="10800000">
            <a:off x="6125675" y="4003050"/>
            <a:ext cx="841200" cy="30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7" name="Google Shape;277;p46"/>
          <p:cNvCxnSpPr>
            <a:stCxn id="271" idx="0"/>
            <a:endCxn id="269" idx="2"/>
          </p:cNvCxnSpPr>
          <p:nvPr/>
        </p:nvCxnSpPr>
        <p:spPr>
          <a:xfrm rot="10800000">
            <a:off x="6966825" y="4003050"/>
            <a:ext cx="937800" cy="307200"/>
          </a:xfrm>
          <a:prstGeom prst="straightConnector1">
            <a:avLst/>
          </a:prstGeom>
          <a:noFill/>
          <a:ln cap="flat" cmpd="sng" w="19050">
            <a:solidFill>
              <a:srgbClr val="B7B7B7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8" name="Google Shape;278;p46"/>
          <p:cNvSpPr txBox="1"/>
          <p:nvPr/>
        </p:nvSpPr>
        <p:spPr>
          <a:xfrm>
            <a:off x="4806800" y="343975"/>
            <a:ext cx="3994200" cy="14268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000">
                <a:solidFill>
                  <a:srgbClr val="CC0000"/>
                </a:solidFill>
                <a:latin typeface="Courier New"/>
                <a:ea typeface="Courier New"/>
                <a:cs typeface="Courier New"/>
                <a:sym typeface="Courier New"/>
              </a:rPr>
              <a:t>Spieler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[] spieler = {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ZufallsWortSpieler(),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ZufallsWortSpielerMitGedaechtnis(),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BuchstabenSpieler(),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HaeufigeBuchstabenSpieler(),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SimulierenderBuchstabenSpieler(),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en-GB" sz="1000">
                <a:solidFill>
                  <a:srgbClr val="7F0055"/>
                </a:solidFill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SimulierenderNGrammSpieler()</a:t>
            </a:r>
            <a:b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0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};</a:t>
            </a:r>
            <a:endParaRPr sz="10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46"/>
          <p:cNvSpPr/>
          <p:nvPr/>
        </p:nvSpPr>
        <p:spPr>
          <a:xfrm>
            <a:off x="5355498" y="2277150"/>
            <a:ext cx="3203725" cy="2707100"/>
          </a:xfrm>
          <a:custGeom>
            <a:rect b="b" l="l" r="r" t="t"/>
            <a:pathLst>
              <a:path extrusionOk="0" h="108284" w="128149">
                <a:moveTo>
                  <a:pt x="756" y="108284"/>
                </a:moveTo>
                <a:cubicBezTo>
                  <a:pt x="1021" y="102764"/>
                  <a:pt x="-1951" y="85194"/>
                  <a:pt x="2348" y="75162"/>
                </a:cubicBezTo>
                <a:cubicBezTo>
                  <a:pt x="6648" y="65130"/>
                  <a:pt x="13867" y="57062"/>
                  <a:pt x="26553" y="48091"/>
                </a:cubicBezTo>
                <a:cubicBezTo>
                  <a:pt x="39239" y="39120"/>
                  <a:pt x="61533" y="29353"/>
                  <a:pt x="78466" y="21338"/>
                </a:cubicBezTo>
                <a:cubicBezTo>
                  <a:pt x="95399" y="13323"/>
                  <a:pt x="119869" y="3556"/>
                  <a:pt x="128149" y="0"/>
                </a:cubicBezTo>
              </a:path>
            </a:pathLst>
          </a:custGeom>
          <a:noFill/>
          <a:ln cap="flat" cmpd="sng" w="28575">
            <a:solidFill>
              <a:srgbClr val="666666"/>
            </a:solidFill>
            <a:prstDash val="dash"/>
            <a:round/>
            <a:headEnd len="med" w="med" type="none"/>
            <a:tailEnd len="med" w="med" type="none"/>
          </a:ln>
        </p:spPr>
      </p:sp>
      <p:sp>
        <p:nvSpPr>
          <p:cNvPr id="280" name="Google Shape;280;p46"/>
          <p:cNvSpPr txBox="1"/>
          <p:nvPr/>
        </p:nvSpPr>
        <p:spPr>
          <a:xfrm rot="-1389577">
            <a:off x="7081771" y="2594701"/>
            <a:ext cx="1795603" cy="5351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</a:rPr>
              <a:t>Nicht Prüfungsstoff</a:t>
            </a:r>
            <a:endParaRPr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127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1 -- Variation</a:t>
            </a:r>
            <a:endParaRPr/>
          </a:p>
        </p:txBody>
      </p:sp>
      <p:sp>
        <p:nvSpPr>
          <p:cNvPr id="1059" name="Google Shape;1059;p127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var1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var1.method2();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</a:t>
            </a:r>
            <a:endParaRPr sz="3200"/>
          </a:p>
        </p:txBody>
      </p:sp>
      <p:grpSp>
        <p:nvGrpSpPr>
          <p:cNvPr id="1060" name="Google Shape;1060;p127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061" name="Google Shape;1061;p127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127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063" name="Google Shape;1063;p127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064" name="Google Shape;1064;p127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065" name="Google Shape;1065;p127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127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067" name="Google Shape;1067;p127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068" name="Google Shape;1068;p127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069" name="Google Shape;1069;p127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127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71" name="Google Shape;1071;p127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072" name="Google Shape;1072;p127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073" name="Google Shape;1073;p127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127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75" name="Google Shape;1075;p127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076" name="Google Shape;1076;p127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77" name="Google Shape;1077;p127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078" name="Google Shape;1078;p127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079" name="Google Shape;1079;p127"/>
          <p:cNvSpPr txBox="1"/>
          <p:nvPr/>
        </p:nvSpPr>
        <p:spPr>
          <a:xfrm>
            <a:off x="7308304" y="3496017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080" name="Google Shape;1080;p127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081" name="Google Shape;1081;p12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28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1 -- Variation</a:t>
            </a:r>
            <a:endParaRPr/>
          </a:p>
        </p:txBody>
      </p:sp>
      <p:sp>
        <p:nvSpPr>
          <p:cNvPr id="1087" name="Google Shape;1087;p128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var1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var1.method2();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9400" lvl="0" marL="342900" rtl="0" algn="l">
              <a:spcBef>
                <a:spcPts val="8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Sleet 2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2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Fog 3</a:t>
            </a:r>
            <a:endParaRPr sz="3200"/>
          </a:p>
        </p:txBody>
      </p:sp>
      <p:grpSp>
        <p:nvGrpSpPr>
          <p:cNvPr id="1088" name="Google Shape;1088;p128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089" name="Google Shape;1089;p128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128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091" name="Google Shape;1091;p128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092" name="Google Shape;1092;p128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093" name="Google Shape;1093;p128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128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095" name="Google Shape;1095;p128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096" name="Google Shape;1096;p128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097" name="Google Shape;1097;p128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128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099" name="Google Shape;1099;p128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100" name="Google Shape;1100;p128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101" name="Google Shape;1101;p128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128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103" name="Google Shape;1103;p128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104" name="Google Shape;1104;p128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05" name="Google Shape;1105;p128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06" name="Google Shape;1106;p128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107" name="Google Shape;1107;p128"/>
          <p:cNvSpPr txBox="1"/>
          <p:nvPr/>
        </p:nvSpPr>
        <p:spPr>
          <a:xfrm>
            <a:off x="7308304" y="3496017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108" name="Google Shape;1108;p128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109" name="Google Shape;1109;p12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129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2</a:t>
            </a:r>
            <a:endParaRPr/>
          </a:p>
        </p:txBody>
      </p:sp>
      <p:sp>
        <p:nvSpPr>
          <p:cNvPr id="1115" name="Google Shape;1115;p129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var2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var2.method1();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</p:txBody>
      </p:sp>
      <p:grpSp>
        <p:nvGrpSpPr>
          <p:cNvPr id="1116" name="Google Shape;1116;p129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117" name="Google Shape;1117;p129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129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119" name="Google Shape;1119;p129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120" name="Google Shape;1120;p129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121" name="Google Shape;1121;p129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129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123" name="Google Shape;1123;p129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124" name="Google Shape;1124;p129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125" name="Google Shape;1125;p129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129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127" name="Google Shape;1127;p129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128" name="Google Shape;1128;p129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129" name="Google Shape;1129;p129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129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131" name="Google Shape;1131;p129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132" name="Google Shape;1132;p129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33" name="Google Shape;1133;p129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34" name="Google Shape;1134;p129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135" name="Google Shape;1135;p129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136" name="Google Shape;1136;p129"/>
          <p:cNvSpPr txBox="1"/>
          <p:nvPr/>
        </p:nvSpPr>
        <p:spPr>
          <a:xfrm>
            <a:off x="42862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137" name="Google Shape;1137;p12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130"/>
          <p:cNvSpPr txBox="1"/>
          <p:nvPr>
            <p:ph idx="4294967295" type="title"/>
          </p:nvPr>
        </p:nvSpPr>
        <p:spPr>
          <a:xfrm>
            <a:off x="457200" y="205979"/>
            <a:ext cx="8229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Ein anderes Beispiel</a:t>
            </a:r>
            <a:endParaRPr/>
          </a:p>
        </p:txBody>
      </p:sp>
      <p:sp>
        <p:nvSpPr>
          <p:cNvPr id="1144" name="Google Shape;1144;p130"/>
          <p:cNvSpPr txBox="1"/>
          <p:nvPr>
            <p:ph idx="4294967295" type="body"/>
          </p:nvPr>
        </p:nvSpPr>
        <p:spPr>
          <a:xfrm>
            <a:off x="-516467" y="843558"/>
            <a:ext cx="51228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Rain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</p:txBody>
      </p:sp>
      <p:sp>
        <p:nvSpPr>
          <p:cNvPr id="1145" name="Google Shape;1145;p130"/>
          <p:cNvSpPr txBox="1"/>
          <p:nvPr/>
        </p:nvSpPr>
        <p:spPr>
          <a:xfrm>
            <a:off x="4283975" y="51275"/>
            <a:ext cx="5176200" cy="50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Sleet extends Snow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2");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super.method2();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method3();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Fog extends Sleet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1");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 2:</a:t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Snow var2 = new Rain();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var2.method1();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146" name="Google Shape;1146;p130"/>
          <p:cNvCxnSpPr/>
          <p:nvPr/>
        </p:nvCxnSpPr>
        <p:spPr>
          <a:xfrm>
            <a:off x="4716016" y="339502"/>
            <a:ext cx="0" cy="4680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7" name="Google Shape;1147;p13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131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2</a:t>
            </a:r>
            <a:endParaRPr/>
          </a:p>
        </p:txBody>
      </p:sp>
      <p:sp>
        <p:nvSpPr>
          <p:cNvPr id="1153" name="Google Shape;1153;p131"/>
          <p:cNvSpPr txBox="1"/>
          <p:nvPr>
            <p:ph idx="4294967295" type="body"/>
          </p:nvPr>
        </p:nvSpPr>
        <p:spPr>
          <a:xfrm>
            <a:off x="457200" y="1200151"/>
            <a:ext cx="8229600" cy="38409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342900" lvl="0" marL="342900" rtl="0" algn="l">
              <a:spcBef>
                <a:spcPts val="680"/>
              </a:spcBef>
              <a:spcAft>
                <a:spcPts val="0"/>
              </a:spcAft>
              <a:buSzPts val="400"/>
              <a:buFont typeface="Calibri"/>
              <a:buNone/>
            </a:pPr>
            <a:r>
              <a:t/>
            </a:r>
            <a:endParaRPr sz="4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var2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var2.method1();</a:t>
            </a:r>
            <a:endParaRPr sz="3200"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342900" lvl="0" marL="342900" rtl="0" algn="l">
              <a:spcBef>
                <a:spcPts val="8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t/>
            </a:r>
            <a:endParaRPr sz="12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Kein Output!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Compiler entdeckt Fehler da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Snow</a:t>
            </a:r>
            <a:r>
              <a:rPr b="0" lang="en-GB"/>
              <a:t> keine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method1</a:t>
            </a:r>
            <a:r>
              <a:rPr b="0" lang="en-GB"/>
              <a:t> enthält.</a:t>
            </a:r>
            <a:endParaRPr sz="3200"/>
          </a:p>
        </p:txBody>
      </p:sp>
      <p:grpSp>
        <p:nvGrpSpPr>
          <p:cNvPr id="1154" name="Google Shape;1154;p131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155" name="Google Shape;1155;p131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131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157" name="Google Shape;1157;p131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158" name="Google Shape;1158;p131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159" name="Google Shape;1159;p131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131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161" name="Google Shape;1161;p131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162" name="Google Shape;1162;p131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163" name="Google Shape;1163;p131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131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165" name="Google Shape;1165;p131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166" name="Google Shape;1166;p131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167" name="Google Shape;1167;p131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131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169" name="Google Shape;1169;p131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170" name="Google Shape;1170;p131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71" name="Google Shape;1171;p131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172" name="Google Shape;1172;p131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173" name="Google Shape;1173;p131"/>
          <p:cNvSpPr txBox="1"/>
          <p:nvPr/>
        </p:nvSpPr>
        <p:spPr>
          <a:xfrm>
            <a:off x="5657850" y="1314450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174" name="Google Shape;1174;p131"/>
          <p:cNvSpPr txBox="1"/>
          <p:nvPr/>
        </p:nvSpPr>
        <p:spPr>
          <a:xfrm>
            <a:off x="42862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175" name="Google Shape;1175;p1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32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3</a:t>
            </a:r>
            <a:endParaRPr/>
          </a:p>
        </p:txBody>
      </p:sp>
      <p:sp>
        <p:nvSpPr>
          <p:cNvPr id="1182" name="Google Shape;1182;p132"/>
          <p:cNvSpPr txBox="1"/>
          <p:nvPr>
            <p:ph idx="4294967295" type="body"/>
          </p:nvPr>
        </p:nvSpPr>
        <p:spPr>
          <a:xfrm>
            <a:off x="457200" y="1246450"/>
            <a:ext cx="8229600" cy="3943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 sz="400"/>
          </a:p>
          <a:p>
            <a:pPr indent="-285750" lvl="1" marL="742950" rtl="0" algn="l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var3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((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) var3).method1();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</p:txBody>
      </p:sp>
      <p:sp>
        <p:nvSpPr>
          <p:cNvPr id="1183" name="Google Shape;1183;p1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133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3</a:t>
            </a:r>
            <a:endParaRPr/>
          </a:p>
        </p:txBody>
      </p:sp>
      <p:sp>
        <p:nvSpPr>
          <p:cNvPr id="1190" name="Google Shape;1190;p133"/>
          <p:cNvSpPr txBox="1"/>
          <p:nvPr>
            <p:ph idx="4294967295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 sz="80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var3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((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) var3).method1();</a:t>
            </a:r>
            <a:endParaRPr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6225" lvl="0" marL="342900" rtl="0" algn="l">
              <a:spcBef>
                <a:spcPts val="81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5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1500"/>
              <a:buFont typeface="Calibri"/>
              <a:buNone/>
            </a:pPr>
            <a:r>
              <a:rPr b="0" lang="en-GB" sz="1500"/>
              <a:t>	</a:t>
            </a:r>
            <a:endParaRPr/>
          </a:p>
        </p:txBody>
      </p:sp>
      <p:grpSp>
        <p:nvGrpSpPr>
          <p:cNvPr id="1191" name="Google Shape;1191;p133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192" name="Google Shape;1192;p133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33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194" name="Google Shape;1194;p133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195" name="Google Shape;1195;p133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196" name="Google Shape;1196;p133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33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198" name="Google Shape;1198;p133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199" name="Google Shape;1199;p133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200" name="Google Shape;1200;p133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33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202" name="Google Shape;1202;p133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203" name="Google Shape;1203;p133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204" name="Google Shape;1204;p133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33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206" name="Google Shape;1206;p133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207" name="Google Shape;1207;p133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08" name="Google Shape;1208;p133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09" name="Google Shape;1209;p133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210" name="Google Shape;1210;p133"/>
          <p:cNvSpPr txBox="1"/>
          <p:nvPr/>
        </p:nvSpPr>
        <p:spPr>
          <a:xfrm>
            <a:off x="42862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211" name="Google Shape;1211;p133"/>
          <p:cNvSpPr txBox="1"/>
          <p:nvPr/>
        </p:nvSpPr>
        <p:spPr>
          <a:xfrm>
            <a:off x="7191375" y="3496017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212" name="Google Shape;1212;p1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34"/>
          <p:cNvSpPr txBox="1"/>
          <p:nvPr>
            <p:ph idx="4294967295" type="title"/>
          </p:nvPr>
        </p:nvSpPr>
        <p:spPr>
          <a:xfrm>
            <a:off x="457200" y="205979"/>
            <a:ext cx="8229600" cy="49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/>
              <a:t>Ein anderes Beispiel</a:t>
            </a:r>
            <a:endParaRPr/>
          </a:p>
        </p:txBody>
      </p:sp>
      <p:sp>
        <p:nvSpPr>
          <p:cNvPr id="1219" name="Google Shape;1219;p134"/>
          <p:cNvSpPr txBox="1"/>
          <p:nvPr>
            <p:ph idx="4294967295" type="body"/>
          </p:nvPr>
        </p:nvSpPr>
        <p:spPr>
          <a:xfrm>
            <a:off x="-516467" y="843558"/>
            <a:ext cx="5122800" cy="37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74295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System.out.println("Snow 3");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public class Rain extends Snow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1");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t/>
            </a:r>
            <a:endParaRPr b="0" sz="1500"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    System.out.println("Rain 2");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SzPts val="1500"/>
              <a:buFont typeface="Noto Sans Symbols"/>
              <a:buNone/>
            </a:pPr>
            <a:r>
              <a:rPr b="0" lang="en-GB" sz="1500"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</p:txBody>
      </p:sp>
      <p:sp>
        <p:nvSpPr>
          <p:cNvPr id="1220" name="Google Shape;1220;p134"/>
          <p:cNvSpPr txBox="1"/>
          <p:nvPr/>
        </p:nvSpPr>
        <p:spPr>
          <a:xfrm>
            <a:off x="4283975" y="51275"/>
            <a:ext cx="5176200" cy="49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85750" lvl="1" marL="7429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Sleet extends Snow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method2()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2");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super.method2();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method3();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System.out.println("Sleet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public class Fog extends Sleet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method1()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1");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public void method3() {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    System.out.println("Fog 3");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/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rPr b="0" i="0" lang="en-GB" sz="1500" u="none" cap="none" strike="noStrik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}</a:t>
            </a:r>
            <a:endParaRPr b="0" i="0" sz="1500" u="none" cap="none" strike="noStrik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marR="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None/>
            </a:pPr>
            <a:r>
              <a:t/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</a:pPr>
            <a:r>
              <a:rPr b="1" lang="en-GB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Beispiel 3: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Snow var3 = new Rain();</a:t>
            </a:r>
            <a:endParaRPr b="1"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rtl="0" algn="l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rPr lang="en-GB" sz="2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((Fog) var3).method1();</a:t>
            </a:r>
            <a:endParaRPr sz="15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221" name="Google Shape;1221;p134"/>
          <p:cNvCxnSpPr/>
          <p:nvPr/>
        </p:nvCxnSpPr>
        <p:spPr>
          <a:xfrm>
            <a:off x="4716016" y="339502"/>
            <a:ext cx="0" cy="4680600"/>
          </a:xfrm>
          <a:prstGeom prst="straightConnector1">
            <a:avLst/>
          </a:prstGeom>
          <a:noFill/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2" name="Google Shape;1222;p13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135"/>
          <p:cNvSpPr txBox="1"/>
          <p:nvPr>
            <p:ph idx="4294967295"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Beispiel 3</a:t>
            </a:r>
            <a:endParaRPr/>
          </a:p>
        </p:txBody>
      </p:sp>
      <p:sp>
        <p:nvSpPr>
          <p:cNvPr id="1229" name="Google Shape;1229;p135"/>
          <p:cNvSpPr txBox="1"/>
          <p:nvPr>
            <p:ph idx="4294967295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Klient: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Snow var3 = new </a:t>
            </a:r>
            <a:r>
              <a:rPr b="0" lang="en-GB">
                <a:solidFill>
                  <a:srgbClr val="FF0000"/>
                </a:solidFill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();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onsolas"/>
              <a:buNone/>
            </a:pP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 ((</a:t>
            </a:r>
            <a:r>
              <a:rPr b="0" lang="en-GB">
                <a:solidFill>
                  <a:srgbClr val="0000FF"/>
                </a:solidFill>
                <a:latin typeface="Consolas"/>
                <a:ea typeface="Consolas"/>
                <a:cs typeface="Consolas"/>
                <a:sym typeface="Consolas"/>
              </a:rPr>
              <a:t>Fog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) var3).method1();</a:t>
            </a:r>
            <a:endParaRPr/>
          </a:p>
          <a:p>
            <a:pPr indent="-190500" lvl="0" marL="34290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08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Output:</a:t>
            </a:r>
            <a:endParaRPr/>
          </a:p>
          <a:p>
            <a:pPr indent="-276225" lvl="0" marL="342900" rtl="0" algn="l">
              <a:spcBef>
                <a:spcPts val="81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050"/>
          </a:p>
          <a:p>
            <a:pPr indent="-285750" lvl="1" marL="742950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Kein Output!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Laufzeitfehler da ein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Rain</a:t>
            </a:r>
            <a:r>
              <a:rPr b="0" lang="en-GB"/>
              <a:t> Objekt</a:t>
            </a:r>
            <a:endParaRPr b="0"/>
          </a:p>
          <a:p>
            <a:pPr indent="-285750" lvl="1" marL="74295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rPr b="0" lang="en-GB"/>
              <a:t>	nicht ein </a:t>
            </a:r>
            <a:r>
              <a:rPr b="0" lang="en-GB">
                <a:latin typeface="Consolas"/>
                <a:ea typeface="Consolas"/>
                <a:cs typeface="Consolas"/>
                <a:sym typeface="Consolas"/>
              </a:rPr>
              <a:t> Fog </a:t>
            </a:r>
            <a:r>
              <a:rPr b="0" lang="en-GB"/>
              <a:t> Objekt ist.</a:t>
            </a:r>
            <a:endParaRPr sz="3200"/>
          </a:p>
        </p:txBody>
      </p:sp>
      <p:grpSp>
        <p:nvGrpSpPr>
          <p:cNvPr id="1230" name="Google Shape;1230;p135"/>
          <p:cNvGrpSpPr/>
          <p:nvPr/>
        </p:nvGrpSpPr>
        <p:grpSpPr>
          <a:xfrm>
            <a:off x="5715000" y="1600200"/>
            <a:ext cx="800100" cy="742950"/>
            <a:chOff x="3810000" y="2438400"/>
            <a:chExt cx="1066800" cy="990600"/>
          </a:xfrm>
        </p:grpSpPr>
        <p:sp>
          <p:nvSpPr>
            <p:cNvPr id="1231" name="Google Shape;1231;p135"/>
            <p:cNvSpPr/>
            <p:nvPr/>
          </p:nvSpPr>
          <p:spPr>
            <a:xfrm>
              <a:off x="38100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35"/>
            <p:cNvSpPr/>
            <p:nvPr/>
          </p:nvSpPr>
          <p:spPr>
            <a:xfrm>
              <a:off x="38100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Snow</a:t>
              </a:r>
              <a:endParaRPr/>
            </a:p>
          </p:txBody>
        </p:sp>
        <p:sp>
          <p:nvSpPr>
            <p:cNvPr id="1233" name="Google Shape;1233;p135"/>
            <p:cNvSpPr/>
            <p:nvPr/>
          </p:nvSpPr>
          <p:spPr>
            <a:xfrm>
              <a:off x="38100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</p:grpSp>
      <p:grpSp>
        <p:nvGrpSpPr>
          <p:cNvPr id="1234" name="Google Shape;1234;p135"/>
          <p:cNvGrpSpPr/>
          <p:nvPr/>
        </p:nvGrpSpPr>
        <p:grpSpPr>
          <a:xfrm>
            <a:off x="4629150" y="2686050"/>
            <a:ext cx="800100" cy="914400"/>
            <a:chOff x="6477000" y="2743200"/>
            <a:chExt cx="1066800" cy="1219200"/>
          </a:xfrm>
        </p:grpSpPr>
        <p:sp>
          <p:nvSpPr>
            <p:cNvPr id="1235" name="Google Shape;1235;p135"/>
            <p:cNvSpPr/>
            <p:nvPr/>
          </p:nvSpPr>
          <p:spPr>
            <a:xfrm>
              <a:off x="6477000" y="27432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35"/>
            <p:cNvSpPr/>
            <p:nvPr/>
          </p:nvSpPr>
          <p:spPr>
            <a:xfrm>
              <a:off x="6477000" y="32004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(method3)</a:t>
              </a:r>
              <a:endParaRPr/>
            </a:p>
          </p:txBody>
        </p:sp>
        <p:sp>
          <p:nvSpPr>
            <p:cNvPr id="1237" name="Google Shape;1237;p135"/>
            <p:cNvSpPr/>
            <p:nvPr/>
          </p:nvSpPr>
          <p:spPr>
            <a:xfrm>
              <a:off x="6477000" y="27432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Rain</a:t>
              </a:r>
              <a:endParaRPr/>
            </a:p>
          </p:txBody>
        </p:sp>
      </p:grpSp>
      <p:grpSp>
        <p:nvGrpSpPr>
          <p:cNvPr id="1238" name="Google Shape;1238;p135"/>
          <p:cNvGrpSpPr/>
          <p:nvPr/>
        </p:nvGrpSpPr>
        <p:grpSpPr>
          <a:xfrm>
            <a:off x="6743700" y="3771900"/>
            <a:ext cx="800100" cy="914400"/>
            <a:chOff x="7162800" y="4191000"/>
            <a:chExt cx="1066800" cy="1219200"/>
          </a:xfrm>
        </p:grpSpPr>
        <p:sp>
          <p:nvSpPr>
            <p:cNvPr id="1239" name="Google Shape;1239;p135"/>
            <p:cNvSpPr/>
            <p:nvPr/>
          </p:nvSpPr>
          <p:spPr>
            <a:xfrm>
              <a:off x="7162800" y="4191000"/>
              <a:ext cx="1066800" cy="12192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35"/>
            <p:cNvSpPr/>
            <p:nvPr/>
          </p:nvSpPr>
          <p:spPr>
            <a:xfrm>
              <a:off x="7162800" y="4648200"/>
              <a:ext cx="1066800" cy="7620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method1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(method2)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241" name="Google Shape;1241;p135"/>
            <p:cNvSpPr/>
            <p:nvPr/>
          </p:nvSpPr>
          <p:spPr>
            <a:xfrm>
              <a:off x="7162800" y="41910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Fog</a:t>
              </a:r>
              <a:endParaRPr/>
            </a:p>
          </p:txBody>
        </p:sp>
      </p:grpSp>
      <p:grpSp>
        <p:nvGrpSpPr>
          <p:cNvPr id="1242" name="Google Shape;1242;p135"/>
          <p:cNvGrpSpPr/>
          <p:nvPr/>
        </p:nvGrpSpPr>
        <p:grpSpPr>
          <a:xfrm>
            <a:off x="6743700" y="2686050"/>
            <a:ext cx="800100" cy="742950"/>
            <a:chOff x="2133600" y="2438400"/>
            <a:chExt cx="1066800" cy="990600"/>
          </a:xfrm>
        </p:grpSpPr>
        <p:sp>
          <p:nvSpPr>
            <p:cNvPr id="1243" name="Google Shape;1243;p135"/>
            <p:cNvSpPr/>
            <p:nvPr/>
          </p:nvSpPr>
          <p:spPr>
            <a:xfrm>
              <a:off x="2133600" y="2438400"/>
              <a:ext cx="1066800" cy="9906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35"/>
            <p:cNvSpPr/>
            <p:nvPr/>
          </p:nvSpPr>
          <p:spPr>
            <a:xfrm>
              <a:off x="2133600" y="2895600"/>
              <a:ext cx="1066800" cy="5334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method2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5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method3</a:t>
              </a:r>
              <a:endParaRPr/>
            </a:p>
          </p:txBody>
        </p:sp>
        <p:sp>
          <p:nvSpPr>
            <p:cNvPr id="1245" name="Google Shape;1245;p135"/>
            <p:cNvSpPr/>
            <p:nvPr/>
          </p:nvSpPr>
          <p:spPr>
            <a:xfrm>
              <a:off x="2133600" y="2438400"/>
              <a:ext cx="1066800" cy="304800"/>
            </a:xfrm>
            <a:prstGeom prst="rect">
              <a:avLst/>
            </a:prstGeom>
            <a:solidFill>
              <a:srgbClr val="E1F2F3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47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Sleet</a:t>
              </a:r>
              <a:endParaRPr/>
            </a:p>
          </p:txBody>
        </p:sp>
      </p:grpSp>
      <p:cxnSp>
        <p:nvCxnSpPr>
          <p:cNvPr id="1246" name="Google Shape;1246;p135"/>
          <p:cNvCxnSpPr/>
          <p:nvPr/>
        </p:nvCxnSpPr>
        <p:spPr>
          <a:xfrm rot="10800000">
            <a:off x="6115050" y="2343150"/>
            <a:ext cx="10287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47" name="Google Shape;1247;p135"/>
          <p:cNvCxnSpPr/>
          <p:nvPr/>
        </p:nvCxnSpPr>
        <p:spPr>
          <a:xfrm flipH="1" rot="10800000">
            <a:off x="5029200" y="2343150"/>
            <a:ext cx="1086000" cy="342900"/>
          </a:xfrm>
          <a:prstGeom prst="bentConnector3">
            <a:avLst>
              <a:gd fmla="val 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1248" name="Google Shape;1248;p135"/>
          <p:cNvCxnSpPr/>
          <p:nvPr/>
        </p:nvCxnSpPr>
        <p:spPr>
          <a:xfrm rot="-5400000">
            <a:off x="6972301" y="3600451"/>
            <a:ext cx="342900" cy="2381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lg" w="lg" type="triangle"/>
          </a:ln>
        </p:spPr>
      </p:cxnSp>
      <p:sp>
        <p:nvSpPr>
          <p:cNvPr id="1249" name="Google Shape;1249;p135"/>
          <p:cNvSpPr txBox="1"/>
          <p:nvPr/>
        </p:nvSpPr>
        <p:spPr>
          <a:xfrm>
            <a:off x="4286250" y="2400300"/>
            <a:ext cx="7429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object</a:t>
            </a:r>
            <a:endParaRPr/>
          </a:p>
        </p:txBody>
      </p:sp>
      <p:sp>
        <p:nvSpPr>
          <p:cNvPr id="1250" name="Google Shape;1250;p135"/>
          <p:cNvSpPr txBox="1"/>
          <p:nvPr/>
        </p:nvSpPr>
        <p:spPr>
          <a:xfrm>
            <a:off x="7191375" y="3496017"/>
            <a:ext cx="857250" cy="3231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00FF"/>
                </a:solidFill>
                <a:latin typeface="Tahoma"/>
                <a:ea typeface="Tahoma"/>
                <a:cs typeface="Tahoma"/>
                <a:sym typeface="Tahoma"/>
              </a:rPr>
              <a:t>variable</a:t>
            </a:r>
            <a:endParaRPr/>
          </a:p>
        </p:txBody>
      </p:sp>
      <p:sp>
        <p:nvSpPr>
          <p:cNvPr id="1251" name="Google Shape;1251;p1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6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136"/>
          <p:cNvSpPr txBox="1"/>
          <p:nvPr>
            <p:ph type="title"/>
          </p:nvPr>
        </p:nvSpPr>
        <p:spPr>
          <a:xfrm>
            <a:off x="491894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GB" sz="3200"/>
              <a:t>Polymorphismus – Zusammenfassung</a:t>
            </a:r>
            <a:r>
              <a:rPr lang="en-GB"/>
              <a:t> </a:t>
            </a:r>
            <a:r>
              <a:rPr b="0" lang="en-GB" sz="2400"/>
              <a:t>(2.Versuch)</a:t>
            </a:r>
            <a:endParaRPr b="0"/>
          </a:p>
        </p:txBody>
      </p:sp>
      <p:sp>
        <p:nvSpPr>
          <p:cNvPr id="1258" name="Google Shape;1258;p136"/>
          <p:cNvSpPr txBox="1"/>
          <p:nvPr>
            <p:ph idx="1" type="body"/>
          </p:nvPr>
        </p:nvSpPr>
        <p:spPr>
          <a:xfrm>
            <a:off x="457200" y="771550"/>
            <a:ext cx="8229600" cy="41044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000" lvl="0" marL="3420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Ziel ist Programme zu erstellen, die mit Exemplaren </a:t>
            </a:r>
            <a:r>
              <a:rPr i="1" lang="en-GB" sz="2000"/>
              <a:t>verschiedener</a:t>
            </a:r>
            <a:r>
              <a:rPr lang="en-GB" sz="2000"/>
              <a:t> Klassen arbeiten</a:t>
            </a:r>
            <a:endParaRPr sz="2000"/>
          </a:p>
          <a:p>
            <a:pPr indent="-204787" lvl="1" marL="604838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Klassen müssen in einer Vererbunghierarchie angeordnet sein</a:t>
            </a:r>
            <a:endParaRPr/>
          </a:p>
          <a:p>
            <a:pPr indent="-342000" lvl="0" marL="342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Der </a:t>
            </a:r>
            <a:r>
              <a:rPr i="1" lang="en-GB" sz="2000"/>
              <a:t>Typ der Referenzvariable </a:t>
            </a:r>
            <a:r>
              <a:rPr lang="en-GB" sz="2000"/>
              <a:t>bestimmt die </a:t>
            </a:r>
            <a:r>
              <a:rPr i="1" lang="en-GB" sz="2000"/>
              <a:t>Methoden</a:t>
            </a:r>
            <a:r>
              <a:rPr lang="en-GB" sz="2000"/>
              <a:t> die für Objekte  aufgerufen werden können.</a:t>
            </a:r>
            <a:endParaRPr/>
          </a:p>
          <a:p>
            <a:pPr indent="-342000" lvl="0" marL="3420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Der </a:t>
            </a:r>
            <a:r>
              <a:rPr i="1" lang="en-GB" sz="2000"/>
              <a:t>aktuelle</a:t>
            </a:r>
            <a:r>
              <a:rPr lang="en-GB" sz="2000"/>
              <a:t> (Sub)</a:t>
            </a:r>
            <a:r>
              <a:rPr i="1" lang="en-GB" sz="2000"/>
              <a:t>Typ</a:t>
            </a:r>
            <a:r>
              <a:rPr lang="en-GB" sz="2000"/>
              <a:t> des  Exemplars</a:t>
            </a:r>
            <a:r>
              <a:rPr lang="en-GB" sz="1800"/>
              <a:t> (auf das </a:t>
            </a:r>
            <a:r>
              <a:rPr b="0" lang="en-GB" sz="1800"/>
              <a:t>die Referenzvariable</a:t>
            </a:r>
            <a:r>
              <a:rPr b="0" lang="en-GB" sz="1800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GB" sz="1800"/>
              <a:t>verweist) </a:t>
            </a:r>
            <a:r>
              <a:rPr lang="en-GB" sz="2000"/>
              <a:t>bestimmt die </a:t>
            </a:r>
            <a:r>
              <a:rPr i="1" lang="en-GB" sz="2000"/>
              <a:t>Version</a:t>
            </a:r>
            <a:r>
              <a:rPr lang="en-GB" sz="2000"/>
              <a:t> der aufgerufenen Methode wenn überschrieben</a:t>
            </a:r>
            <a:endParaRPr sz="2000"/>
          </a:p>
          <a:p>
            <a:pPr indent="-342900" lvl="0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i="1" lang="en-GB" sz="2000"/>
              <a:t>Casts</a:t>
            </a:r>
            <a:r>
              <a:rPr lang="en-GB" sz="2000"/>
              <a:t> verwandeln eine Referenz auf Objekte des Typs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T</a:t>
            </a:r>
            <a:r>
              <a:rPr lang="en-GB" sz="2000"/>
              <a:t> in eine Referenz des Typs </a:t>
            </a:r>
            <a:r>
              <a:rPr lang="en-GB" sz="2000"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lang="en-GB" sz="2000"/>
              <a:t>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Umwandlung nur nach unten (und oben) in der Inheritance Hierarchie, nicht seitlich.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▪"/>
            </a:pPr>
            <a:r>
              <a:rPr lang="en-GB" sz="1600"/>
              <a:t>Nach unten: </a:t>
            </a:r>
            <a:r>
              <a:rPr i="1" lang="en-GB" sz="1600"/>
              <a:t>dynamischer</a:t>
            </a:r>
            <a:r>
              <a:rPr lang="en-GB" sz="1600"/>
              <a:t> Check, zur Laufzeit.</a:t>
            </a:r>
            <a:endParaRPr sz="800"/>
          </a:p>
          <a:p>
            <a:pPr indent="-342900" lvl="0" marL="34290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 sz="2000"/>
              <a:t>Casting ändert nicht die Darstellung oder das Verhalten eines Objektes sondern nur die Menge der Methoden, die aufgerufen werden können. </a:t>
            </a:r>
            <a:endParaRPr/>
          </a:p>
        </p:txBody>
      </p:sp>
      <p:sp>
        <p:nvSpPr>
          <p:cNvPr id="1259" name="Google Shape;1259;p13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