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</p:sldIdLst>
  <p:sldSz cy="5143500" cx="9144000"/>
  <p:notesSz cx="6858000" cy="9144000"/>
  <p:embeddedFontLst>
    <p:embeddedFont>
      <p:font typeface="Inconsolata"/>
      <p:regular r:id="rId86"/>
      <p:bold r:id="rId87"/>
    </p:embeddedFont>
    <p:embeddedFont>
      <p:font typeface="Tahoma"/>
      <p:regular r:id="rId88"/>
      <p:bold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font" Target="fonts/Inconsolata-regular.fntdata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Tahoma-regular.fntdata"/><Relationship Id="rId43" Type="http://schemas.openxmlformats.org/officeDocument/2006/relationships/slide" Target="slides/slide37.xml"/><Relationship Id="rId87" Type="http://schemas.openxmlformats.org/officeDocument/2006/relationships/font" Target="fonts/Inconsolata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Tahoma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6071875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6071875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6071875a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6071875a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Vererbung, überschriebene methoden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6071875a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6071875a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9e01e97a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9e01e97a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a0a81d73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a0a81d73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a0a81d73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a0a81d73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9e33404e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9e33404e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Verstehen, wie der Computer (Java) Programme ausführen kann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9e33404e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9e33404e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Ziel: </a:t>
            </a:r>
            <a:r>
              <a:rPr lang="en-GB"/>
              <a:t>Grammatik verstehen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Lösungen: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Korrekt: 2,5,6,8,11,13,14,16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Illegal: 1,3,4,7,9,10,12,15,17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9e33404e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9e33404e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306236b0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306236b0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9e33404e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9e33404e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Token: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Wie beim Scanner: “logisches Input Element”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Erstellen eines Parsers: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Geht nicht so einfach für allgemeine EBNF!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9e33404ee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9e33404ee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[ACHTUNG: Animierte Slide]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Tokenizer geht von links nach rechts durch die Expression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Token-by-Token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Bei unerwartetem Input, </a:t>
            </a:r>
            <a:r>
              <a:rPr lang="en-GB">
                <a:solidFill>
                  <a:schemeClr val="dk1"/>
                </a:solidFill>
              </a:rPr>
              <a:t>EvaluationException</a:t>
            </a:r>
            <a:r>
              <a:rPr lang="en-GB"/>
              <a:t> werfen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9e33404e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9e33404e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Tokenizer hat ähnliche Methoden wie Scanner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Damit können die Kommentare im vorigen Beispiel implementiert werden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Wenn etwas Unerwartetes kommt, EvaluationException werfen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9e33404ee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9e33404ee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applyThatFunc: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überprüfen, ob bekannte Funktion (sin, cos, tan, …)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anwenden der Funktion auf das ‘arg’ vom Typ ‘double’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9e33404e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9e33404e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[ACHTUNG: Animierte Slide]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9e33404ee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9e33404ee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Fenster-Koordinaten haben Ursprung oben links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9e33404ee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9e33404ee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PlotterApp zeigen und erklären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PlotterWindow verhält sich genau wie die bekannte Window-Klasse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483f95b3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483f95b3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83f95b3b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483f95b3b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83f95b3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83f95b3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83950816_3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83950816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83f95b3b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483f95b3b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483f95b3b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483f95b3b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483f95b3b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483f95b3b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483f95b3b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483f95b3b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483f95b3b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483f95b3b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9ff3abb4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9ff3abb4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a0a3b17fc2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2a0a3b17fc2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S: statement oder statement folge/Block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Vorsicht bei { und }</a:t>
            </a:r>
            <a:endParaRPr/>
          </a:p>
        </p:txBody>
      </p:sp>
      <p:sp>
        <p:nvSpPr>
          <p:cNvPr id="608" name="Google Shape;608;g2a0a3b17fc2_2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a0a3b17fc2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2a0a3b17fc2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a0a3b17fc2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2a0a3b17fc2_2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a0a3b17fc2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2a0a3b17fc2_2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9ff3abb44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9ff3abb44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81fa0efa5_0_2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81fa0efa5_0_2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a0cfc76c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a0cfc76c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Demo: </a:t>
            </a:r>
            <a:r>
              <a:rPr lang="en-GB"/>
              <a:t>siehe “material→exercise-additionals→exercise-session11” Projekt im GIT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a0cfc76c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a0cfc76c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Demo: </a:t>
            </a:r>
            <a:r>
              <a:rPr lang="en-GB">
                <a:solidFill>
                  <a:schemeClr val="dk1"/>
                </a:solidFill>
              </a:rPr>
              <a:t>siehe “material→exercise-additionals→exercise-session11” Projekt im GIT</a:t>
            </a:r>
            <a:endParaRPr b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a0cfc76c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a0cfc76c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Demo: </a:t>
            </a:r>
            <a:r>
              <a:rPr lang="en-GB">
                <a:solidFill>
                  <a:schemeClr val="dk1"/>
                </a:solidFill>
              </a:rPr>
              <a:t>siehe “material→exercise-additionals→exercise-session11” Projekt im GIT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5a7bd99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777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333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666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777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75a7bd996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a0a56b26c1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1a0a56b26c1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NICHT BigInteger</a:t>
            </a:r>
            <a:endParaRPr/>
          </a:p>
        </p:txBody>
      </p:sp>
      <p:sp>
        <p:nvSpPr>
          <p:cNvPr id="669" name="Google Shape;669;g1a0a56b26c1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a0a56b26c1_2_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HS23.  Besser als HS22</a:t>
            </a:r>
            <a:endParaRPr/>
          </a:p>
        </p:txBody>
      </p:sp>
      <p:sp>
        <p:nvSpPr>
          <p:cNvPr id="677" name="Google Shape;677;g1a0a56b26c1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a0a56b26c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1a0a56b26c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a0a56b26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g1a0a56b26c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9f6e5a4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9f6e5a4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Inheritance, super-constructord, überschriebene Methoden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2 3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a29be548d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2a29be548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Alles auf einmal</a:t>
            </a:r>
            <a:endParaRPr/>
          </a:p>
        </p:txBody>
      </p:sp>
      <p:sp>
        <p:nvSpPr>
          <p:cNvPr id="698" name="Google Shape;698;g2a29be548d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a29be548da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g2a29be548d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Klasse mit "method2" – Sleet !?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2a29be548da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a29be548da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g2a29be548d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Vererbungshierarchie kritisch – aber auch einschraenkend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2a29be548da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a29be548d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a29be548d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Einfache IntList erklären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Verlinkte Objekte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Rekursives .add()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Frames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a29b8bd8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a29b8bd8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a306236b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a306236b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a306236b0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a306236b0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B m1 x=100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a306236b0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2a306236b0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B m1 x=100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a306236b0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a306236b0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Compiler Fehler - This is because Q tries to override method1 and reduce its visibility by not making it public. </a:t>
            </a:r>
            <a:r>
              <a:rPr b="1" lang="en-GB">
                <a:solidFill>
                  <a:schemeClr val="dk1"/>
                </a:solidFill>
              </a:rPr>
              <a:t>An overridden method can have a different access modifier but it cannot lower the access scope.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a306236b0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a306236b0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Compiler Fehler. No parameters allowed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ed62b83e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ed62b83e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Inheritance, super-constructord, überschriebene Methoden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2 3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a306236b0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a306236b0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R m1 i=2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a306236b0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a306236b0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R m1 x=400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a306236b0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a306236b0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S m1 i=3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a306236b0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a306236b0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S m1 x=200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a306236b0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a306236b0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GB">
                <a:solidFill>
                  <a:schemeClr val="dk1"/>
                </a:solidFill>
              </a:rPr>
              <a:t>Compile-Fehler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a2a2879df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a2a2879df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a2a2879d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2a2a2879d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 Fehler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a2a2879df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a2a2879d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Laufzeit Fehler (Exception)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a2a2879df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a2a2879df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Ausgabe: foo Sub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a2a2879df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a2a2879df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Ausgabe: 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bf221a02_3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3bf221a02_3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a2a2879df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a2a2879df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Ausgabe: 3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a2a2879df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a2a2879df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 Fehle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a2a2879df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a2a2879df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Laufzeit Fehler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a2a2879df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2a2a2879df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Foo Sub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a2a2879df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a2a2879df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 Fehler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a2a2879df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a2a2879df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 Fehler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a2a2879df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2a2a2879df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a2a2879df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a2a2879df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a2a2879df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a2a2879df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a29be548d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2a29be548d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https://create.kahoot.it/share/21-u11-eprog-mschoeb/41bd5b5b-24b1-4254-9294-e39300c03d85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9f6e5a4f4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9f6e5a4f4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IllegalPersonFormatException: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checked, weil darauf sinnvoll reagiert werden kann (überspringen des Datensatzes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“Benutzerfehler”, nicht Programmierfehler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“interne” Exceptions: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Exceptions, die Implementations-spezifisch sind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wenn anstelle eines Scanners ein anderer Parser verwendet würde, wären es andere Exceptions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der Klient der Person-Klasse müsste bei anderer Implementierung auch geändert werden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→ umwandeln in IllegalPersonFormatException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6071875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6071875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Inheritance, super-constructord, überschriebene Methoden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ctrTitle"/>
          </p:nvPr>
        </p:nvSpPr>
        <p:spPr>
          <a:xfrm>
            <a:off x="467544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467544" y="2914650"/>
            <a:ext cx="7086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" name="Google Shape;95;p20"/>
          <p:cNvSpPr txBox="1"/>
          <p:nvPr>
            <p:ph idx="3" type="body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0"/>
          <p:cNvSpPr txBox="1"/>
          <p:nvPr>
            <p:ph idx="4" type="body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ctrTitle"/>
          </p:nvPr>
        </p:nvSpPr>
        <p:spPr>
          <a:xfrm>
            <a:off x="467544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467544" y="2914650"/>
            <a:ext cx="7086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8" name="Google Shape;158;p3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9" name="Google Shape;159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3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6" name="Google Shape;166;p3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3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8" name="Google Shape;168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3" name="Google Shape;183;p3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pythontutor.com/java.html#code=class%20IntList%20%7B%0A%0A%09int%20value%3B%0A%09IntList%20tail%3B%0A%0A%09public%20IntList(int%20value%29%20%7B%0A%09%09this.value%20%3D%20value%3B%0A%09%7D%0A%0A%09public%20void%20add(int%20value%29%20%7B%0A%09%09if%20(tail%20%3D%3D%20null%29%0A%09%09%09tail%20%3D%20new%20IntList(value%29%3B%0A%09%09else%0A%09%09%09tail.add(value%29%3B%0A%09%7D%0A%7D%0A%0A%0Apublic%20class%20Main%20%7B%0A%09public%20static%20void%20main(String%5B%5D%20args%29%20%7B%0A%09%09IntList%20list%20%3D%20new%20IntList(0%29%3B%0A%09%09list.add(1%29%3B%0A%09%09list.add(2%29%3B%0A%09%09list.add(3%29%3B%0A%09%09list.add(4%29%3B%0A%09%7D%0A%7D&amp;cumulative=false&amp;curInstr=84&amp;heapPrimitives=true&amp;mode=display&amp;origin=opt-frontend.js&amp;py=java&amp;rawInputLstJSON=%5B%5D&amp;textReferences=false" TargetMode="External"/><Relationship Id="rId4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1.png"/><Relationship Id="rId4" Type="http://schemas.openxmlformats.org/officeDocument/2006/relationships/image" Target="../media/image2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1.png"/><Relationship Id="rId4" Type="http://schemas.openxmlformats.org/officeDocument/2006/relationships/image" Target="../media/image3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png"/><Relationship Id="rId4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1.png"/><Relationship Id="rId4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1.png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1.png"/><Relationship Id="rId4" Type="http://schemas.openxmlformats.org/officeDocument/2006/relationships/image" Target="../media/image3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1.png"/><Relationship Id="rId4" Type="http://schemas.openxmlformats.org/officeDocument/2006/relationships/image" Target="../media/image3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11</a:t>
            </a:r>
            <a:endParaRPr/>
          </a:p>
        </p:txBody>
      </p:sp>
      <p:sp>
        <p:nvSpPr>
          <p:cNvPr id="211" name="Google Shape;211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Interaktive Karte</a:t>
            </a:r>
            <a:endParaRPr/>
          </a:p>
        </p:txBody>
      </p:sp>
      <p:cxnSp>
        <p:nvCxnSpPr>
          <p:cNvPr id="278" name="Google Shape;278;p47"/>
          <p:cNvCxnSpPr>
            <a:stCxn id="279" idx="0"/>
            <a:endCxn id="280" idx="2"/>
          </p:cNvCxnSpPr>
          <p:nvPr/>
        </p:nvCxnSpPr>
        <p:spPr>
          <a:xfrm flipH="1" rot="10800000">
            <a:off x="3108125" y="2873150"/>
            <a:ext cx="1464000" cy="61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81" name="Google Shape;281;p47"/>
          <p:cNvCxnSpPr>
            <a:stCxn id="282" idx="0"/>
            <a:endCxn id="280" idx="2"/>
          </p:cNvCxnSpPr>
          <p:nvPr/>
        </p:nvCxnSpPr>
        <p:spPr>
          <a:xfrm rot="10800000">
            <a:off x="4572000" y="2873150"/>
            <a:ext cx="0" cy="61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80" name="Google Shape;280;p47"/>
          <p:cNvSpPr txBox="1"/>
          <p:nvPr/>
        </p:nvSpPr>
        <p:spPr>
          <a:xfrm>
            <a:off x="3577788" y="2379825"/>
            <a:ext cx="19884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PointOfInterest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47"/>
          <p:cNvSpPr txBox="1"/>
          <p:nvPr/>
        </p:nvSpPr>
        <p:spPr>
          <a:xfrm>
            <a:off x="2575775" y="3487550"/>
            <a:ext cx="10647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City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4039650" y="3487550"/>
            <a:ext cx="10647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Lake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3" name="Google Shape;283;p47"/>
          <p:cNvSpPr txBox="1"/>
          <p:nvPr/>
        </p:nvSpPr>
        <p:spPr>
          <a:xfrm>
            <a:off x="5503525" y="3487550"/>
            <a:ext cx="10647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Mountain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84" name="Google Shape;284;p47"/>
          <p:cNvCxnSpPr>
            <a:stCxn id="283" idx="0"/>
            <a:endCxn id="280" idx="2"/>
          </p:cNvCxnSpPr>
          <p:nvPr/>
        </p:nvCxnSpPr>
        <p:spPr>
          <a:xfrm rot="10800000">
            <a:off x="4571875" y="2873150"/>
            <a:ext cx="1464000" cy="61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85" name="Google Shape;285;p47"/>
          <p:cNvSpPr txBox="1"/>
          <p:nvPr/>
        </p:nvSpPr>
        <p:spPr>
          <a:xfrm>
            <a:off x="311700" y="1017725"/>
            <a:ext cx="85206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Ausserdem finden Sie die PointOfInterest-Klasse, welche die Basis-Klasse für verschiedene Arten von POIs bildet. Ihre Aufgabe ist es, drei Subklassen von PointOfInterest (d.h. Klassen, die von PointOfInterest erben) zu erstellen: City, Lake und Mountain.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Interaktive Karte</a:t>
            </a:r>
            <a:endParaRPr/>
          </a:p>
        </p:txBody>
      </p:sp>
      <p:sp>
        <p:nvSpPr>
          <p:cNvPr id="291" name="Google Shape;29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 class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City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PointOfInterest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inhabitants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area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City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603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east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north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inhabitants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area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800000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100">
                <a:solidFill>
                  <a:srgbClr val="808030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GB" sz="1100">
                <a:solidFill>
                  <a:srgbClr val="808030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 east</a:t>
            </a:r>
            <a:r>
              <a:rPr lang="en-GB" sz="1100">
                <a:solidFill>
                  <a:srgbClr val="808030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 north</a:t>
            </a:r>
            <a:r>
              <a:rPr lang="en-GB" sz="1100">
                <a:solidFill>
                  <a:srgbClr val="808030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rgbClr val="800080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inhabitants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inhabitants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area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area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Color color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new Color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rgbClr val="603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description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super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inhabitants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Einw., </a:t>
            </a:r>
            <a:r>
              <a:rPr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area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km)</a:t>
            </a:r>
            <a:r>
              <a:rPr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Interaktive Karte</a:t>
            </a:r>
            <a:endParaRPr/>
          </a:p>
        </p:txBody>
      </p:sp>
      <p:sp>
        <p:nvSpPr>
          <p:cNvPr id="297" name="Google Shape;297;p49"/>
          <p:cNvSpPr txBox="1"/>
          <p:nvPr>
            <p:ph idx="1" type="body"/>
          </p:nvPr>
        </p:nvSpPr>
        <p:spPr>
          <a:xfrm>
            <a:off x="311700" y="1152475"/>
            <a:ext cx="874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show()</a:t>
            </a: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isOpen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pois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length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++)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PointOfInterest p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pois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setColor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fillCircle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toGuiX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toGuiY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Math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abs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getMouseX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toGuiX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&lt;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endParaRPr sz="1100">
              <a:solidFill>
                <a:srgbClr val="80803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Math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abs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getMouseY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toGuiY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&lt;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drawString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toGuiX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toGuiY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en-GB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refreshAndClear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-GB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rgbClr val="80803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Bonusaufgabe </a:t>
            </a:r>
            <a:endParaRPr/>
          </a:p>
        </p:txBody>
      </p:sp>
      <p:sp>
        <p:nvSpPr>
          <p:cNvPr id="303" name="Google Shape;303;p50"/>
          <p:cNvSpPr txBox="1"/>
          <p:nvPr/>
        </p:nvSpPr>
        <p:spPr>
          <a:xfrm>
            <a:off x="387900" y="1152475"/>
            <a:ext cx="8520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Feedback nach der Korrektur direkt per Git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04" name="Google Shape;304;p50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Lösungsvorschlag von Studenten</a:t>
            </a:r>
            <a:endParaRPr b="1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11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1: Maps</a:t>
            </a:r>
            <a:endParaRPr/>
          </a:p>
        </p:txBody>
      </p:sp>
      <p:pic>
        <p:nvPicPr>
          <p:cNvPr id="315" name="Google Shape;31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178729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 txBox="1"/>
          <p:nvPr/>
        </p:nvSpPr>
        <p:spPr>
          <a:xfrm>
            <a:off x="56420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★★★</a:t>
            </a:r>
            <a:r>
              <a:rPr lang="en-GB" sz="1500">
                <a:solidFill>
                  <a:srgbClr val="000000"/>
                </a:solidFill>
              </a:rPr>
              <a:t>☆)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1: Maps</a:t>
            </a:r>
            <a:endParaRPr/>
          </a:p>
        </p:txBody>
      </p:sp>
      <p:pic>
        <p:nvPicPr>
          <p:cNvPr id="322" name="Google Shape;32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558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3"/>
          <p:cNvSpPr txBox="1"/>
          <p:nvPr/>
        </p:nvSpPr>
        <p:spPr>
          <a:xfrm>
            <a:off x="56420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★★★</a:t>
            </a:r>
            <a:r>
              <a:rPr lang="en-GB" sz="1500">
                <a:solidFill>
                  <a:srgbClr val="000000"/>
                </a:solidFill>
              </a:rPr>
              <a:t>☆)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Expression Evaluator</a:t>
            </a:r>
            <a:endParaRPr/>
          </a:p>
        </p:txBody>
      </p:sp>
      <p:sp>
        <p:nvSpPr>
          <p:cNvPr id="329" name="Google Shape;329;p54"/>
          <p:cNvSpPr txBox="1"/>
          <p:nvPr>
            <p:ph idx="1" type="body"/>
          </p:nvPr>
        </p:nvSpPr>
        <p:spPr>
          <a:xfrm>
            <a:off x="311700" y="1152475"/>
            <a:ext cx="85206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Ziel: </a:t>
            </a:r>
            <a:r>
              <a:rPr lang="en-GB"/>
              <a:t>Auswerten von einfachen Ausdrücken (Expressions)</a:t>
            </a:r>
            <a:endParaRPr/>
          </a:p>
        </p:txBody>
      </p:sp>
      <p:sp>
        <p:nvSpPr>
          <p:cNvPr id="330" name="Google Shape;330;p54"/>
          <p:cNvSpPr txBox="1"/>
          <p:nvPr/>
        </p:nvSpPr>
        <p:spPr>
          <a:xfrm>
            <a:off x="297600" y="1759125"/>
            <a:ext cx="8548800" cy="276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Enter a value for x: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2.0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&gt;&gt;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1+x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3.0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&gt;&gt;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sin(x)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0.9092974268256817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&gt;&gt;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a+x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unknown variable 'a'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&gt;&gt;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(1 + sin(x)) * 5^x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Syntax error: unexpected token '^', expected end of input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&gt;&gt;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(1 + sin(x)) * (5^x)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47.73243567064204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&gt;&gt; </a:t>
            </a: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exit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p54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</a:t>
            </a:r>
            <a:r>
              <a:rPr lang="en-GB" sz="1500">
                <a:solidFill>
                  <a:schemeClr val="dk1"/>
                </a:solidFill>
              </a:rPr>
              <a:t>☆☆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/>
          <p:nvPr/>
        </p:nvSpPr>
        <p:spPr>
          <a:xfrm>
            <a:off x="4600225" y="119800"/>
            <a:ext cx="4135800" cy="472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Parsen</a:t>
            </a:r>
            <a:endParaRPr/>
          </a:p>
        </p:txBody>
      </p:sp>
      <p:pic>
        <p:nvPicPr>
          <p:cNvPr id="338" name="Google Shape;338;p55"/>
          <p:cNvPicPr preferRelativeResize="0"/>
          <p:nvPr/>
        </p:nvPicPr>
        <p:blipFill rotWithShape="1">
          <a:blip r:embed="rId3">
            <a:alphaModFix/>
          </a:blip>
          <a:srcRect b="20406" l="12122" r="6516" t="19766"/>
          <a:stretch/>
        </p:blipFill>
        <p:spPr>
          <a:xfrm>
            <a:off x="311700" y="1190625"/>
            <a:ext cx="4008600" cy="3610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5"/>
          <p:cNvSpPr txBox="1"/>
          <p:nvPr/>
        </p:nvSpPr>
        <p:spPr>
          <a:xfrm>
            <a:off x="4663825" y="170550"/>
            <a:ext cx="4008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Legale Expressions?</a:t>
            </a:r>
            <a:endParaRPr b="1"/>
          </a:p>
        </p:txBody>
      </p:sp>
      <p:sp>
        <p:nvSpPr>
          <p:cNvPr id="340" name="Google Shape;340;p55"/>
          <p:cNvSpPr txBox="1"/>
          <p:nvPr/>
        </p:nvSpPr>
        <p:spPr>
          <a:xfrm>
            <a:off x="4775950" y="501400"/>
            <a:ext cx="3966000" cy="4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 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“a”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“x % 5”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“1b”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“a + b”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“a * 2”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“-1”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“(a  + 2 )”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“2x+y”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“1++”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“(1 + 2) * 3”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“sin()”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“1 + (2 + (3.1))”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“x^0.5”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“1 + 1 + 1”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“sin(x) * cos(x^2)”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rabicPeriod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“var1”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Parsen</a:t>
            </a:r>
            <a:endParaRPr/>
          </a:p>
        </p:txBody>
      </p:sp>
      <p:pic>
        <p:nvPicPr>
          <p:cNvPr id="346" name="Google Shape;346;p56"/>
          <p:cNvPicPr preferRelativeResize="0"/>
          <p:nvPr/>
        </p:nvPicPr>
        <p:blipFill rotWithShape="1">
          <a:blip r:embed="rId3">
            <a:alphaModFix/>
          </a:blip>
          <a:srcRect b="62422" l="12122" r="6516" t="19767"/>
          <a:stretch/>
        </p:blipFill>
        <p:spPr>
          <a:xfrm>
            <a:off x="311700" y="1017713"/>
            <a:ext cx="4008600" cy="10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6"/>
          <p:cNvSpPr txBox="1"/>
          <p:nvPr/>
        </p:nvSpPr>
        <p:spPr>
          <a:xfrm>
            <a:off x="311700" y="2204375"/>
            <a:ext cx="8520600" cy="2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Folgt diese Zeichenkette der EBNF Beschreibung? Wie gehen Sie vor?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“( 1 + 2 ) + 3”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Wie schreibt man ein Programm, das dies überprüft?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6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★★☆☆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217" name="Google Shape;217;p39"/>
          <p:cNvSpPr txBox="1"/>
          <p:nvPr/>
        </p:nvSpPr>
        <p:spPr>
          <a:xfrm>
            <a:off x="295325" y="1045300"/>
            <a:ext cx="78738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Feedback U09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Nachbesprechung U10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Vorbesprechung U11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Zusatzübungen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Inheritance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EBNF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Kahoot!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Parsen</a:t>
            </a:r>
            <a:endParaRPr/>
          </a:p>
        </p:txBody>
      </p:sp>
      <p:pic>
        <p:nvPicPr>
          <p:cNvPr id="354" name="Google Shape;354;p57"/>
          <p:cNvPicPr preferRelativeResize="0"/>
          <p:nvPr/>
        </p:nvPicPr>
        <p:blipFill rotWithShape="1">
          <a:blip r:embed="rId3">
            <a:alphaModFix/>
          </a:blip>
          <a:srcRect b="62422" l="12122" r="6516" t="19767"/>
          <a:stretch/>
        </p:blipFill>
        <p:spPr>
          <a:xfrm>
            <a:off x="464100" y="2337713"/>
            <a:ext cx="4008600" cy="10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7"/>
          <p:cNvSpPr txBox="1"/>
          <p:nvPr/>
        </p:nvSpPr>
        <p:spPr>
          <a:xfrm>
            <a:off x="311700" y="1017725"/>
            <a:ext cx="85206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Regeln werden zu Methoden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Alternativen werden zu if-else-if-else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Regeln auf der RHS werden zu Methodenaufrufen</a:t>
            </a:r>
            <a:endParaRPr sz="1600"/>
          </a:p>
        </p:txBody>
      </p:sp>
      <p:sp>
        <p:nvSpPr>
          <p:cNvPr id="356" name="Google Shape;356;p57"/>
          <p:cNvSpPr txBox="1"/>
          <p:nvPr/>
        </p:nvSpPr>
        <p:spPr>
          <a:xfrm>
            <a:off x="4690200" y="2456100"/>
            <a:ext cx="3965400" cy="2333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term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next token is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open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open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expr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check and 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close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next token is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func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func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expr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check and 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close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atom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229211" y="3013975"/>
            <a:ext cx="4405400" cy="1418725"/>
          </a:xfrm>
          <a:custGeom>
            <a:rect b="b" l="l" r="r" t="t"/>
            <a:pathLst>
              <a:path extrusionOk="0" h="56749" w="176216">
                <a:moveTo>
                  <a:pt x="9392" y="0"/>
                </a:moveTo>
                <a:cubicBezTo>
                  <a:pt x="7850" y="1860"/>
                  <a:pt x="-1222" y="2223"/>
                  <a:pt x="139" y="11158"/>
                </a:cubicBezTo>
                <a:cubicBezTo>
                  <a:pt x="1500" y="20093"/>
                  <a:pt x="-2401" y="46990"/>
                  <a:pt x="17556" y="53612"/>
                </a:cubicBezTo>
                <a:cubicBezTo>
                  <a:pt x="37513" y="60234"/>
                  <a:pt x="93439" y="54928"/>
                  <a:pt x="119882" y="50891"/>
                </a:cubicBezTo>
                <a:cubicBezTo>
                  <a:pt x="146325" y="46854"/>
                  <a:pt x="166827" y="32975"/>
                  <a:pt x="176216" y="29392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8" name="Google Shape;358;p57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★★☆☆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Parsen</a:t>
            </a:r>
            <a:endParaRPr/>
          </a:p>
        </p:txBody>
      </p:sp>
      <p:pic>
        <p:nvPicPr>
          <p:cNvPr id="364" name="Google Shape;364;p58"/>
          <p:cNvPicPr preferRelativeResize="0"/>
          <p:nvPr/>
        </p:nvPicPr>
        <p:blipFill rotWithShape="1">
          <a:blip r:embed="rId3">
            <a:alphaModFix/>
          </a:blip>
          <a:srcRect b="62422" l="12122" r="6516" t="19767"/>
          <a:stretch/>
        </p:blipFill>
        <p:spPr>
          <a:xfrm>
            <a:off x="4906750" y="587513"/>
            <a:ext cx="4008600" cy="10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8"/>
          <p:cNvSpPr txBox="1"/>
          <p:nvPr/>
        </p:nvSpPr>
        <p:spPr>
          <a:xfrm>
            <a:off x="311700" y="1074975"/>
            <a:ext cx="1830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“( 1 + 2 ) + )”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58"/>
          <p:cNvSpPr txBox="1"/>
          <p:nvPr/>
        </p:nvSpPr>
        <p:spPr>
          <a:xfrm>
            <a:off x="3132125" y="1442475"/>
            <a:ext cx="8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Courier New"/>
                <a:ea typeface="Courier New"/>
                <a:cs typeface="Courier New"/>
                <a:sym typeface="Courier New"/>
              </a:rPr>
              <a:t>expr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7" name="Google Shape;367;p58"/>
          <p:cNvCxnSpPr/>
          <p:nvPr/>
        </p:nvCxnSpPr>
        <p:spPr>
          <a:xfrm rot="10800000">
            <a:off x="510378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68" name="Google Shape;368;p58"/>
          <p:cNvGrpSpPr/>
          <p:nvPr/>
        </p:nvGrpSpPr>
        <p:grpSpPr>
          <a:xfrm>
            <a:off x="2288475" y="2585350"/>
            <a:ext cx="843600" cy="822550"/>
            <a:chOff x="2288475" y="2585350"/>
            <a:chExt cx="843600" cy="822550"/>
          </a:xfrm>
        </p:grpSpPr>
        <p:sp>
          <p:nvSpPr>
            <p:cNvPr id="369" name="Google Shape;369;p58"/>
            <p:cNvSpPr txBox="1"/>
            <p:nvPr/>
          </p:nvSpPr>
          <p:spPr>
            <a:xfrm>
              <a:off x="2288475" y="2950700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expr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70" name="Google Shape;370;p58"/>
            <p:cNvCxnSpPr/>
            <p:nvPr/>
          </p:nvCxnSpPr>
          <p:spPr>
            <a:xfrm>
              <a:off x="25173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71" name="Google Shape;371;p58"/>
          <p:cNvGrpSpPr/>
          <p:nvPr/>
        </p:nvGrpSpPr>
        <p:grpSpPr>
          <a:xfrm>
            <a:off x="2288475" y="3347350"/>
            <a:ext cx="843600" cy="774625"/>
            <a:chOff x="2288475" y="3347350"/>
            <a:chExt cx="843600" cy="774625"/>
          </a:xfrm>
        </p:grpSpPr>
        <p:sp>
          <p:nvSpPr>
            <p:cNvPr id="372" name="Google Shape;372;p58"/>
            <p:cNvSpPr txBox="1"/>
            <p:nvPr/>
          </p:nvSpPr>
          <p:spPr>
            <a:xfrm>
              <a:off x="2288475" y="36647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73" name="Google Shape;373;p58"/>
            <p:cNvCxnSpPr/>
            <p:nvPr/>
          </p:nvCxnSpPr>
          <p:spPr>
            <a:xfrm>
              <a:off x="2517325" y="3347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74" name="Google Shape;374;p58"/>
          <p:cNvGrpSpPr/>
          <p:nvPr/>
        </p:nvGrpSpPr>
        <p:grpSpPr>
          <a:xfrm>
            <a:off x="2288475" y="4033150"/>
            <a:ext cx="843600" cy="825725"/>
            <a:chOff x="2288475" y="4033150"/>
            <a:chExt cx="843600" cy="825725"/>
          </a:xfrm>
        </p:grpSpPr>
        <p:sp>
          <p:nvSpPr>
            <p:cNvPr id="375" name="Google Shape;375;p58"/>
            <p:cNvSpPr txBox="1"/>
            <p:nvPr/>
          </p:nvSpPr>
          <p:spPr>
            <a:xfrm>
              <a:off x="2288475" y="44016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atom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76" name="Google Shape;376;p58"/>
            <p:cNvCxnSpPr/>
            <p:nvPr/>
          </p:nvCxnSpPr>
          <p:spPr>
            <a:xfrm>
              <a:off x="25173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77" name="Google Shape;377;p58"/>
          <p:cNvGrpSpPr/>
          <p:nvPr/>
        </p:nvGrpSpPr>
        <p:grpSpPr>
          <a:xfrm>
            <a:off x="3279075" y="4033150"/>
            <a:ext cx="843600" cy="825725"/>
            <a:chOff x="3279075" y="4033150"/>
            <a:chExt cx="843600" cy="825725"/>
          </a:xfrm>
        </p:grpSpPr>
        <p:sp>
          <p:nvSpPr>
            <p:cNvPr id="378" name="Google Shape;378;p58"/>
            <p:cNvSpPr txBox="1"/>
            <p:nvPr/>
          </p:nvSpPr>
          <p:spPr>
            <a:xfrm>
              <a:off x="3279075" y="44016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atom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79" name="Google Shape;379;p58"/>
            <p:cNvCxnSpPr/>
            <p:nvPr/>
          </p:nvCxnSpPr>
          <p:spPr>
            <a:xfrm>
              <a:off x="35079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0" name="Google Shape;380;p58"/>
          <p:cNvGrpSpPr/>
          <p:nvPr/>
        </p:nvGrpSpPr>
        <p:grpSpPr>
          <a:xfrm>
            <a:off x="2952750" y="3347350"/>
            <a:ext cx="1169925" cy="774625"/>
            <a:chOff x="2952750" y="3347350"/>
            <a:chExt cx="1169925" cy="774625"/>
          </a:xfrm>
        </p:grpSpPr>
        <p:sp>
          <p:nvSpPr>
            <p:cNvPr id="381" name="Google Shape;381;p58"/>
            <p:cNvSpPr txBox="1"/>
            <p:nvPr/>
          </p:nvSpPr>
          <p:spPr>
            <a:xfrm>
              <a:off x="3279075" y="36647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82" name="Google Shape;382;p58"/>
            <p:cNvCxnSpPr/>
            <p:nvPr/>
          </p:nvCxnSpPr>
          <p:spPr>
            <a:xfrm>
              <a:off x="2952750" y="3347350"/>
              <a:ext cx="3333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3" name="Google Shape;383;p58"/>
          <p:cNvGrpSpPr/>
          <p:nvPr/>
        </p:nvGrpSpPr>
        <p:grpSpPr>
          <a:xfrm>
            <a:off x="2288475" y="1843775"/>
            <a:ext cx="956825" cy="795325"/>
            <a:chOff x="2288475" y="1843775"/>
            <a:chExt cx="956825" cy="795325"/>
          </a:xfrm>
        </p:grpSpPr>
        <p:sp>
          <p:nvSpPr>
            <p:cNvPr id="384" name="Google Shape;384;p58"/>
            <p:cNvSpPr txBox="1"/>
            <p:nvPr/>
          </p:nvSpPr>
          <p:spPr>
            <a:xfrm>
              <a:off x="2288475" y="2181900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85" name="Google Shape;385;p58"/>
            <p:cNvCxnSpPr/>
            <p:nvPr/>
          </p:nvCxnSpPr>
          <p:spPr>
            <a:xfrm flipH="1">
              <a:off x="2580200" y="1843775"/>
              <a:ext cx="665100" cy="38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6" name="Google Shape;386;p58"/>
          <p:cNvGrpSpPr/>
          <p:nvPr/>
        </p:nvGrpSpPr>
        <p:grpSpPr>
          <a:xfrm>
            <a:off x="3888675" y="2585350"/>
            <a:ext cx="843600" cy="825725"/>
            <a:chOff x="3888675" y="2585350"/>
            <a:chExt cx="843600" cy="825725"/>
          </a:xfrm>
        </p:grpSpPr>
        <p:sp>
          <p:nvSpPr>
            <p:cNvPr id="387" name="Google Shape;387;p58"/>
            <p:cNvSpPr txBox="1"/>
            <p:nvPr/>
          </p:nvSpPr>
          <p:spPr>
            <a:xfrm>
              <a:off x="3888675" y="29538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atom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88" name="Google Shape;388;p58"/>
            <p:cNvCxnSpPr/>
            <p:nvPr/>
          </p:nvCxnSpPr>
          <p:spPr>
            <a:xfrm>
              <a:off x="41175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9" name="Google Shape;389;p58"/>
          <p:cNvGrpSpPr/>
          <p:nvPr/>
        </p:nvGrpSpPr>
        <p:grpSpPr>
          <a:xfrm>
            <a:off x="3562350" y="1899550"/>
            <a:ext cx="1169925" cy="774625"/>
            <a:chOff x="3562350" y="1899550"/>
            <a:chExt cx="1169925" cy="774625"/>
          </a:xfrm>
        </p:grpSpPr>
        <p:sp>
          <p:nvSpPr>
            <p:cNvPr id="390" name="Google Shape;390;p58"/>
            <p:cNvSpPr txBox="1"/>
            <p:nvPr/>
          </p:nvSpPr>
          <p:spPr>
            <a:xfrm>
              <a:off x="3888675" y="22169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91" name="Google Shape;391;p58"/>
            <p:cNvCxnSpPr/>
            <p:nvPr/>
          </p:nvCxnSpPr>
          <p:spPr>
            <a:xfrm>
              <a:off x="3562350" y="1899550"/>
              <a:ext cx="3333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92" name="Google Shape;392;p58"/>
          <p:cNvGrpSpPr/>
          <p:nvPr/>
        </p:nvGrpSpPr>
        <p:grpSpPr>
          <a:xfrm>
            <a:off x="2683982" y="3347350"/>
            <a:ext cx="333300" cy="540136"/>
            <a:chOff x="2683982" y="3347350"/>
            <a:chExt cx="333300" cy="540136"/>
          </a:xfrm>
        </p:grpSpPr>
        <p:cxnSp>
          <p:nvCxnSpPr>
            <p:cNvPr id="393" name="Google Shape;393;p58"/>
            <p:cNvCxnSpPr/>
            <p:nvPr/>
          </p:nvCxnSpPr>
          <p:spPr>
            <a:xfrm rot="10800000">
              <a:off x="2745925" y="3347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94" name="Google Shape;394;p58"/>
            <p:cNvSpPr txBox="1"/>
            <p:nvPr/>
          </p:nvSpPr>
          <p:spPr>
            <a:xfrm rot="5400000">
              <a:off x="2594882" y="34650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395" name="Google Shape;395;p58"/>
          <p:cNvGrpSpPr/>
          <p:nvPr/>
        </p:nvGrpSpPr>
        <p:grpSpPr>
          <a:xfrm>
            <a:off x="2683982" y="4033150"/>
            <a:ext cx="333300" cy="540136"/>
            <a:chOff x="2683982" y="4033150"/>
            <a:chExt cx="333300" cy="540136"/>
          </a:xfrm>
        </p:grpSpPr>
        <p:cxnSp>
          <p:nvCxnSpPr>
            <p:cNvPr id="396" name="Google Shape;396;p58"/>
            <p:cNvCxnSpPr/>
            <p:nvPr/>
          </p:nvCxnSpPr>
          <p:spPr>
            <a:xfrm rot="10800000">
              <a:off x="27459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97" name="Google Shape;397;p58"/>
            <p:cNvSpPr txBox="1"/>
            <p:nvPr/>
          </p:nvSpPr>
          <p:spPr>
            <a:xfrm rot="5400000">
              <a:off x="2594882" y="41508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398" name="Google Shape;398;p58"/>
          <p:cNvGrpSpPr/>
          <p:nvPr/>
        </p:nvGrpSpPr>
        <p:grpSpPr>
          <a:xfrm>
            <a:off x="3674582" y="4033150"/>
            <a:ext cx="333300" cy="540136"/>
            <a:chOff x="3674582" y="4033150"/>
            <a:chExt cx="333300" cy="540136"/>
          </a:xfrm>
        </p:grpSpPr>
        <p:cxnSp>
          <p:nvCxnSpPr>
            <p:cNvPr id="399" name="Google Shape;399;p58"/>
            <p:cNvCxnSpPr/>
            <p:nvPr/>
          </p:nvCxnSpPr>
          <p:spPr>
            <a:xfrm rot="10800000">
              <a:off x="37365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00" name="Google Shape;400;p58"/>
            <p:cNvSpPr txBox="1"/>
            <p:nvPr/>
          </p:nvSpPr>
          <p:spPr>
            <a:xfrm rot="5400000">
              <a:off x="3585482" y="41508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01" name="Google Shape;401;p58"/>
          <p:cNvGrpSpPr/>
          <p:nvPr/>
        </p:nvGrpSpPr>
        <p:grpSpPr>
          <a:xfrm>
            <a:off x="3248475" y="3180654"/>
            <a:ext cx="622132" cy="597600"/>
            <a:chOff x="3248475" y="3180654"/>
            <a:chExt cx="622132" cy="597600"/>
          </a:xfrm>
        </p:grpSpPr>
        <p:cxnSp>
          <p:nvCxnSpPr>
            <p:cNvPr id="402" name="Google Shape;402;p58"/>
            <p:cNvCxnSpPr/>
            <p:nvPr/>
          </p:nvCxnSpPr>
          <p:spPr>
            <a:xfrm rot="10800000">
              <a:off x="3248475" y="3288575"/>
              <a:ext cx="376200" cy="37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03" name="Google Shape;403;p58"/>
            <p:cNvSpPr txBox="1"/>
            <p:nvPr/>
          </p:nvSpPr>
          <p:spPr>
            <a:xfrm rot="2700000">
              <a:off x="3315976" y="3312718"/>
              <a:ext cx="511662" cy="333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04" name="Google Shape;404;p58"/>
          <p:cNvGrpSpPr/>
          <p:nvPr/>
        </p:nvGrpSpPr>
        <p:grpSpPr>
          <a:xfrm>
            <a:off x="2683982" y="2585350"/>
            <a:ext cx="333300" cy="540136"/>
            <a:chOff x="2683982" y="2585350"/>
            <a:chExt cx="333300" cy="540136"/>
          </a:xfrm>
        </p:grpSpPr>
        <p:cxnSp>
          <p:nvCxnSpPr>
            <p:cNvPr id="405" name="Google Shape;405;p58"/>
            <p:cNvCxnSpPr/>
            <p:nvPr/>
          </p:nvCxnSpPr>
          <p:spPr>
            <a:xfrm rot="10800000">
              <a:off x="27459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06" name="Google Shape;406;p58"/>
            <p:cNvSpPr txBox="1"/>
            <p:nvPr/>
          </p:nvSpPr>
          <p:spPr>
            <a:xfrm rot="5400000">
              <a:off x="2594882" y="27030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07" name="Google Shape;407;p58"/>
          <p:cNvGrpSpPr/>
          <p:nvPr/>
        </p:nvGrpSpPr>
        <p:grpSpPr>
          <a:xfrm>
            <a:off x="2850343" y="1875275"/>
            <a:ext cx="639482" cy="581009"/>
            <a:chOff x="2850343" y="1875275"/>
            <a:chExt cx="639482" cy="581009"/>
          </a:xfrm>
        </p:grpSpPr>
        <p:cxnSp>
          <p:nvCxnSpPr>
            <p:cNvPr id="408" name="Google Shape;408;p58"/>
            <p:cNvCxnSpPr/>
            <p:nvPr/>
          </p:nvCxnSpPr>
          <p:spPr>
            <a:xfrm flipH="1" rot="10800000">
              <a:off x="2884725" y="1875275"/>
              <a:ext cx="605100" cy="34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09" name="Google Shape;409;p58"/>
            <p:cNvSpPr txBox="1"/>
            <p:nvPr/>
          </p:nvSpPr>
          <p:spPr>
            <a:xfrm rot="8999557">
              <a:off x="2899450" y="2017366"/>
              <a:ext cx="511686" cy="333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cxnSp>
        <p:nvCxnSpPr>
          <p:cNvPr id="410" name="Google Shape;410;p58"/>
          <p:cNvCxnSpPr/>
          <p:nvPr/>
        </p:nvCxnSpPr>
        <p:spPr>
          <a:xfrm rot="10800000">
            <a:off x="712232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58"/>
          <p:cNvCxnSpPr/>
          <p:nvPr/>
        </p:nvCxnSpPr>
        <p:spPr>
          <a:xfrm rot="10800000">
            <a:off x="914085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58"/>
          <p:cNvCxnSpPr/>
          <p:nvPr/>
        </p:nvCxnSpPr>
        <p:spPr>
          <a:xfrm rot="10800000">
            <a:off x="1115939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Google Shape;413;p58"/>
          <p:cNvCxnSpPr/>
          <p:nvPr/>
        </p:nvCxnSpPr>
        <p:spPr>
          <a:xfrm rot="10800000">
            <a:off x="1317793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Google Shape;414;p58"/>
          <p:cNvCxnSpPr/>
          <p:nvPr/>
        </p:nvCxnSpPr>
        <p:spPr>
          <a:xfrm rot="10800000">
            <a:off x="1519646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58"/>
          <p:cNvCxnSpPr/>
          <p:nvPr/>
        </p:nvCxnSpPr>
        <p:spPr>
          <a:xfrm rot="10800000">
            <a:off x="1721500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6" name="Google Shape;416;p58"/>
          <p:cNvSpPr txBox="1"/>
          <p:nvPr/>
        </p:nvSpPr>
        <p:spPr>
          <a:xfrm>
            <a:off x="468750" y="1615175"/>
            <a:ext cx="151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Tokenizer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17" name="Google Shape;417;p58"/>
          <p:cNvGrpSpPr/>
          <p:nvPr/>
        </p:nvGrpSpPr>
        <p:grpSpPr>
          <a:xfrm>
            <a:off x="4558200" y="2255513"/>
            <a:ext cx="3283225" cy="764913"/>
            <a:chOff x="4405800" y="2103113"/>
            <a:chExt cx="3283225" cy="764913"/>
          </a:xfrm>
        </p:grpSpPr>
        <p:sp>
          <p:nvSpPr>
            <p:cNvPr id="418" name="Google Shape;418;p58"/>
            <p:cNvSpPr txBox="1"/>
            <p:nvPr/>
          </p:nvSpPr>
          <p:spPr>
            <a:xfrm>
              <a:off x="5013325" y="2103113"/>
              <a:ext cx="26757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Error: Expected ‘num’ or ‘var’!</a:t>
              </a:r>
              <a:endParaRPr/>
            </a:p>
          </p:txBody>
        </p:sp>
        <p:cxnSp>
          <p:nvCxnSpPr>
            <p:cNvPr id="419" name="Google Shape;419;p58"/>
            <p:cNvCxnSpPr/>
            <p:nvPr/>
          </p:nvCxnSpPr>
          <p:spPr>
            <a:xfrm rot="-5400000">
              <a:off x="4334100" y="2223325"/>
              <a:ext cx="716400" cy="5730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Parsen</a:t>
            </a:r>
            <a:endParaRPr/>
          </a:p>
        </p:txBody>
      </p:sp>
      <p:pic>
        <p:nvPicPr>
          <p:cNvPr id="425" name="Google Shape;425;p59"/>
          <p:cNvPicPr preferRelativeResize="0"/>
          <p:nvPr/>
        </p:nvPicPr>
        <p:blipFill rotWithShape="1">
          <a:blip r:embed="rId3">
            <a:alphaModFix/>
          </a:blip>
          <a:srcRect b="32959" l="12122" r="6516" t="19765"/>
          <a:stretch/>
        </p:blipFill>
        <p:spPr>
          <a:xfrm>
            <a:off x="387900" y="1827471"/>
            <a:ext cx="4008600" cy="28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9"/>
          <p:cNvSpPr txBox="1"/>
          <p:nvPr/>
        </p:nvSpPr>
        <p:spPr>
          <a:xfrm>
            <a:off x="311700" y="1017725"/>
            <a:ext cx="8520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</a:t>
            </a:r>
            <a:r>
              <a:rPr i="1" lang="en-GB" sz="16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roten</a:t>
            </a:r>
            <a:r>
              <a:rPr lang="en-GB" sz="1600"/>
              <a:t> Regeln sind Tokenizer-Regeln, die in der Projektvorlage in der Klasse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Tokenizer</a:t>
            </a:r>
            <a:r>
              <a:rPr lang="en-GB" sz="1600"/>
              <a:t> vorgegeben sind.</a:t>
            </a:r>
            <a:endParaRPr sz="1600"/>
          </a:p>
        </p:txBody>
      </p:sp>
      <p:pic>
        <p:nvPicPr>
          <p:cNvPr id="427" name="Google Shape;427;p59"/>
          <p:cNvPicPr preferRelativeResize="0"/>
          <p:nvPr/>
        </p:nvPicPr>
        <p:blipFill rotWithShape="1">
          <a:blip r:embed="rId4">
            <a:alphaModFix/>
          </a:blip>
          <a:srcRect b="17859" l="12528" r="22725" t="34919"/>
          <a:stretch/>
        </p:blipFill>
        <p:spPr>
          <a:xfrm>
            <a:off x="6433483" y="1827475"/>
            <a:ext cx="2030142" cy="285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59"/>
          <p:cNvCxnSpPr/>
          <p:nvPr/>
        </p:nvCxnSpPr>
        <p:spPr>
          <a:xfrm flipH="1" rot="10800000">
            <a:off x="4061725" y="2497000"/>
            <a:ext cx="2428800" cy="75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429" name="Google Shape;429;p59"/>
          <p:cNvCxnSpPr/>
          <p:nvPr/>
        </p:nvCxnSpPr>
        <p:spPr>
          <a:xfrm>
            <a:off x="4088950" y="3258900"/>
            <a:ext cx="2422200" cy="45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430" name="Google Shape;430;p59"/>
          <p:cNvCxnSpPr/>
          <p:nvPr/>
        </p:nvCxnSpPr>
        <p:spPr>
          <a:xfrm flipH="1" rot="10800000">
            <a:off x="2653400" y="2857475"/>
            <a:ext cx="3850800" cy="9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431" name="Google Shape;431;p59"/>
          <p:cNvCxnSpPr/>
          <p:nvPr/>
        </p:nvCxnSpPr>
        <p:spPr>
          <a:xfrm>
            <a:off x="2660200" y="3769175"/>
            <a:ext cx="3878100" cy="29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432" name="Google Shape;432;p59"/>
          <p:cNvSpPr txBox="1"/>
          <p:nvPr/>
        </p:nvSpPr>
        <p:spPr>
          <a:xfrm rot="-900245">
            <a:off x="5095797" y="2483260"/>
            <a:ext cx="822750" cy="347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</a:t>
            </a:r>
            <a:endParaRPr/>
          </a:p>
        </p:txBody>
      </p:sp>
      <p:sp>
        <p:nvSpPr>
          <p:cNvPr id="433" name="Google Shape;433;p59"/>
          <p:cNvSpPr txBox="1"/>
          <p:nvPr/>
        </p:nvSpPr>
        <p:spPr>
          <a:xfrm rot="491901">
            <a:off x="5224788" y="3252519"/>
            <a:ext cx="997191" cy="347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consume</a:t>
            </a:r>
            <a:endParaRPr/>
          </a:p>
        </p:txBody>
      </p:sp>
      <p:sp>
        <p:nvSpPr>
          <p:cNvPr id="434" name="Google Shape;434;p59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★★☆☆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Evaluieren</a:t>
            </a:r>
            <a:endParaRPr/>
          </a:p>
        </p:txBody>
      </p:sp>
      <p:sp>
        <p:nvSpPr>
          <p:cNvPr id="440" name="Google Shape;440;p60"/>
          <p:cNvSpPr txBox="1"/>
          <p:nvPr/>
        </p:nvSpPr>
        <p:spPr>
          <a:xfrm>
            <a:off x="311700" y="1017725"/>
            <a:ext cx="8520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Während dem Parsen kann auch gleich evaluiert werden.</a:t>
            </a:r>
            <a:endParaRPr sz="1600"/>
          </a:p>
        </p:txBody>
      </p:sp>
      <p:pic>
        <p:nvPicPr>
          <p:cNvPr id="441" name="Google Shape;441;p60"/>
          <p:cNvPicPr preferRelativeResize="0"/>
          <p:nvPr/>
        </p:nvPicPr>
        <p:blipFill rotWithShape="1">
          <a:blip r:embed="rId3">
            <a:alphaModFix/>
          </a:blip>
          <a:srcRect b="62422" l="12122" r="6516" t="19767"/>
          <a:stretch/>
        </p:blipFill>
        <p:spPr>
          <a:xfrm>
            <a:off x="4418025" y="1473713"/>
            <a:ext cx="4008600" cy="10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0"/>
          <p:cNvSpPr txBox="1"/>
          <p:nvPr/>
        </p:nvSpPr>
        <p:spPr>
          <a:xfrm>
            <a:off x="311700" y="1473725"/>
            <a:ext cx="3784200" cy="286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eval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term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next token is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open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open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 =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eval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expr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check and 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close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endParaRPr sz="11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/* next token is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func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func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arg =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eval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expr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 = </a:t>
            </a: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applyThatFunc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(arg)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check and consume </a:t>
            </a:r>
            <a:r>
              <a:rPr i="1" lang="en-GB" sz="1100">
                <a:solidFill>
                  <a:srgbClr val="CC0000"/>
                </a:solidFill>
                <a:latin typeface="Palatino"/>
                <a:ea typeface="Palatino"/>
                <a:cs typeface="Palatino"/>
                <a:sym typeface="Palatino"/>
              </a:rPr>
              <a:t>close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token</a:t>
            </a:r>
            <a:endParaRPr sz="11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val;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eval</a:t>
            </a:r>
            <a:r>
              <a:rPr i="1" lang="en-GB" sz="1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atom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60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★</a:t>
            </a:r>
            <a:r>
              <a:rPr lang="en-GB" sz="1500">
                <a:solidFill>
                  <a:schemeClr val="dk1"/>
                </a:solidFill>
              </a:rPr>
              <a:t>★★☆☆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Evaluieren</a:t>
            </a:r>
            <a:endParaRPr/>
          </a:p>
        </p:txBody>
      </p:sp>
      <p:pic>
        <p:nvPicPr>
          <p:cNvPr id="449" name="Google Shape;449;p61"/>
          <p:cNvPicPr preferRelativeResize="0"/>
          <p:nvPr/>
        </p:nvPicPr>
        <p:blipFill rotWithShape="1">
          <a:blip r:embed="rId3">
            <a:alphaModFix/>
          </a:blip>
          <a:srcRect b="62422" l="12122" r="6516" t="19767"/>
          <a:stretch/>
        </p:blipFill>
        <p:spPr>
          <a:xfrm>
            <a:off x="4906750" y="587513"/>
            <a:ext cx="4008600" cy="10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1"/>
          <p:cNvSpPr txBox="1"/>
          <p:nvPr/>
        </p:nvSpPr>
        <p:spPr>
          <a:xfrm>
            <a:off x="311700" y="1074975"/>
            <a:ext cx="1830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“( 1 + 2 ) + 3”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Google Shape;451;p61"/>
          <p:cNvSpPr txBox="1"/>
          <p:nvPr/>
        </p:nvSpPr>
        <p:spPr>
          <a:xfrm>
            <a:off x="3132125" y="1442475"/>
            <a:ext cx="8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Courier New"/>
                <a:ea typeface="Courier New"/>
                <a:cs typeface="Courier New"/>
                <a:sym typeface="Courier New"/>
              </a:rPr>
              <a:t>expr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52" name="Google Shape;452;p61"/>
          <p:cNvCxnSpPr/>
          <p:nvPr/>
        </p:nvCxnSpPr>
        <p:spPr>
          <a:xfrm rot="10800000">
            <a:off x="510378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53" name="Google Shape;453;p61"/>
          <p:cNvGrpSpPr/>
          <p:nvPr/>
        </p:nvGrpSpPr>
        <p:grpSpPr>
          <a:xfrm>
            <a:off x="2288475" y="2585350"/>
            <a:ext cx="843600" cy="822550"/>
            <a:chOff x="2288475" y="2585350"/>
            <a:chExt cx="843600" cy="822550"/>
          </a:xfrm>
        </p:grpSpPr>
        <p:sp>
          <p:nvSpPr>
            <p:cNvPr id="454" name="Google Shape;454;p61"/>
            <p:cNvSpPr txBox="1"/>
            <p:nvPr/>
          </p:nvSpPr>
          <p:spPr>
            <a:xfrm>
              <a:off x="2288475" y="2950700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expr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55" name="Google Shape;455;p61"/>
            <p:cNvCxnSpPr/>
            <p:nvPr/>
          </p:nvCxnSpPr>
          <p:spPr>
            <a:xfrm>
              <a:off x="25173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56" name="Google Shape;456;p61"/>
          <p:cNvGrpSpPr/>
          <p:nvPr/>
        </p:nvGrpSpPr>
        <p:grpSpPr>
          <a:xfrm>
            <a:off x="2288475" y="3347350"/>
            <a:ext cx="843600" cy="774625"/>
            <a:chOff x="2288475" y="3347350"/>
            <a:chExt cx="843600" cy="774625"/>
          </a:xfrm>
        </p:grpSpPr>
        <p:sp>
          <p:nvSpPr>
            <p:cNvPr id="457" name="Google Shape;457;p61"/>
            <p:cNvSpPr txBox="1"/>
            <p:nvPr/>
          </p:nvSpPr>
          <p:spPr>
            <a:xfrm>
              <a:off x="2288475" y="36647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58" name="Google Shape;458;p61"/>
            <p:cNvCxnSpPr/>
            <p:nvPr/>
          </p:nvCxnSpPr>
          <p:spPr>
            <a:xfrm>
              <a:off x="2517325" y="3347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59" name="Google Shape;459;p61"/>
          <p:cNvGrpSpPr/>
          <p:nvPr/>
        </p:nvGrpSpPr>
        <p:grpSpPr>
          <a:xfrm>
            <a:off x="2288475" y="4033150"/>
            <a:ext cx="843600" cy="825725"/>
            <a:chOff x="2288475" y="4033150"/>
            <a:chExt cx="843600" cy="825725"/>
          </a:xfrm>
        </p:grpSpPr>
        <p:sp>
          <p:nvSpPr>
            <p:cNvPr id="460" name="Google Shape;460;p61"/>
            <p:cNvSpPr txBox="1"/>
            <p:nvPr/>
          </p:nvSpPr>
          <p:spPr>
            <a:xfrm>
              <a:off x="2288475" y="44016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atom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61" name="Google Shape;461;p61"/>
            <p:cNvCxnSpPr/>
            <p:nvPr/>
          </p:nvCxnSpPr>
          <p:spPr>
            <a:xfrm>
              <a:off x="25173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2" name="Google Shape;462;p61"/>
          <p:cNvGrpSpPr/>
          <p:nvPr/>
        </p:nvGrpSpPr>
        <p:grpSpPr>
          <a:xfrm>
            <a:off x="3279075" y="4033150"/>
            <a:ext cx="843600" cy="825725"/>
            <a:chOff x="3279075" y="4033150"/>
            <a:chExt cx="843600" cy="825725"/>
          </a:xfrm>
        </p:grpSpPr>
        <p:sp>
          <p:nvSpPr>
            <p:cNvPr id="463" name="Google Shape;463;p61"/>
            <p:cNvSpPr txBox="1"/>
            <p:nvPr/>
          </p:nvSpPr>
          <p:spPr>
            <a:xfrm>
              <a:off x="3279075" y="44016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atom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64" name="Google Shape;464;p61"/>
            <p:cNvCxnSpPr/>
            <p:nvPr/>
          </p:nvCxnSpPr>
          <p:spPr>
            <a:xfrm>
              <a:off x="35079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5" name="Google Shape;465;p61"/>
          <p:cNvGrpSpPr/>
          <p:nvPr/>
        </p:nvGrpSpPr>
        <p:grpSpPr>
          <a:xfrm>
            <a:off x="2952750" y="3347350"/>
            <a:ext cx="1169925" cy="774625"/>
            <a:chOff x="2952750" y="3347350"/>
            <a:chExt cx="1169925" cy="774625"/>
          </a:xfrm>
        </p:grpSpPr>
        <p:sp>
          <p:nvSpPr>
            <p:cNvPr id="466" name="Google Shape;466;p61"/>
            <p:cNvSpPr txBox="1"/>
            <p:nvPr/>
          </p:nvSpPr>
          <p:spPr>
            <a:xfrm>
              <a:off x="3279075" y="36647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67" name="Google Shape;467;p61"/>
            <p:cNvCxnSpPr/>
            <p:nvPr/>
          </p:nvCxnSpPr>
          <p:spPr>
            <a:xfrm>
              <a:off x="2952750" y="3347350"/>
              <a:ext cx="3333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8" name="Google Shape;468;p61"/>
          <p:cNvGrpSpPr/>
          <p:nvPr/>
        </p:nvGrpSpPr>
        <p:grpSpPr>
          <a:xfrm>
            <a:off x="2288475" y="1843775"/>
            <a:ext cx="956825" cy="795325"/>
            <a:chOff x="2288475" y="1843775"/>
            <a:chExt cx="956825" cy="795325"/>
          </a:xfrm>
        </p:grpSpPr>
        <p:sp>
          <p:nvSpPr>
            <p:cNvPr id="469" name="Google Shape;469;p61"/>
            <p:cNvSpPr txBox="1"/>
            <p:nvPr/>
          </p:nvSpPr>
          <p:spPr>
            <a:xfrm>
              <a:off x="2288475" y="2181900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70" name="Google Shape;470;p61"/>
            <p:cNvCxnSpPr/>
            <p:nvPr/>
          </p:nvCxnSpPr>
          <p:spPr>
            <a:xfrm flipH="1">
              <a:off x="2580200" y="1843775"/>
              <a:ext cx="665100" cy="38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71" name="Google Shape;471;p61"/>
          <p:cNvGrpSpPr/>
          <p:nvPr/>
        </p:nvGrpSpPr>
        <p:grpSpPr>
          <a:xfrm>
            <a:off x="3888675" y="2585350"/>
            <a:ext cx="843600" cy="825725"/>
            <a:chOff x="3888675" y="2585350"/>
            <a:chExt cx="843600" cy="825725"/>
          </a:xfrm>
        </p:grpSpPr>
        <p:sp>
          <p:nvSpPr>
            <p:cNvPr id="472" name="Google Shape;472;p61"/>
            <p:cNvSpPr txBox="1"/>
            <p:nvPr/>
          </p:nvSpPr>
          <p:spPr>
            <a:xfrm>
              <a:off x="3888675" y="29538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atom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73" name="Google Shape;473;p61"/>
            <p:cNvCxnSpPr/>
            <p:nvPr/>
          </p:nvCxnSpPr>
          <p:spPr>
            <a:xfrm>
              <a:off x="41175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74" name="Google Shape;474;p61"/>
          <p:cNvGrpSpPr/>
          <p:nvPr/>
        </p:nvGrpSpPr>
        <p:grpSpPr>
          <a:xfrm>
            <a:off x="3562350" y="1899550"/>
            <a:ext cx="1169925" cy="774625"/>
            <a:chOff x="3562350" y="1899550"/>
            <a:chExt cx="1169925" cy="774625"/>
          </a:xfrm>
        </p:grpSpPr>
        <p:sp>
          <p:nvSpPr>
            <p:cNvPr id="475" name="Google Shape;475;p61"/>
            <p:cNvSpPr txBox="1"/>
            <p:nvPr/>
          </p:nvSpPr>
          <p:spPr>
            <a:xfrm>
              <a:off x="3888675" y="2216975"/>
              <a:ext cx="84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>
                  <a:latin typeface="Courier New"/>
                  <a:ea typeface="Courier New"/>
                  <a:cs typeface="Courier New"/>
                  <a:sym typeface="Courier New"/>
                </a:rPr>
                <a:t>term</a:t>
              </a: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76" name="Google Shape;476;p61"/>
            <p:cNvCxnSpPr/>
            <p:nvPr/>
          </p:nvCxnSpPr>
          <p:spPr>
            <a:xfrm>
              <a:off x="3562350" y="1899550"/>
              <a:ext cx="3333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77" name="Google Shape;477;p61"/>
          <p:cNvGrpSpPr/>
          <p:nvPr/>
        </p:nvGrpSpPr>
        <p:grpSpPr>
          <a:xfrm>
            <a:off x="2683982" y="3347350"/>
            <a:ext cx="333300" cy="540136"/>
            <a:chOff x="2683982" y="3347350"/>
            <a:chExt cx="333300" cy="540136"/>
          </a:xfrm>
        </p:grpSpPr>
        <p:cxnSp>
          <p:nvCxnSpPr>
            <p:cNvPr id="478" name="Google Shape;478;p61"/>
            <p:cNvCxnSpPr/>
            <p:nvPr/>
          </p:nvCxnSpPr>
          <p:spPr>
            <a:xfrm rot="10800000">
              <a:off x="2745925" y="3347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79" name="Google Shape;479;p61"/>
            <p:cNvSpPr txBox="1"/>
            <p:nvPr/>
          </p:nvSpPr>
          <p:spPr>
            <a:xfrm rot="5400000">
              <a:off x="2594882" y="34650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1.0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80" name="Google Shape;480;p61"/>
          <p:cNvGrpSpPr/>
          <p:nvPr/>
        </p:nvGrpSpPr>
        <p:grpSpPr>
          <a:xfrm>
            <a:off x="2683982" y="4033150"/>
            <a:ext cx="333300" cy="540136"/>
            <a:chOff x="2683982" y="4033150"/>
            <a:chExt cx="333300" cy="540136"/>
          </a:xfrm>
        </p:grpSpPr>
        <p:cxnSp>
          <p:nvCxnSpPr>
            <p:cNvPr id="481" name="Google Shape;481;p61"/>
            <p:cNvCxnSpPr/>
            <p:nvPr/>
          </p:nvCxnSpPr>
          <p:spPr>
            <a:xfrm rot="10800000">
              <a:off x="27459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2" name="Google Shape;482;p61"/>
            <p:cNvSpPr txBox="1"/>
            <p:nvPr/>
          </p:nvSpPr>
          <p:spPr>
            <a:xfrm rot="5400000">
              <a:off x="2594882" y="41508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1.0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83" name="Google Shape;483;p61"/>
          <p:cNvGrpSpPr/>
          <p:nvPr/>
        </p:nvGrpSpPr>
        <p:grpSpPr>
          <a:xfrm>
            <a:off x="3674582" y="4033150"/>
            <a:ext cx="333300" cy="540136"/>
            <a:chOff x="3674582" y="4033150"/>
            <a:chExt cx="333300" cy="540136"/>
          </a:xfrm>
        </p:grpSpPr>
        <p:cxnSp>
          <p:nvCxnSpPr>
            <p:cNvPr id="484" name="Google Shape;484;p61"/>
            <p:cNvCxnSpPr/>
            <p:nvPr/>
          </p:nvCxnSpPr>
          <p:spPr>
            <a:xfrm rot="10800000">
              <a:off x="3736525" y="40331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5" name="Google Shape;485;p61"/>
            <p:cNvSpPr txBox="1"/>
            <p:nvPr/>
          </p:nvSpPr>
          <p:spPr>
            <a:xfrm rot="5400000">
              <a:off x="3585482" y="41508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86" name="Google Shape;486;p61"/>
          <p:cNvGrpSpPr/>
          <p:nvPr/>
        </p:nvGrpSpPr>
        <p:grpSpPr>
          <a:xfrm>
            <a:off x="3248475" y="3180654"/>
            <a:ext cx="622132" cy="597600"/>
            <a:chOff x="3248475" y="3180654"/>
            <a:chExt cx="622132" cy="597600"/>
          </a:xfrm>
        </p:grpSpPr>
        <p:cxnSp>
          <p:nvCxnSpPr>
            <p:cNvPr id="487" name="Google Shape;487;p61"/>
            <p:cNvCxnSpPr/>
            <p:nvPr/>
          </p:nvCxnSpPr>
          <p:spPr>
            <a:xfrm rot="10800000">
              <a:off x="3248475" y="3288575"/>
              <a:ext cx="376200" cy="37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8" name="Google Shape;488;p61"/>
            <p:cNvSpPr txBox="1"/>
            <p:nvPr/>
          </p:nvSpPr>
          <p:spPr>
            <a:xfrm rot="2700000">
              <a:off x="3315976" y="3312718"/>
              <a:ext cx="511662" cy="333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2.0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89" name="Google Shape;489;p61"/>
          <p:cNvGrpSpPr/>
          <p:nvPr/>
        </p:nvGrpSpPr>
        <p:grpSpPr>
          <a:xfrm>
            <a:off x="2683982" y="2585350"/>
            <a:ext cx="333300" cy="540136"/>
            <a:chOff x="2683982" y="2585350"/>
            <a:chExt cx="333300" cy="540136"/>
          </a:xfrm>
        </p:grpSpPr>
        <p:cxnSp>
          <p:nvCxnSpPr>
            <p:cNvPr id="490" name="Google Shape;490;p61"/>
            <p:cNvCxnSpPr/>
            <p:nvPr/>
          </p:nvCxnSpPr>
          <p:spPr>
            <a:xfrm rot="10800000">
              <a:off x="27459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91" name="Google Shape;491;p61"/>
            <p:cNvSpPr txBox="1"/>
            <p:nvPr/>
          </p:nvSpPr>
          <p:spPr>
            <a:xfrm rot="5400000">
              <a:off x="2594882" y="27030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92" name="Google Shape;492;p61"/>
          <p:cNvGrpSpPr/>
          <p:nvPr/>
        </p:nvGrpSpPr>
        <p:grpSpPr>
          <a:xfrm>
            <a:off x="2850343" y="1875275"/>
            <a:ext cx="639482" cy="581009"/>
            <a:chOff x="2850343" y="1875275"/>
            <a:chExt cx="639482" cy="581009"/>
          </a:xfrm>
        </p:grpSpPr>
        <p:cxnSp>
          <p:nvCxnSpPr>
            <p:cNvPr id="493" name="Google Shape;493;p61"/>
            <p:cNvCxnSpPr/>
            <p:nvPr/>
          </p:nvCxnSpPr>
          <p:spPr>
            <a:xfrm flipH="1" rot="10800000">
              <a:off x="2884725" y="1875275"/>
              <a:ext cx="605100" cy="34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94" name="Google Shape;494;p61"/>
            <p:cNvSpPr txBox="1"/>
            <p:nvPr/>
          </p:nvSpPr>
          <p:spPr>
            <a:xfrm rot="8999557">
              <a:off x="2899450" y="2017366"/>
              <a:ext cx="511686" cy="333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3.0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95" name="Google Shape;495;p61"/>
          <p:cNvGrpSpPr/>
          <p:nvPr/>
        </p:nvGrpSpPr>
        <p:grpSpPr>
          <a:xfrm>
            <a:off x="4284182" y="2585350"/>
            <a:ext cx="333300" cy="540136"/>
            <a:chOff x="4284182" y="2585350"/>
            <a:chExt cx="333300" cy="540136"/>
          </a:xfrm>
        </p:grpSpPr>
        <p:cxnSp>
          <p:nvCxnSpPr>
            <p:cNvPr id="496" name="Google Shape;496;p61"/>
            <p:cNvCxnSpPr/>
            <p:nvPr/>
          </p:nvCxnSpPr>
          <p:spPr>
            <a:xfrm rot="10800000">
              <a:off x="4346125" y="2585350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97" name="Google Shape;497;p61"/>
            <p:cNvSpPr txBox="1"/>
            <p:nvPr/>
          </p:nvSpPr>
          <p:spPr>
            <a:xfrm rot="5400000">
              <a:off x="4195082" y="2703086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3.0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98" name="Google Shape;498;p61"/>
          <p:cNvGrpSpPr/>
          <p:nvPr/>
        </p:nvGrpSpPr>
        <p:grpSpPr>
          <a:xfrm>
            <a:off x="3858075" y="1712443"/>
            <a:ext cx="607165" cy="597600"/>
            <a:chOff x="3858075" y="1712443"/>
            <a:chExt cx="607165" cy="597600"/>
          </a:xfrm>
        </p:grpSpPr>
        <p:cxnSp>
          <p:nvCxnSpPr>
            <p:cNvPr id="499" name="Google Shape;499;p61"/>
            <p:cNvCxnSpPr/>
            <p:nvPr/>
          </p:nvCxnSpPr>
          <p:spPr>
            <a:xfrm rot="10800000">
              <a:off x="3858075" y="1840775"/>
              <a:ext cx="376200" cy="37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00" name="Google Shape;500;p61"/>
            <p:cNvSpPr txBox="1"/>
            <p:nvPr/>
          </p:nvSpPr>
          <p:spPr>
            <a:xfrm rot="2700000">
              <a:off x="3910608" y="1844507"/>
              <a:ext cx="511662" cy="333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3.0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501" name="Google Shape;501;p61"/>
          <p:cNvGrpSpPr/>
          <p:nvPr/>
        </p:nvGrpSpPr>
        <p:grpSpPr>
          <a:xfrm>
            <a:off x="3598382" y="1172325"/>
            <a:ext cx="333300" cy="540136"/>
            <a:chOff x="3598382" y="1172325"/>
            <a:chExt cx="333300" cy="540136"/>
          </a:xfrm>
        </p:grpSpPr>
        <p:cxnSp>
          <p:nvCxnSpPr>
            <p:cNvPr id="502" name="Google Shape;502;p61"/>
            <p:cNvCxnSpPr/>
            <p:nvPr/>
          </p:nvCxnSpPr>
          <p:spPr>
            <a:xfrm rot="10800000">
              <a:off x="3660325" y="1172325"/>
              <a:ext cx="0" cy="387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03" name="Google Shape;503;p61"/>
            <p:cNvSpPr txBox="1"/>
            <p:nvPr/>
          </p:nvSpPr>
          <p:spPr>
            <a:xfrm rot="5400000">
              <a:off x="3509282" y="1290061"/>
              <a:ext cx="511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6</a:t>
              </a:r>
              <a:r>
                <a:rPr b="1" lang="en-GB" sz="1200">
                  <a:latin typeface="Courier New"/>
                  <a:ea typeface="Courier New"/>
                  <a:cs typeface="Courier New"/>
                  <a:sym typeface="Courier New"/>
                </a:rPr>
                <a:t>.0</a:t>
              </a:r>
              <a:endParaRPr b="1"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cxnSp>
        <p:nvCxnSpPr>
          <p:cNvPr id="504" name="Google Shape;504;p61"/>
          <p:cNvCxnSpPr/>
          <p:nvPr/>
        </p:nvCxnSpPr>
        <p:spPr>
          <a:xfrm rot="10800000">
            <a:off x="712232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61"/>
          <p:cNvCxnSpPr/>
          <p:nvPr/>
        </p:nvCxnSpPr>
        <p:spPr>
          <a:xfrm rot="10800000">
            <a:off x="914085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6" name="Google Shape;506;p61"/>
          <p:cNvCxnSpPr/>
          <p:nvPr/>
        </p:nvCxnSpPr>
        <p:spPr>
          <a:xfrm rot="10800000">
            <a:off x="1115939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61"/>
          <p:cNvCxnSpPr/>
          <p:nvPr/>
        </p:nvCxnSpPr>
        <p:spPr>
          <a:xfrm rot="10800000">
            <a:off x="1317793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61"/>
          <p:cNvCxnSpPr/>
          <p:nvPr/>
        </p:nvCxnSpPr>
        <p:spPr>
          <a:xfrm rot="10800000">
            <a:off x="1519646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61"/>
          <p:cNvCxnSpPr/>
          <p:nvPr/>
        </p:nvCxnSpPr>
        <p:spPr>
          <a:xfrm rot="10800000">
            <a:off x="1721500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Google Shape;510;p61"/>
          <p:cNvCxnSpPr/>
          <p:nvPr/>
        </p:nvCxnSpPr>
        <p:spPr>
          <a:xfrm rot="10800000">
            <a:off x="1923354" y="1442475"/>
            <a:ext cx="0" cy="2505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1" name="Google Shape;511;p61"/>
          <p:cNvSpPr txBox="1"/>
          <p:nvPr/>
        </p:nvSpPr>
        <p:spPr>
          <a:xfrm>
            <a:off x="468750" y="1615175"/>
            <a:ext cx="151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Tokenizer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2"/>
          <p:cNvSpPr txBox="1"/>
          <p:nvPr>
            <p:ph type="title"/>
          </p:nvPr>
        </p:nvSpPr>
        <p:spPr>
          <a:xfrm>
            <a:off x="311700" y="445025"/>
            <a:ext cx="35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Plotten</a:t>
            </a:r>
            <a:endParaRPr/>
          </a:p>
        </p:txBody>
      </p:sp>
      <p:pic>
        <p:nvPicPr>
          <p:cNvPr id="517" name="Google Shape;51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150" y="883438"/>
            <a:ext cx="4777499" cy="353768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2"/>
          <p:cNvSpPr txBox="1"/>
          <p:nvPr/>
        </p:nvSpPr>
        <p:spPr>
          <a:xfrm>
            <a:off x="311700" y="1017725"/>
            <a:ext cx="3230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Für jeden Wert x auf der x-Achse einen Wert </a:t>
            </a:r>
            <a:r>
              <a:rPr i="1" lang="en-GB" sz="1600"/>
              <a:t>y</a:t>
            </a:r>
            <a:r>
              <a:rPr lang="en-GB" sz="1600"/>
              <a:t> auf der y-Achse berechnen. Beispiel:</a:t>
            </a:r>
            <a:endParaRPr sz="1600"/>
          </a:p>
        </p:txBody>
      </p:sp>
      <p:sp>
        <p:nvSpPr>
          <p:cNvPr id="519" name="Google Shape;519;p62"/>
          <p:cNvSpPr txBox="1"/>
          <p:nvPr/>
        </p:nvSpPr>
        <p:spPr>
          <a:xfrm>
            <a:off x="6143275" y="2505200"/>
            <a:ext cx="16482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x-Achse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20" name="Google Shape;520;p62"/>
          <p:cNvSpPr txBox="1"/>
          <p:nvPr/>
        </p:nvSpPr>
        <p:spPr>
          <a:xfrm rot="-5400000">
            <a:off x="5863375" y="1708425"/>
            <a:ext cx="1220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y-Achse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21" name="Google Shape;52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25" y="2035625"/>
            <a:ext cx="2787926" cy="2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62"/>
          <p:cNvCxnSpPr/>
          <p:nvPr/>
        </p:nvCxnSpPr>
        <p:spPr>
          <a:xfrm>
            <a:off x="4081712" y="777854"/>
            <a:ext cx="0" cy="3359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3" name="Google Shape;523;p62"/>
          <p:cNvCxnSpPr/>
          <p:nvPr/>
        </p:nvCxnSpPr>
        <p:spPr>
          <a:xfrm>
            <a:off x="4081712" y="777862"/>
            <a:ext cx="47865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62"/>
          <p:cNvCxnSpPr/>
          <p:nvPr/>
        </p:nvCxnSpPr>
        <p:spPr>
          <a:xfrm>
            <a:off x="6571808" y="2620458"/>
            <a:ext cx="2344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5" name="Google Shape;525;p62"/>
          <p:cNvCxnSpPr/>
          <p:nvPr/>
        </p:nvCxnSpPr>
        <p:spPr>
          <a:xfrm rot="10800000">
            <a:off x="6564912" y="1103358"/>
            <a:ext cx="0" cy="151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6" name="Google Shape;526;p62"/>
          <p:cNvSpPr txBox="1"/>
          <p:nvPr/>
        </p:nvSpPr>
        <p:spPr>
          <a:xfrm>
            <a:off x="5611650" y="399975"/>
            <a:ext cx="19005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GUI-x-Achse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27" name="Google Shape;527;p62"/>
          <p:cNvSpPr txBox="1"/>
          <p:nvPr/>
        </p:nvSpPr>
        <p:spPr>
          <a:xfrm rot="-5400000">
            <a:off x="2942600" y="2431600"/>
            <a:ext cx="19005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GUI</a:t>
            </a:r>
            <a:r>
              <a:rPr lang="en-GB">
                <a:solidFill>
                  <a:srgbClr val="0000FF"/>
                </a:solidFill>
              </a:rPr>
              <a:t>-y-Achse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3"/>
          <p:cNvSpPr txBox="1"/>
          <p:nvPr>
            <p:ph type="title"/>
          </p:nvPr>
        </p:nvSpPr>
        <p:spPr>
          <a:xfrm>
            <a:off x="311700" y="445025"/>
            <a:ext cx="35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Plotten</a:t>
            </a:r>
            <a:endParaRPr/>
          </a:p>
        </p:txBody>
      </p:sp>
      <p:pic>
        <p:nvPicPr>
          <p:cNvPr id="533" name="Google Shape;53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150" y="883438"/>
            <a:ext cx="4777499" cy="353768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3"/>
          <p:cNvSpPr txBox="1"/>
          <p:nvPr/>
        </p:nvSpPr>
        <p:spPr>
          <a:xfrm>
            <a:off x="311700" y="1017725"/>
            <a:ext cx="3791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PlotterApp</a:t>
            </a:r>
            <a:r>
              <a:rPr lang="en-GB" sz="1600"/>
              <a:t> hat ein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PlotterWindow</a:t>
            </a:r>
            <a:r>
              <a:rPr lang="en-GB" sz="1600"/>
              <a:t>, welches nebst dem Canvas ein Eingabe-Textfeld für die Funktion hat.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Der aktuelle Inhalt des Textfeldes kann über die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getFunction()</a:t>
            </a:r>
            <a:r>
              <a:rPr lang="en-GB" sz="1600"/>
              <a:t>-Methode abgefragt werden.</a:t>
            </a:r>
            <a:endParaRPr sz="1600"/>
          </a:p>
        </p:txBody>
      </p:sp>
      <p:sp>
        <p:nvSpPr>
          <p:cNvPr id="535" name="Google Shape;535;p63"/>
          <p:cNvSpPr/>
          <p:nvPr/>
        </p:nvSpPr>
        <p:spPr>
          <a:xfrm>
            <a:off x="4173150" y="1076446"/>
            <a:ext cx="4777500" cy="30618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63"/>
          <p:cNvSpPr/>
          <p:nvPr/>
        </p:nvSpPr>
        <p:spPr>
          <a:xfrm>
            <a:off x="4771975" y="4178925"/>
            <a:ext cx="4178700" cy="24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63"/>
          <p:cNvSpPr txBox="1"/>
          <p:nvPr/>
        </p:nvSpPr>
        <p:spPr>
          <a:xfrm>
            <a:off x="5555100" y="1076450"/>
            <a:ext cx="20136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FF"/>
                </a:solidFill>
              </a:rPr>
              <a:t>Canvas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538" name="Google Shape;538;p63"/>
          <p:cNvSpPr txBox="1"/>
          <p:nvPr/>
        </p:nvSpPr>
        <p:spPr>
          <a:xfrm>
            <a:off x="5854525" y="4321737"/>
            <a:ext cx="20136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</a:rPr>
              <a:t>Textfeld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39" name="Google Shape;539;p63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</a:t>
            </a:r>
            <a:r>
              <a:rPr lang="en-GB" sz="1500">
                <a:solidFill>
                  <a:srgbClr val="000000"/>
                </a:solidFill>
              </a:rPr>
              <a:t>★</a:t>
            </a:r>
            <a:r>
              <a:rPr lang="en-GB" sz="1500">
                <a:solidFill>
                  <a:schemeClr val="dk1"/>
                </a:solidFill>
              </a:rPr>
              <a:t>☆☆☆</a:t>
            </a:r>
            <a:r>
              <a:rPr lang="en-GB" sz="1500">
                <a:solidFill>
                  <a:schemeClr val="dk1"/>
                </a:solidFill>
              </a:rPr>
              <a:t>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4: Interfaces </a:t>
            </a:r>
            <a:endParaRPr/>
          </a:p>
        </p:txBody>
      </p:sp>
      <p:grpSp>
        <p:nvGrpSpPr>
          <p:cNvPr id="545" name="Google Shape;545;p64"/>
          <p:cNvGrpSpPr/>
          <p:nvPr/>
        </p:nvGrpSpPr>
        <p:grpSpPr>
          <a:xfrm>
            <a:off x="228600" y="1017725"/>
            <a:ext cx="8839202" cy="2250300"/>
            <a:chOff x="228600" y="1170125"/>
            <a:chExt cx="8839202" cy="2250300"/>
          </a:xfrm>
        </p:grpSpPr>
        <p:pic>
          <p:nvPicPr>
            <p:cNvPr id="546" name="Google Shape;546;p64"/>
            <p:cNvPicPr preferRelativeResize="0"/>
            <p:nvPr/>
          </p:nvPicPr>
          <p:blipFill rotWithShape="1">
            <a:blip r:embed="rId3">
              <a:alphaModFix/>
            </a:blip>
            <a:srcRect b="0" l="0" r="891" t="0"/>
            <a:stretch/>
          </p:blipFill>
          <p:spPr>
            <a:xfrm>
              <a:off x="228600" y="1170125"/>
              <a:ext cx="8759974" cy="5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600" y="1705125"/>
              <a:ext cx="8839202" cy="17153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8" name="Google Shape;548;p64"/>
          <p:cNvCxnSpPr/>
          <p:nvPr/>
        </p:nvCxnSpPr>
        <p:spPr>
          <a:xfrm>
            <a:off x="3354075" y="1754500"/>
            <a:ext cx="3105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4: Interfaces </a:t>
            </a:r>
            <a:endParaRPr/>
          </a:p>
        </p:txBody>
      </p:sp>
      <p:sp>
        <p:nvSpPr>
          <p:cNvPr id="554" name="Google Shape;554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55" name="Google Shape;55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67"/>
            <a:ext cx="9143998" cy="332311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5"/>
          <p:cNvSpPr txBox="1"/>
          <p:nvPr/>
        </p:nvSpPr>
        <p:spPr>
          <a:xfrm>
            <a:off x="6002425" y="445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(Priorität: </a:t>
            </a:r>
            <a:r>
              <a:rPr lang="en-GB" sz="1500">
                <a:solidFill>
                  <a:schemeClr val="dk1"/>
                </a:solidFill>
              </a:rPr>
              <a:t>★★☆☆</a:t>
            </a:r>
            <a:r>
              <a:rPr lang="en-GB" sz="1500">
                <a:solidFill>
                  <a:schemeClr val="dk1"/>
                </a:solidFill>
              </a:rPr>
              <a:t>☆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2" name="Google Shape;56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5" y="152262"/>
            <a:ext cx="9144000" cy="42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Probleme bei Übung 9</a:t>
            </a:r>
            <a:endParaRPr b="1"/>
          </a:p>
        </p:txBody>
      </p:sp>
      <p:sp>
        <p:nvSpPr>
          <p:cNvPr id="223" name="Google Shape;22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Reverse von LinkedIntList: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	</a:t>
            </a:r>
            <a:r>
              <a:rPr lang="en-GB"/>
              <a:t>Edge Cases</a:t>
            </a:r>
            <a:r>
              <a:rPr lang="en-GB"/>
              <a:t> beachten bei size = 0 (bzw. size = 1)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7"/>
          <p:cNvSpPr txBox="1"/>
          <p:nvPr>
            <p:ph idx="1" type="body"/>
          </p:nvPr>
        </p:nvSpPr>
        <p:spPr>
          <a:xfrm>
            <a:off x="311700" y="1152475"/>
            <a:ext cx="3727800" cy="26256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PointOfInterest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Drawable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@Override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draw(Window window) {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TODO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9" name="Google Shape;569;p67"/>
          <p:cNvSpPr txBox="1"/>
          <p:nvPr/>
        </p:nvSpPr>
        <p:spPr>
          <a:xfrm>
            <a:off x="4192650" y="1051850"/>
            <a:ext cx="4447200" cy="2726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SwissMap-Klasse</a:t>
            </a:r>
            <a:endParaRPr sz="12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GB" sz="1200">
                <a:solidFill>
                  <a:srgbClr val="FFFFFF"/>
                </a:solidFill>
                <a:highlight>
                  <a:srgbClr val="808000"/>
                </a:highlight>
                <a:latin typeface="Courier New"/>
                <a:ea typeface="Courier New"/>
                <a:cs typeface="Courier New"/>
                <a:sym typeface="Courier New"/>
              </a:rPr>
              <a:t>TODO: Add more components to window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window.addComponent(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(PointOfInterest poi : pois){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window.addComponent(poi);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(window.isOpen())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   // All drawing and interaction should be      </a:t>
            </a:r>
            <a:endParaRPr sz="12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   // handled by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components, so don't add </a:t>
            </a:r>
            <a:endParaRPr sz="12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    // anything here.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window.refreshAndClear(20);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8"/>
          <p:cNvSpPr txBox="1"/>
          <p:nvPr>
            <p:ph idx="1" type="body"/>
          </p:nvPr>
        </p:nvSpPr>
        <p:spPr>
          <a:xfrm>
            <a:off x="83100" y="1228675"/>
            <a:ext cx="2999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window.drawImageCentered(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path, x, y, scale);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75" name="Google Shape;575;p68"/>
          <p:cNvPicPr preferRelativeResize="0"/>
          <p:nvPr/>
        </p:nvPicPr>
        <p:blipFill rotWithShape="1">
          <a:blip r:embed="rId3">
            <a:alphaModFix/>
          </a:blip>
          <a:srcRect b="1970" l="1286" r="1247" t="0"/>
          <a:stretch/>
        </p:blipFill>
        <p:spPr>
          <a:xfrm>
            <a:off x="4084071" y="789125"/>
            <a:ext cx="4849079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8"/>
          <p:cNvPicPr preferRelativeResize="0"/>
          <p:nvPr/>
        </p:nvPicPr>
        <p:blipFill rotWithShape="1">
          <a:blip r:embed="rId4">
            <a:alphaModFix/>
          </a:blip>
          <a:srcRect b="0" l="169" r="0" t="0"/>
          <a:stretch/>
        </p:blipFill>
        <p:spPr>
          <a:xfrm>
            <a:off x="83100" y="2320225"/>
            <a:ext cx="3999000" cy="19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843"/>
            <a:ext cx="9144001" cy="62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9"/>
          <p:cNvPicPr preferRelativeResize="0"/>
          <p:nvPr/>
        </p:nvPicPr>
        <p:blipFill rotWithShape="1">
          <a:blip r:embed="rId4">
            <a:alphaModFix/>
          </a:blip>
          <a:srcRect b="0" l="0" r="0" t="1739"/>
          <a:stretch/>
        </p:blipFill>
        <p:spPr>
          <a:xfrm>
            <a:off x="315025" y="1056050"/>
            <a:ext cx="8828976" cy="21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91" name="Google Shape;59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382"/>
            <a:ext cx="9144001" cy="335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1"/>
          <p:cNvSpPr txBox="1"/>
          <p:nvPr>
            <p:ph idx="1" type="body"/>
          </p:nvPr>
        </p:nvSpPr>
        <p:spPr>
          <a:xfrm>
            <a:off x="6817525" y="1152475"/>
            <a:ext cx="224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city_night.png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mountain_night.png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lake_night.png</a:t>
            </a:r>
            <a:endParaRPr/>
          </a:p>
        </p:txBody>
      </p:sp>
      <p:pic>
        <p:nvPicPr>
          <p:cNvPr id="597" name="Google Shape;59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0"/>
            <a:ext cx="6836576" cy="488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2"/>
          <p:cNvSpPr txBox="1"/>
          <p:nvPr>
            <p:ph type="title"/>
          </p:nvPr>
        </p:nvSpPr>
        <p:spPr>
          <a:xfrm>
            <a:off x="279400" y="10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Aufgabe 5: Loop Invariante</a:t>
            </a:r>
            <a:endParaRPr sz="2600"/>
          </a:p>
        </p:txBody>
      </p:sp>
      <p:pic>
        <p:nvPicPr>
          <p:cNvPr id="603" name="Google Shape;60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27" y="1887025"/>
            <a:ext cx="6295199" cy="30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25" y="797738"/>
            <a:ext cx="6295200" cy="96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Hoare Logik</a:t>
            </a:r>
            <a:endParaRPr/>
          </a:p>
        </p:txBody>
      </p:sp>
      <p:sp>
        <p:nvSpPr>
          <p:cNvPr id="611" name="Google Shape;611;p73"/>
          <p:cNvSpPr txBox="1"/>
          <p:nvPr>
            <p:ph idx="1" type="body"/>
          </p:nvPr>
        </p:nvSpPr>
        <p:spPr>
          <a:xfrm>
            <a:off x="457200" y="1059582"/>
            <a:ext cx="8363272" cy="4026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Gegeben sei ein Tripel für einen while-loop    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{P} while(B) S; {Q}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/>
              <a:t>Ein solches Tripel ist gültig wenn es eine Invariante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GB"/>
              <a:t> gibt so dass:</a:t>
            </a:r>
            <a:endParaRPr/>
          </a:p>
          <a:p>
            <a:pPr indent="-342900" lvl="0" marL="342900" rtl="0" algn="l"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P </a:t>
            </a:r>
            <a:r>
              <a:rPr lang="en-GB"/>
              <a:t>⇒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GB"/>
              <a:t>		    Invariante gilt zu Beginn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{I ∧ B} S {I}  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/>
              <a:t>Nach Ausführen des Rumpfes gilt die 			         Invariante wieder 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(I ∧ !B) ⇒ Q   </a:t>
            </a:r>
            <a:r>
              <a:rPr lang="en-GB"/>
              <a:t>Invariante (und Verlassen der Schleife, 			         d.h test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/>
              <a:t> ist false) impliziert    				         Postcondition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Q.</a:t>
            </a:r>
            <a:endParaRPr/>
          </a:p>
        </p:txBody>
      </p:sp>
      <p:sp>
        <p:nvSpPr>
          <p:cNvPr id="612" name="Google Shape;612;p7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4"/>
          <p:cNvSpPr txBox="1"/>
          <p:nvPr>
            <p:ph idx="1" type="body"/>
          </p:nvPr>
        </p:nvSpPr>
        <p:spPr>
          <a:xfrm>
            <a:off x="457200" y="195486"/>
            <a:ext cx="82296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// Postcondition: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Sorted(al, 0, al.length-1)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al.length &gt;= 1 &amp;&amp;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(    (next &lt; al.length &amp;&amp;		//Fall 1: es gibt ein Element mit</a:t>
            </a:r>
            <a:br>
              <a:rPr lang="en-GB" sz="1800">
                <a:latin typeface="Inconsolata"/>
                <a:ea typeface="Inconsolata"/>
                <a:cs typeface="Inconsolata"/>
                <a:sym typeface="Inconsolata"/>
              </a:rPr>
            </a:b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											value&gt;al[next]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   value &lt;= al[next]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   candidate == al[next-1]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) ||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(next == al.length &amp;&amp;                 //Fall 2: es gibt kein Element</a:t>
            </a:r>
            <a:br>
              <a:rPr lang="en-GB" sz="1800">
                <a:latin typeface="Inconsolata"/>
                <a:ea typeface="Inconsolata"/>
                <a:cs typeface="Inconsolata"/>
                <a:sym typeface="Inconsolata"/>
              </a:rPr>
            </a:b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													 mit value&gt;al[next]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candidate == al[al.length-1]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value &gt; candidate)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) </a:t>
            </a:r>
            <a:endParaRPr/>
          </a:p>
        </p:txBody>
      </p:sp>
      <p:sp>
        <p:nvSpPr>
          <p:cNvPr id="618" name="Google Shape;618;p7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5"/>
          <p:cNvSpPr txBox="1"/>
          <p:nvPr>
            <p:ph idx="1" type="body"/>
          </p:nvPr>
        </p:nvSpPr>
        <p:spPr>
          <a:xfrm>
            <a:off x="457200" y="195486"/>
            <a:ext cx="82296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// Postcondition: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Sorted(al, 0, al.length-1) &amp;&amp;         // Precondition, keine Updates von al[..]</a:t>
            </a:r>
            <a:endParaRPr sz="18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al.length &gt;= 1 &amp;&amp;                             // Precondition, array nicht verschwunden</a:t>
            </a:r>
            <a:endParaRPr sz="18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(    (next &lt; al.length &amp;&amp;                   //Fall 1: es gibt ein Element mit value&gt;al[next]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   value &lt;= al[next]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   candidate == al[next-1]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) ||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(next == al.length &amp;&amp;                 //Fall 2: es gibt kein Element mit value&gt;al[next]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candidate == al[al.length-1]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     value &gt; candidate)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  ) </a:t>
            </a:r>
            <a:endParaRPr/>
          </a:p>
        </p:txBody>
      </p:sp>
      <p:sp>
        <p:nvSpPr>
          <p:cNvPr id="624" name="Google Shape;624;p7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6"/>
          <p:cNvSpPr txBox="1"/>
          <p:nvPr>
            <p:ph idx="1" type="body"/>
          </p:nvPr>
        </p:nvSpPr>
        <p:spPr>
          <a:xfrm>
            <a:off x="457200" y="627534"/>
            <a:ext cx="8229600" cy="396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// Loop Invariante: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Sorted(al, 0, al.length-1)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al.length &gt;= 1 &amp;&amp;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(0 &lt; next &amp;&amp;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next &lt;= al.length &amp;&amp;       // 1 Pkt</a:t>
            </a:r>
            <a:endParaRPr sz="18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  candidate == al[next-1]) &amp;&amp;  // 1 Pkt</a:t>
            </a:r>
            <a:endParaRPr sz="18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Inconsolata"/>
                <a:ea typeface="Inconsolata"/>
                <a:cs typeface="Inconsolata"/>
                <a:sym typeface="Inconsolata"/>
              </a:rPr>
              <a:t>value &gt; candidate     // 1 Pkt</a:t>
            </a:r>
            <a:endParaRPr sz="18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 sz="2000"/>
              <a:t>// Punkte nur als Referenz</a:t>
            </a:r>
            <a:endParaRPr sz="2000"/>
          </a:p>
        </p:txBody>
      </p:sp>
      <p:sp>
        <p:nvSpPr>
          <p:cNvPr id="630" name="Google Shape;630;p7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10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7"/>
          <p:cNvSpPr txBox="1"/>
          <p:nvPr/>
        </p:nvSpPr>
        <p:spPr>
          <a:xfrm>
            <a:off x="1593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6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Contact Tracing </a:t>
            </a:r>
            <a:r>
              <a:rPr lang="en-GB" sz="2800">
                <a:solidFill>
                  <a:srgbClr val="000000"/>
                </a:solidFill>
              </a:rPr>
              <a:t>(Bonus!)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636" name="Google Shape;636;p77"/>
          <p:cNvSpPr txBox="1"/>
          <p:nvPr/>
        </p:nvSpPr>
        <p:spPr>
          <a:xfrm>
            <a:off x="2996100" y="2302350"/>
            <a:ext cx="315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Siehe Aufgabenblatt</a:t>
            </a:r>
            <a:endParaRPr sz="2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Beispiele aus der Vorlesung 1</a:t>
            </a:r>
            <a:endParaRPr/>
          </a:p>
        </p:txBody>
      </p:sp>
      <p:sp>
        <p:nvSpPr>
          <p:cNvPr id="647" name="Google Shape;647;p79"/>
          <p:cNvSpPr txBox="1"/>
          <p:nvPr>
            <p:ph idx="1" type="body"/>
          </p:nvPr>
        </p:nvSpPr>
        <p:spPr>
          <a:xfrm>
            <a:off x="311700" y="1152475"/>
            <a:ext cx="8520600" cy="3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Schreiben Sie ein Programm, das eine Datei Wort für Wort einliest und die Wörter der Datei als Liste speichert.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Alle eingelesenen Wörter ausgeben.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Alle Wörter in umgekehrter Reihenfolge ausgeben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Alle Substantive (fangen mit Grossbuchstaben an) in Grossbuchstaben ausgeben: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Also “Haus” → “HAUS”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Alle Wörter </a:t>
            </a:r>
            <a:r>
              <a:rPr i="1" lang="en-GB"/>
              <a:t>ohne </a:t>
            </a:r>
            <a:r>
              <a:rPr lang="en-GB"/>
              <a:t>Substantive ausgeben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Verwenden Sie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ArrayList&lt;String&gt;</a:t>
            </a:r>
            <a:r>
              <a:rPr lang="en-GB"/>
              <a:t> um sich die Wörter zu merken.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Beispiele aus der Vorlesung 2</a:t>
            </a:r>
            <a:endParaRPr/>
          </a:p>
        </p:txBody>
      </p:sp>
      <p:sp>
        <p:nvSpPr>
          <p:cNvPr id="653" name="Google Shape;653;p80"/>
          <p:cNvSpPr txBox="1"/>
          <p:nvPr>
            <p:ph idx="1" type="body"/>
          </p:nvPr>
        </p:nvSpPr>
        <p:spPr>
          <a:xfrm>
            <a:off x="311700" y="1152475"/>
            <a:ext cx="8520600" cy="3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Schreiben Sie ein Programm, das eine Datei mit ganzen Zahlen einliest und dann die Zahlen als Liste druckt: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Dann drucken Sie den Durchschnitt der Zahlen.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Geben Sie die grösste und die kleinste Zahl aus.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Filtern (d.h. entfernen) Sie alle geraden Zahlen (Zahlen die durch 2 ohne Rest teilbar sind).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Verwenden Sie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ArrayList&lt;Integer&gt;</a:t>
            </a:r>
            <a:r>
              <a:rPr lang="en-GB"/>
              <a:t> um sich die Zahlen zu merken.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Beispiele aus der Vorlesung 3</a:t>
            </a:r>
            <a:endParaRPr/>
          </a:p>
        </p:txBody>
      </p:sp>
      <p:sp>
        <p:nvSpPr>
          <p:cNvPr id="659" name="Google Shape;659;p81"/>
          <p:cNvSpPr txBox="1"/>
          <p:nvPr>
            <p:ph idx="1" type="body"/>
          </p:nvPr>
        </p:nvSpPr>
        <p:spPr>
          <a:xfrm>
            <a:off x="311700" y="1152475"/>
            <a:ext cx="8520600" cy="3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Schreiben Sie ein Programm, das zwei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ArrayList</a:t>
            </a:r>
            <a:r>
              <a:rPr lang="en-GB"/>
              <a:t>en mit ganzen Zahlen nimmt und eine neue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ArrayList</a:t>
            </a:r>
            <a:r>
              <a:rPr lang="en-GB"/>
              <a:t> erstellt, die nur die Elemente enthält, die in beiden Listen vorhanden sind.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Beispiel: Wenn zwei Listen ursprünglich enthalten:</a:t>
            </a:r>
            <a:br>
              <a:rPr lang="en-GB"/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[1,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8, 9,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15,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17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28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41,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59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7,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17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19, 20, 23,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28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37, </a:t>
            </a:r>
            <a:r>
              <a:rPr b="1" lang="en-GB" sz="1400">
                <a:latin typeface="Courier New"/>
                <a:ea typeface="Courier New"/>
                <a:cs typeface="Courier New"/>
                <a:sym typeface="Courier New"/>
              </a:rPr>
              <a:t>59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, 81]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dann ist das Resultat die Liste:</a:t>
            </a:r>
            <a:br>
              <a:rPr lang="en-GB"/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[4, 11, 17, 28, 59]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2"/>
          <p:cNvSpPr txBox="1"/>
          <p:nvPr>
            <p:ph type="title"/>
          </p:nvPr>
        </p:nvSpPr>
        <p:spPr>
          <a:xfrm>
            <a:off x="471503" y="205375"/>
            <a:ext cx="7196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Integer Parameter  </a:t>
            </a:r>
            <a:r>
              <a:rPr lang="en-GB" sz="2600"/>
              <a:t>(in Vorlesung 28. 11. 23)</a:t>
            </a:r>
            <a:r>
              <a:rPr lang="en-GB"/>
              <a:t> </a:t>
            </a:r>
            <a:endParaRPr/>
          </a:p>
        </p:txBody>
      </p:sp>
      <p:sp>
        <p:nvSpPr>
          <p:cNvPr id="665" name="Google Shape;665;p82"/>
          <p:cNvSpPr txBox="1"/>
          <p:nvPr>
            <p:ph idx="1" type="body"/>
          </p:nvPr>
        </p:nvSpPr>
        <p:spPr>
          <a:xfrm>
            <a:off x="457200" y="1066801"/>
            <a:ext cx="82296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Was gibt dieses Programm(segment) aus?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Integer myBigI = Integer.valueOf(777);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test(myBigI);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System.out.println(myBigI);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-----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  public static void test(Integer bigI)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System.out.println(bigI);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Integer someI;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someI = 333;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System.out.println(someI);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bigI = Integer.valueOf(666);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    System.out.println(bigI);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    }</a:t>
            </a:r>
            <a:br>
              <a:rPr lang="en-GB" sz="1800">
                <a:latin typeface="Courier New"/>
                <a:ea typeface="Courier New"/>
                <a:cs typeface="Courier New"/>
                <a:sym typeface="Courier New"/>
              </a:rPr>
            </a:b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3"/>
          <p:cNvSpPr txBox="1"/>
          <p:nvPr>
            <p:ph idx="1" type="body"/>
          </p:nvPr>
        </p:nvSpPr>
        <p:spPr>
          <a:xfrm>
            <a:off x="457200" y="297259"/>
            <a:ext cx="8229600" cy="47438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Was gibt diese Anweisung (in einem Program) aus?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myI =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.valueOf(777);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test(myI);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System.out.println(myI);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test(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xI)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System.out.println(xI);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someI;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someI = 333;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        System.out.println(someI);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xI =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.valueOf(666);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    System.out.println(xI);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0" lang="en-GB" sz="2000">
                <a:latin typeface="Consolas"/>
                <a:ea typeface="Consolas"/>
                <a:cs typeface="Consolas"/>
                <a:sym typeface="Consolas"/>
              </a:rPr>
              <a:t>    }</a:t>
            </a:r>
            <a:endParaRPr/>
          </a:p>
        </p:txBody>
      </p:sp>
      <p:sp>
        <p:nvSpPr>
          <p:cNvPr id="672" name="Google Shape;672;p83"/>
          <p:cNvSpPr/>
          <p:nvPr/>
        </p:nvSpPr>
        <p:spPr>
          <a:xfrm>
            <a:off x="1477926" y="1439117"/>
            <a:ext cx="3785191" cy="40562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83"/>
          <p:cNvSpPr/>
          <p:nvPr/>
        </p:nvSpPr>
        <p:spPr>
          <a:xfrm>
            <a:off x="2023730" y="325587"/>
            <a:ext cx="2186763" cy="40562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83"/>
          <p:cNvSpPr/>
          <p:nvPr/>
        </p:nvSpPr>
        <p:spPr>
          <a:xfrm>
            <a:off x="7863011" y="309551"/>
            <a:ext cx="866320" cy="353618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Poll</a:t>
            </a:r>
            <a:endParaRPr sz="1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84"/>
          <p:cNvPicPr preferRelativeResize="0"/>
          <p:nvPr/>
        </p:nvPicPr>
        <p:blipFill rotWithShape="1">
          <a:blip r:embed="rId3">
            <a:alphaModFix/>
          </a:blip>
          <a:srcRect b="0" l="0" r="63738" t="0"/>
          <a:stretch/>
        </p:blipFill>
        <p:spPr>
          <a:xfrm>
            <a:off x="1558450" y="1421725"/>
            <a:ext cx="3925100" cy="22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84"/>
          <p:cNvPicPr preferRelativeResize="0"/>
          <p:nvPr/>
        </p:nvPicPr>
        <p:blipFill rotWithShape="1">
          <a:blip r:embed="rId4">
            <a:alphaModFix/>
          </a:blip>
          <a:srcRect b="1390" l="0" r="0" t="1390"/>
          <a:stretch/>
        </p:blipFill>
        <p:spPr>
          <a:xfrm>
            <a:off x="5456300" y="1437025"/>
            <a:ext cx="1588175" cy="21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5"/>
          <p:cNvSpPr txBox="1"/>
          <p:nvPr>
            <p:ph type="title"/>
          </p:nvPr>
        </p:nvSpPr>
        <p:spPr>
          <a:xfrm>
            <a:off x="471503" y="205375"/>
            <a:ext cx="7196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Parameter  </a:t>
            </a:r>
            <a:endParaRPr/>
          </a:p>
        </p:txBody>
      </p:sp>
      <p:sp>
        <p:nvSpPr>
          <p:cNvPr id="686" name="Google Shape;686;p85"/>
          <p:cNvSpPr txBox="1"/>
          <p:nvPr>
            <p:ph idx="1" type="body"/>
          </p:nvPr>
        </p:nvSpPr>
        <p:spPr>
          <a:xfrm>
            <a:off x="471500" y="950875"/>
            <a:ext cx="41892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Was gibt dieses Programm aus?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248987"/>
                </a:solidFill>
                <a:latin typeface="Consolas"/>
                <a:ea typeface="Consolas"/>
                <a:cs typeface="Consolas"/>
                <a:sym typeface="Consolas"/>
              </a:rPr>
              <a:t>java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GB" sz="1300">
                <a:solidFill>
                  <a:srgbClr val="248987"/>
                </a:solidFill>
                <a:latin typeface="Consolas"/>
                <a:ea typeface="Consolas"/>
                <a:cs typeface="Consolas"/>
                <a:sym typeface="Consolas"/>
              </a:rPr>
              <a:t>util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Arrays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ABTest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4100FF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[] </a:t>
            </a:r>
            <a:r>
              <a:rPr lang="en-GB" sz="13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args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[] </a:t>
            </a:r>
            <a:r>
              <a:rPr lang="en-GB" sz="13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= {1, 2, 3};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System.out.println(Arrays.toString(a));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             // [ 1, 2, 3]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afct(a);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System.out.println(Arrays.toString(a));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= Integer.valueOf(7);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bfct(b);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System.out.println(b);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7" name="Google Shape;687;p85"/>
          <p:cNvSpPr txBox="1"/>
          <p:nvPr>
            <p:ph idx="1" type="body"/>
          </p:nvPr>
        </p:nvSpPr>
        <p:spPr>
          <a:xfrm>
            <a:off x="4882100" y="1066800"/>
            <a:ext cx="4189200" cy="3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B8FFC6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2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200">
                <a:solidFill>
                  <a:srgbClr val="4100FF"/>
                </a:solidFill>
                <a:latin typeface="Consolas"/>
                <a:ea typeface="Consolas"/>
                <a:cs typeface="Consolas"/>
                <a:sym typeface="Consolas"/>
              </a:rPr>
              <a:t>afct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[] </a:t>
            </a:r>
            <a:r>
              <a:rPr lang="en-GB" sz="12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2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=0; i&lt;x.length; i++)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        x[i] = x[i] + 1;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2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200">
                <a:solidFill>
                  <a:srgbClr val="4100FF"/>
                </a:solidFill>
                <a:latin typeface="Consolas"/>
                <a:ea typeface="Consolas"/>
                <a:cs typeface="Consolas"/>
                <a:sym typeface="Consolas"/>
              </a:rPr>
              <a:t>bfct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)	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y = y +	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} // ABTest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6"/>
          <p:cNvSpPr txBox="1"/>
          <p:nvPr>
            <p:ph type="title"/>
          </p:nvPr>
        </p:nvSpPr>
        <p:spPr>
          <a:xfrm>
            <a:off x="471503" y="205375"/>
            <a:ext cx="7196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Parameter  </a:t>
            </a:r>
            <a:endParaRPr/>
          </a:p>
        </p:txBody>
      </p:sp>
      <p:sp>
        <p:nvSpPr>
          <p:cNvPr id="693" name="Google Shape;693;p86"/>
          <p:cNvSpPr txBox="1"/>
          <p:nvPr>
            <p:ph idx="1" type="body"/>
          </p:nvPr>
        </p:nvSpPr>
        <p:spPr>
          <a:xfrm>
            <a:off x="471500" y="950875"/>
            <a:ext cx="41892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Was gibt dieses Programm aus?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248987"/>
                </a:solidFill>
                <a:latin typeface="Consolas"/>
                <a:ea typeface="Consolas"/>
                <a:cs typeface="Consolas"/>
                <a:sym typeface="Consolas"/>
              </a:rPr>
              <a:t>java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GB" sz="1300">
                <a:solidFill>
                  <a:srgbClr val="248987"/>
                </a:solidFill>
                <a:latin typeface="Consolas"/>
                <a:ea typeface="Consolas"/>
                <a:cs typeface="Consolas"/>
                <a:sym typeface="Consolas"/>
              </a:rPr>
              <a:t>util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Arrays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ABTest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4100FF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[] </a:t>
            </a:r>
            <a:r>
              <a:rPr lang="en-GB" sz="13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args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[] </a:t>
            </a:r>
            <a:r>
              <a:rPr lang="en-GB" sz="13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= {1, 2, 3};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System.out.println(Arrays.toString(a));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             // [ 1, 2, 3]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afct(a);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System.out.println(Arrays.toString(a));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3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3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= Integer.valueOf(7);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bfct(b);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	System.out.println(b);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4" name="Google Shape;694;p86"/>
          <p:cNvSpPr txBox="1"/>
          <p:nvPr>
            <p:ph idx="1" type="body"/>
          </p:nvPr>
        </p:nvSpPr>
        <p:spPr>
          <a:xfrm>
            <a:off x="4882100" y="1066800"/>
            <a:ext cx="41892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B8FFC6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2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200">
                <a:solidFill>
                  <a:srgbClr val="4100FF"/>
                </a:solidFill>
                <a:latin typeface="Consolas"/>
                <a:ea typeface="Consolas"/>
                <a:cs typeface="Consolas"/>
                <a:sym typeface="Consolas"/>
              </a:rPr>
              <a:t>afct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[] </a:t>
            </a:r>
            <a:r>
              <a:rPr lang="en-GB" sz="12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2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=0; i&lt;x.length; i++)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        x[i] = x[i] + 1;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200">
                <a:solidFill>
                  <a:srgbClr val="B8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200">
                <a:solidFill>
                  <a:srgbClr val="4100FF"/>
                </a:solidFill>
                <a:latin typeface="Consolas"/>
                <a:ea typeface="Consolas"/>
                <a:cs typeface="Consolas"/>
                <a:sym typeface="Consolas"/>
              </a:rPr>
              <a:t>bfct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1200">
                <a:solidFill>
                  <a:srgbClr val="258D17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200">
                <a:solidFill>
                  <a:srgbClr val="B65D16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)	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	y = y +	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nsolas"/>
                <a:ea typeface="Consolas"/>
                <a:cs typeface="Consolas"/>
                <a:sym typeface="Consolas"/>
              </a:rPr>
              <a:t>} // ABTest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highlight>
                  <a:srgbClr val="B8FFC6"/>
                </a:highlight>
                <a:latin typeface="Arial"/>
                <a:ea typeface="Arial"/>
                <a:cs typeface="Arial"/>
                <a:sym typeface="Arial"/>
              </a:rPr>
              <a:t>Output:  </a:t>
            </a:r>
            <a:endParaRPr b="1" sz="1800">
              <a:highlight>
                <a:srgbClr val="B8FFC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highlight>
                  <a:srgbClr val="B8FFC6"/>
                </a:highlight>
                <a:latin typeface="Arial"/>
                <a:ea typeface="Arial"/>
                <a:cs typeface="Arial"/>
                <a:sym typeface="Arial"/>
              </a:rPr>
              <a:t>[1, 2, 3]</a:t>
            </a:r>
            <a:endParaRPr sz="1200">
              <a:highlight>
                <a:srgbClr val="B8FFC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highlight>
                  <a:srgbClr val="B8FFC6"/>
                </a:highlight>
                <a:latin typeface="Arial"/>
                <a:ea typeface="Arial"/>
                <a:cs typeface="Arial"/>
                <a:sym typeface="Arial"/>
              </a:rPr>
              <a:t>[2, 3, 4]</a:t>
            </a:r>
            <a:endParaRPr sz="1200">
              <a:highlight>
                <a:srgbClr val="B8FFC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highlight>
                  <a:srgbClr val="B8FFC6"/>
                </a:highlight>
                <a:latin typeface="Arial"/>
                <a:ea typeface="Arial"/>
                <a:cs typeface="Arial"/>
                <a:sym typeface="Arial"/>
              </a:rPr>
              <a:t>7</a:t>
            </a:r>
            <a:endParaRPr sz="1200">
              <a:highlight>
                <a:srgbClr val="B8FFC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/>
          <p:nvPr/>
        </p:nvSpPr>
        <p:spPr>
          <a:xfrm>
            <a:off x="743425" y="1163650"/>
            <a:ext cx="3621000" cy="121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4" name="Google Shape;23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Cyclic List (Recap!)</a:t>
            </a:r>
            <a:endParaRPr/>
          </a:p>
        </p:txBody>
      </p:sp>
      <p:pic>
        <p:nvPicPr>
          <p:cNvPr id="235" name="Google Shape;235;p42"/>
          <p:cNvPicPr preferRelativeResize="0"/>
          <p:nvPr/>
        </p:nvPicPr>
        <p:blipFill rotWithShape="1">
          <a:blip r:embed="rId3">
            <a:alphaModFix/>
          </a:blip>
          <a:srcRect b="0" l="990" r="0" t="0"/>
          <a:stretch/>
        </p:blipFill>
        <p:spPr>
          <a:xfrm>
            <a:off x="889400" y="1275475"/>
            <a:ext cx="33290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 rotWithShape="1">
          <a:blip r:embed="rId4">
            <a:alphaModFix/>
          </a:blip>
          <a:srcRect b="0" l="0" r="0" t="10498"/>
          <a:stretch/>
        </p:blipFill>
        <p:spPr>
          <a:xfrm>
            <a:off x="1167925" y="1745138"/>
            <a:ext cx="1905000" cy="477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/>
          <p:nvPr/>
        </p:nvSpPr>
        <p:spPr>
          <a:xfrm>
            <a:off x="743425" y="2649525"/>
            <a:ext cx="3621000" cy="215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250" y="2733975"/>
            <a:ext cx="31813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2"/>
          <p:cNvSpPr txBox="1"/>
          <p:nvPr/>
        </p:nvSpPr>
        <p:spPr>
          <a:xfrm>
            <a:off x="5422025" y="1405000"/>
            <a:ext cx="2940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TODO</a:t>
            </a:r>
            <a:endParaRPr b="1" sz="20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“Implements” Klausel hinzufügen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Notwendige Methoden implementieren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Danach kann die Implementation dem </a:t>
            </a:r>
            <a:r>
              <a:rPr lang="en-GB"/>
              <a:t>Interface</a:t>
            </a:r>
            <a:r>
              <a:rPr lang="en-GB"/>
              <a:t> zugewiesen werden</a:t>
            </a:r>
            <a:endParaRPr/>
          </a:p>
        </p:txBody>
      </p:sp>
      <p:cxnSp>
        <p:nvCxnSpPr>
          <p:cNvPr id="240" name="Google Shape;240;p42"/>
          <p:cNvCxnSpPr/>
          <p:nvPr/>
        </p:nvCxnSpPr>
        <p:spPr>
          <a:xfrm rot="10800000">
            <a:off x="4107575" y="1372025"/>
            <a:ext cx="1339200" cy="6210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42"/>
          <p:cNvCxnSpPr/>
          <p:nvPr/>
        </p:nvCxnSpPr>
        <p:spPr>
          <a:xfrm rot="10800000">
            <a:off x="3025300" y="2010800"/>
            <a:ext cx="2415300" cy="6507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42"/>
          <p:cNvCxnSpPr/>
          <p:nvPr/>
        </p:nvCxnSpPr>
        <p:spPr>
          <a:xfrm flipH="1">
            <a:off x="2104325" y="3810425"/>
            <a:ext cx="3317700" cy="602700"/>
          </a:xfrm>
          <a:prstGeom prst="bentConnector3">
            <a:avLst>
              <a:gd fmla="val 46827" name="adj1"/>
            </a:avLst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7"/>
          <p:cNvSpPr txBox="1"/>
          <p:nvPr>
            <p:ph idx="4294967295" type="title"/>
          </p:nvPr>
        </p:nvSpPr>
        <p:spPr>
          <a:xfrm>
            <a:off x="457200" y="205979"/>
            <a:ext cx="8229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Calibri"/>
              <a:buNone/>
            </a:pPr>
            <a:r>
              <a:rPr lang="en-GB"/>
              <a:t>Ein anderes Beispiel</a:t>
            </a:r>
            <a:endParaRPr/>
          </a:p>
        </p:txBody>
      </p:sp>
      <p:sp>
        <p:nvSpPr>
          <p:cNvPr id="701" name="Google Shape;701;p87"/>
          <p:cNvSpPr txBox="1"/>
          <p:nvPr>
            <p:ph idx="4294967295" type="body"/>
          </p:nvPr>
        </p:nvSpPr>
        <p:spPr>
          <a:xfrm>
            <a:off x="-516467" y="843558"/>
            <a:ext cx="51228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Rain extends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1");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</p:txBody>
      </p:sp>
      <p:sp>
        <p:nvSpPr>
          <p:cNvPr id="702" name="Google Shape;702;p87"/>
          <p:cNvSpPr txBox="1"/>
          <p:nvPr/>
        </p:nvSpPr>
        <p:spPr>
          <a:xfrm>
            <a:off x="4283975" y="51275"/>
            <a:ext cx="5176200" cy="4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Sleet extends Snow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2");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super.method2();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method3();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Fog extends Sleet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1");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 3: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Snow var3 = new Rain();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((Fog) var3).method1();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03" name="Google Shape;703;p87"/>
          <p:cNvCxnSpPr/>
          <p:nvPr/>
        </p:nvCxnSpPr>
        <p:spPr>
          <a:xfrm>
            <a:off x="4716016" y="339502"/>
            <a:ext cx="0" cy="4680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4" name="Google Shape;704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8"/>
          <p:cNvSpPr txBox="1"/>
          <p:nvPr>
            <p:ph idx="4294967295"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3</a:t>
            </a:r>
            <a:endParaRPr/>
          </a:p>
        </p:txBody>
      </p:sp>
      <p:sp>
        <p:nvSpPr>
          <p:cNvPr id="711" name="Google Shape;711;p88"/>
          <p:cNvSpPr txBox="1"/>
          <p:nvPr>
            <p:ph idx="4294967295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Klient: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Snow var3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((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Fog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) var3).method1();</a:t>
            </a:r>
            <a:endParaRPr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Output:</a:t>
            </a:r>
            <a:endParaRPr/>
          </a:p>
          <a:p>
            <a:pPr indent="-276225" lvl="0" marL="342900" rtl="0" algn="l">
              <a:spcBef>
                <a:spcPts val="81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5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Kein Output!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Laufzeitfehler da ein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/>
              <a:t> Objekt</a:t>
            </a:r>
            <a:endParaRPr b="0"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nicht ein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Fog </a:t>
            </a:r>
            <a:r>
              <a:rPr b="0" lang="en-GB"/>
              <a:t> Objekt ist.</a:t>
            </a:r>
            <a:endParaRPr sz="3200"/>
          </a:p>
        </p:txBody>
      </p:sp>
      <p:grpSp>
        <p:nvGrpSpPr>
          <p:cNvPr id="712" name="Google Shape;712;p88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713" name="Google Shape;713;p88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8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715" name="Google Shape;715;p88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716" name="Google Shape;716;p88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717" name="Google Shape;717;p88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8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719" name="Google Shape;719;p88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720" name="Google Shape;720;p88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721" name="Google Shape;721;p88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8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723" name="Google Shape;723;p88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724" name="Google Shape;724;p88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725" name="Google Shape;725;p88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8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727" name="Google Shape;727;p88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728" name="Google Shape;728;p88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29" name="Google Shape;729;p88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30" name="Google Shape;730;p88"/>
          <p:cNvCxnSpPr/>
          <p:nvPr/>
        </p:nvCxnSpPr>
        <p:spPr>
          <a:xfrm rot="-5400000">
            <a:off x="6972311" y="3600442"/>
            <a:ext cx="3429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31" name="Google Shape;731;p88"/>
          <p:cNvSpPr txBox="1"/>
          <p:nvPr/>
        </p:nvSpPr>
        <p:spPr>
          <a:xfrm>
            <a:off x="4286250" y="2400300"/>
            <a:ext cx="74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732" name="Google Shape;732;p88"/>
          <p:cNvSpPr txBox="1"/>
          <p:nvPr/>
        </p:nvSpPr>
        <p:spPr>
          <a:xfrm>
            <a:off x="7191375" y="3496017"/>
            <a:ext cx="85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733" name="Google Shape;733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9"/>
          <p:cNvSpPr txBox="1"/>
          <p:nvPr>
            <p:ph type="title"/>
          </p:nvPr>
        </p:nvSpPr>
        <p:spPr>
          <a:xfrm>
            <a:off x="491894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Polymorphismus – Zusammenfassung</a:t>
            </a:r>
            <a:endParaRPr b="0"/>
          </a:p>
        </p:txBody>
      </p:sp>
      <p:sp>
        <p:nvSpPr>
          <p:cNvPr id="740" name="Google Shape;740;p89"/>
          <p:cNvSpPr txBox="1"/>
          <p:nvPr>
            <p:ph idx="1" type="body"/>
          </p:nvPr>
        </p:nvSpPr>
        <p:spPr>
          <a:xfrm>
            <a:off x="457200" y="771550"/>
            <a:ext cx="8229600" cy="4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999" lvl="0" marL="341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Ziel ist Programme zu erstellen, die mit Exemplaren </a:t>
            </a:r>
            <a:r>
              <a:rPr i="1" lang="en-GB" sz="2000"/>
              <a:t>verschiedener</a:t>
            </a:r>
            <a:r>
              <a:rPr lang="en-GB" sz="2000"/>
              <a:t> Klassen arbeiten</a:t>
            </a:r>
            <a:endParaRPr sz="2000"/>
          </a:p>
          <a:p>
            <a:pPr indent="-204787" lvl="1" marL="60483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Klassen müssen in einer Vererbungshierarchie angeordnet sein</a:t>
            </a:r>
            <a:endParaRPr/>
          </a:p>
          <a:p>
            <a:pPr indent="-341999" lvl="0" marL="341999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Der </a:t>
            </a:r>
            <a:r>
              <a:rPr i="1" lang="en-GB" sz="2000"/>
              <a:t>Typ der Referenzvariable </a:t>
            </a:r>
            <a:r>
              <a:rPr lang="en-GB" sz="2000"/>
              <a:t>bestimmt die </a:t>
            </a:r>
            <a:r>
              <a:rPr i="1" lang="en-GB" sz="2000"/>
              <a:t>Methoden</a:t>
            </a:r>
            <a:r>
              <a:rPr lang="en-GB" sz="2000"/>
              <a:t> die für Objekte  aufgerufen werden können.</a:t>
            </a:r>
            <a:endParaRPr/>
          </a:p>
          <a:p>
            <a:pPr indent="-341999" lvl="0" marL="341999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Der </a:t>
            </a:r>
            <a:r>
              <a:rPr i="1" lang="en-GB" sz="2000"/>
              <a:t>aktuelle</a:t>
            </a:r>
            <a:r>
              <a:rPr lang="en-GB" sz="2000"/>
              <a:t> (Sub)</a:t>
            </a:r>
            <a:r>
              <a:rPr i="1" lang="en-GB" sz="2000"/>
              <a:t>Typ</a:t>
            </a:r>
            <a:r>
              <a:rPr lang="en-GB" sz="2000"/>
              <a:t> des  Exemplars</a:t>
            </a:r>
            <a:r>
              <a:rPr lang="en-GB" sz="1800"/>
              <a:t> (auf das </a:t>
            </a:r>
            <a:r>
              <a:rPr b="0" lang="en-GB" sz="1800"/>
              <a:t>die Referenzvariable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/>
              <a:t>verweist) </a:t>
            </a:r>
            <a:r>
              <a:rPr lang="en-GB" sz="2000"/>
              <a:t>bestimmt die </a:t>
            </a:r>
            <a:r>
              <a:rPr i="1" lang="en-GB" sz="2000"/>
              <a:t>Version</a:t>
            </a:r>
            <a:r>
              <a:rPr lang="en-GB" sz="2000"/>
              <a:t> der aufgerufenen Methode wenn überschrieben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•"/>
            </a:pPr>
            <a:r>
              <a:rPr i="1" lang="en-GB" sz="2000"/>
              <a:t>Casts</a:t>
            </a:r>
            <a:r>
              <a:rPr lang="en-GB" sz="2000"/>
              <a:t> verwandeln eine Referenz auf Objekte des Typs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-GB" sz="2000"/>
              <a:t> in eine Referenz des Typs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GB" sz="2000"/>
              <a:t>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Umwandlung nur nach unten (und oben) in der Inheritance Hierarchie, nicht seitlich.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Nach unten: </a:t>
            </a:r>
            <a:r>
              <a:rPr i="1" lang="en-GB" sz="1600"/>
              <a:t>dynamischer</a:t>
            </a:r>
            <a:r>
              <a:rPr lang="en-GB" sz="1600"/>
              <a:t> Check, zur Laufzeit.</a:t>
            </a:r>
            <a:endParaRPr sz="800"/>
          </a:p>
          <a:p>
            <a:pPr indent="-342900" lvl="0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Casting ändert nicht die Darstellung oder das Verhalten eines Objektes sondern nur die Menge der Methoden, die aufgerufen werden können. </a:t>
            </a:r>
            <a:endParaRPr/>
          </a:p>
        </p:txBody>
      </p:sp>
      <p:sp>
        <p:nvSpPr>
          <p:cNvPr id="741" name="Google Shape;741;p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Rekursion und einfache Liste</a:t>
            </a:r>
            <a:endParaRPr/>
          </a:p>
        </p:txBody>
      </p:sp>
      <p:sp>
        <p:nvSpPr>
          <p:cNvPr id="747" name="Google Shape;747;p90"/>
          <p:cNvSpPr txBox="1"/>
          <p:nvPr>
            <p:ph idx="1" type="body"/>
          </p:nvPr>
        </p:nvSpPr>
        <p:spPr>
          <a:xfrm>
            <a:off x="311700" y="84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Visualisierung</a:t>
            </a:r>
            <a:r>
              <a:rPr lang="en-GB"/>
              <a:t> (Link)</a:t>
            </a:r>
            <a:endParaRPr/>
          </a:p>
        </p:txBody>
      </p:sp>
      <p:pic>
        <p:nvPicPr>
          <p:cNvPr id="748" name="Google Shape;748;p90"/>
          <p:cNvPicPr preferRelativeResize="0"/>
          <p:nvPr/>
        </p:nvPicPr>
        <p:blipFill rotWithShape="1">
          <a:blip r:embed="rId4">
            <a:alphaModFix/>
          </a:blip>
          <a:srcRect b="27421" l="2583" r="22301" t="14221"/>
          <a:stretch/>
        </p:blipFill>
        <p:spPr>
          <a:xfrm>
            <a:off x="1048000" y="1420375"/>
            <a:ext cx="7048001" cy="344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492" y="103250"/>
            <a:ext cx="2024008" cy="205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375" y="1942575"/>
            <a:ext cx="2774300" cy="9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94"/>
          <p:cNvPicPr preferRelativeResize="0"/>
          <p:nvPr/>
        </p:nvPicPr>
        <p:blipFill rotWithShape="1">
          <a:blip r:embed="rId4">
            <a:alphaModFix/>
          </a:blip>
          <a:srcRect b="0" l="0" r="0" t="5320"/>
          <a:stretch/>
        </p:blipFill>
        <p:spPr>
          <a:xfrm>
            <a:off x="6592350" y="2104976"/>
            <a:ext cx="2642225" cy="8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95"/>
          <p:cNvPicPr preferRelativeResize="0"/>
          <p:nvPr/>
        </p:nvPicPr>
        <p:blipFill rotWithShape="1">
          <a:blip r:embed="rId4">
            <a:alphaModFix/>
          </a:blip>
          <a:srcRect b="11697" l="0" r="0" t="9531"/>
          <a:stretch/>
        </p:blipFill>
        <p:spPr>
          <a:xfrm>
            <a:off x="6727500" y="2147075"/>
            <a:ext cx="2508275" cy="7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2114550"/>
            <a:ext cx="25908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Cyclic List (Recap!)</a:t>
            </a:r>
            <a:endParaRPr/>
          </a:p>
        </p:txBody>
      </p:sp>
      <p:pic>
        <p:nvPicPr>
          <p:cNvPr id="248" name="Google Shape;248;p43"/>
          <p:cNvPicPr preferRelativeResize="0"/>
          <p:nvPr/>
        </p:nvPicPr>
        <p:blipFill rotWithShape="1">
          <a:blip r:embed="rId3">
            <a:alphaModFix/>
          </a:blip>
          <a:srcRect b="0" l="0" r="0" t="13449"/>
          <a:stretch/>
        </p:blipFill>
        <p:spPr>
          <a:xfrm>
            <a:off x="1105200" y="1182575"/>
            <a:ext cx="6933601" cy="33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200" y="2044975"/>
            <a:ext cx="24574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400" y="2019300"/>
            <a:ext cx="24384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9400" y="2105025"/>
            <a:ext cx="236220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050" y="2076450"/>
            <a:ext cx="2552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279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2076450"/>
            <a:ext cx="2743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</a:t>
            </a:r>
            <a:r>
              <a:rPr lang="en-GB"/>
              <a:t>Inheritance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5" name="Google Shape;82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2104"/>
            <a:ext cx="9144000" cy="381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0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2" name="Google Shape;832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294"/>
            <a:ext cx="9144001" cy="418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0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9" name="Google Shape;839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00" y="74800"/>
            <a:ext cx="7275049" cy="50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0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0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6" name="Google Shape;846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075" y="125450"/>
            <a:ext cx="7100950" cy="48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</a:t>
            </a:r>
            <a:endParaRPr/>
          </a:p>
        </p:txBody>
      </p:sp>
      <p:pic>
        <p:nvPicPr>
          <p:cNvPr id="254" name="Google Shape;2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225" y="1093925"/>
            <a:ext cx="633722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/>
          <p:nvPr/>
        </p:nvSpPr>
        <p:spPr>
          <a:xfrm>
            <a:off x="1419725" y="1240875"/>
            <a:ext cx="1996200" cy="1863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4"/>
          <p:cNvSpPr/>
          <p:nvPr/>
        </p:nvSpPr>
        <p:spPr>
          <a:xfrm>
            <a:off x="2228275" y="3450625"/>
            <a:ext cx="3717000" cy="1863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3" name="Google Shape;85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450" y="76075"/>
            <a:ext cx="6654624" cy="49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0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0" name="Google Shape;860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475" y="60800"/>
            <a:ext cx="6796200" cy="50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7" name="Google Shape;86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375" y="64750"/>
            <a:ext cx="6814975" cy="49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4" name="Google Shape;87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575" y="103375"/>
            <a:ext cx="7527150" cy="486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1" name="Google Shape;881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50" y="87475"/>
            <a:ext cx="7687224" cy="49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8" name="Google Shape;88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25" y="65650"/>
            <a:ext cx="7711076" cy="50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EBNF</a:t>
            </a:r>
            <a:endParaRPr/>
          </a:p>
        </p:txBody>
      </p:sp>
      <p:sp>
        <p:nvSpPr>
          <p:cNvPr id="894" name="Google Shape;894;p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1" name="Google Shape;90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00" y="204750"/>
            <a:ext cx="7715249" cy="47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8" name="Google Shape;90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98000"/>
            <a:ext cx="8707199" cy="47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</a:t>
            </a:r>
            <a:endParaRPr/>
          </a:p>
        </p:txBody>
      </p:sp>
      <p:sp>
        <p:nvSpPr>
          <p:cNvPr id="262" name="Google Shape;262;p45"/>
          <p:cNvSpPr txBox="1"/>
          <p:nvPr/>
        </p:nvSpPr>
        <p:spPr>
          <a:xfrm>
            <a:off x="311700" y="1017725"/>
            <a:ext cx="5349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Ziel: </a:t>
            </a:r>
            <a:r>
              <a:rPr lang="en-GB" sz="2000"/>
              <a:t>Fehlerbehandlung mit Exceptions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6213200" y="629400"/>
            <a:ext cx="1836900" cy="762300"/>
          </a:xfrm>
          <a:prstGeom prst="wedgeRoundRectCallout">
            <a:avLst>
              <a:gd fmla="val -75189" name="adj1"/>
              <a:gd fmla="val 108707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Ankündigen, weil checked Exception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4" name="Google Shape;2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537" y="1872200"/>
            <a:ext cx="7572925" cy="22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5"/>
          <p:cNvSpPr/>
          <p:nvPr/>
        </p:nvSpPr>
        <p:spPr>
          <a:xfrm>
            <a:off x="4556600" y="3177450"/>
            <a:ext cx="1836900" cy="865500"/>
          </a:xfrm>
          <a:prstGeom prst="wedgeRoundRectCallout">
            <a:avLst>
              <a:gd fmla="val -83113" name="adj1"/>
              <a:gd fmla="val -12111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Umwandeln von “internen” Exceptions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Interaktive Karte</a:t>
            </a:r>
            <a:endParaRPr/>
          </a:p>
        </p:txBody>
      </p:sp>
      <p:sp>
        <p:nvSpPr>
          <p:cNvPr id="271" name="Google Shape;271;p46"/>
          <p:cNvSpPr txBox="1"/>
          <p:nvPr>
            <p:ph idx="1" type="body"/>
          </p:nvPr>
        </p:nvSpPr>
        <p:spPr>
          <a:xfrm>
            <a:off x="311700" y="1152475"/>
            <a:ext cx="8520600" cy="16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mes New Roman"/>
                <a:ea typeface="Times New Roman"/>
                <a:cs typeface="Times New Roman"/>
                <a:sym typeface="Times New Roman"/>
              </a:rPr>
              <a:t>In dieser Übung verwenden Sie die Window-Klasse um eine interaktive Karte zu erstellen. Auf der Karte werden verschiedene </a:t>
            </a:r>
            <a:r>
              <a:rPr b="1" lang="en-GB" sz="1600">
                <a:latin typeface="Times New Roman"/>
                <a:ea typeface="Times New Roman"/>
                <a:cs typeface="Times New Roman"/>
                <a:sym typeface="Times New Roman"/>
              </a:rPr>
              <a:t>points of interest </a:t>
            </a:r>
            <a:r>
              <a:rPr lang="en-GB" sz="1600">
                <a:latin typeface="Times New Roman"/>
                <a:ea typeface="Times New Roman"/>
                <a:cs typeface="Times New Roman"/>
                <a:sym typeface="Times New Roman"/>
              </a:rPr>
              <a:t>(POI) angezeigt. Wenn der Benutzer mit der Maus auf einen solchen POI zeigt, sollen einige Informationen dazu angezeigt werden.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338" y="2199800"/>
            <a:ext cx="3525325" cy="2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