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details/5caeb5aa-c451-4f59-987d-72be6ae20de4" TargetMode="Externa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395f7ca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395f7ca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1e96da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1e96da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1e96dae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1e96dae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1e96dae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1e96da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1e96dae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61e96dae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1e96da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1e96da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ff4d897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ff4d897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395f7c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395f7c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cd88bf0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acd88bf0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66e11c1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66e11c1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acd88bf00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acd88bf0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Erklärt bitte, was das gewünschte Format der weakest precondition ist, i.e. dass die weakest precondition eine Assertion ist und nicht irgednwas anderes.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acd88bf00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acd88bf00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cd88bf00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acd88bf00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acd88bf00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acd88bf00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cd88bf0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acd88bf0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cd88bf00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acd88bf00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acd88bf00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acd88bf00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215569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215569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32e7c9a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a32e7c9a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32e7c9a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a32e7c9a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83950816_3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83950816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32e7c9a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32e7c9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8fab953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8fab953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a0d350b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a0d350b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a0d350b6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a0d350b6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a0d350b6d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a0d350b6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Zuerst (an Wandtafel) Stack zeigen und Programm “ausführen”, dann fragen, wie Quelltext von Programm aussehen könnte.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a0d350b6d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a0d350b6d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a0d350b6d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a0d350b6d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Tabelle erklären: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Parser schliesst Programmteile in </a:t>
            </a:r>
            <a:r>
              <a:rPr b="1" lang="en-GB">
                <a:solidFill>
                  <a:schemeClr val="dk1"/>
                </a:solidFill>
              </a:rPr>
              <a:t>post-order </a:t>
            </a:r>
            <a:r>
              <a:rPr lang="en-GB">
                <a:solidFill>
                  <a:schemeClr val="dk1"/>
                </a:solidFill>
              </a:rPr>
              <a:t>ab (= Evaluationspunkte des Interpreters)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Methoden geben Instruktions-Liste für jeweiligen Programmteil zurück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compileExpr() hängt die 2 Listen der Operanden zusammen und gibt sie zurück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compileAtom() gibt CONST oder LOAD Instruktionen zurück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a0d350b6d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a0d350b6d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a0d350b6d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a0d350b6d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compileProg()-Methode hängt die Listen zusammen, die von den compileStmt()-Methoden zurückgegeben werden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a0d350b6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a0d350b6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Tabelle vom Übungsblatt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5cdc7c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5cdc7c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07f991f4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07f991f4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7f991f4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7f991f4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07f991f43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07f991f4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b07f991f4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b07f991f4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07f991f4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07f991f4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675005a2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a675005a2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675005a2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a675005a2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20.0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a675005a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a675005a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10 = 55 = 10.0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>
              <a:solidFill>
                <a:srgbClr val="E8E6E3"/>
              </a:solidFill>
              <a:highlight>
                <a:srgbClr val="181A1B"/>
              </a:highlight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a675005a2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a675005a2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ff4d8976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ff4d8976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a675005a2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a675005a2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d8d33462932413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d8d33462932413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d8d334629324138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d8d334629324138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d8d334629324138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d8d334629324138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4d8d334629324138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4d8d334629324138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d8d334629324138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4d8d334629324138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a675005a2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a675005a2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4d8d33462932413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4d8d33462932413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https://create.kahoot.it/details/5caeb5aa-c451-4f59-987d-72be6ae20de4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a675005a2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a675005a2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a66e11c1f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a66e11c1f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ff4d8976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ff4d8976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a66e11c1f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a66e11c1f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a66e11c1f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a66e11c1f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a66e11c1f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a66e11c1f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a66e11c1f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a66e11c1f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a66e11c1f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a66e11c1f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a66e11c1f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a66e11c1f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a66e11c1f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a66e11c1f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a66e11c1f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a66e11c1f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a66e11c1f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a66e11c1f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a66e11c1f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a66e11c1f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how Tree should look like instead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395f7ca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395f7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a66e11c1f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a66e11c1f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a66e11c1f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a66e11c1f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a66e11c1f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a66e11c1f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a66e11c1fc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a66e11c1fc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a66e11c1f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a66e11c1f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why not Compiler Error and explain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a66e11c1f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a66e11c1f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a66e11c1f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a66e11c1f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a66e11c1fc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a66e11c1fc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a66e11c1fc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a66e11c1fc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Again ask why not Compile Error to make sure students understood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a66e11c1fc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a66e11c1fc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95f7ca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395f7ca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95f7ca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395f7ca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4.png"/><Relationship Id="rId4" Type="http://schemas.openxmlformats.org/officeDocument/2006/relationships/image" Target="../media/image2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4.png"/><Relationship Id="rId4" Type="http://schemas.openxmlformats.org/officeDocument/2006/relationships/image" Target="../media/image2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4.png"/><Relationship Id="rId4" Type="http://schemas.openxmlformats.org/officeDocument/2006/relationships/image" Target="../media/image3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12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411475"/>
            <a:ext cx="8520600" cy="41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b="1" sz="1100">
              <a:solidFill>
                <a:srgbClr val="7F005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.isOpen())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 function = </a:t>
            </a:r>
            <a:r>
              <a:rPr lang="en-GB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.getFunction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width = (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GB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.getWidth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 ys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[width];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minY = Double.</a:t>
            </a:r>
            <a:r>
              <a:rPr b="1" i="1" lang="en-GB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POSITIVE_INFINITY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maxY = Double.</a:t>
            </a:r>
            <a:r>
              <a:rPr b="1" i="1" lang="en-GB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NEGATIVE_INFINITY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guiX = 0; guiX &lt; width; guiX++) 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	    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y = 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ExprEvaluator(fromGuiX(guiX)).eval(function);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	ys[guiX] = y;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	</a:t>
            </a: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(isFinite(y)) {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	minY = min(minY, ys[guiX]);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	maxY = max(maxY, ys[guiX]);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}</a:t>
            </a:r>
            <a:b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drawFunction(ys, minY, maxY);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window</a:t>
            </a: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.refreshAndClear(20);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7F005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6490500" y="1040425"/>
            <a:ext cx="2341800" cy="648300"/>
          </a:xfrm>
          <a:prstGeom prst="wedgeRoundRectCallout">
            <a:avLst>
              <a:gd fmla="val -49087" name="adj1"/>
              <a:gd fmla="val 79026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Berechne das Ergebnis des Ausdrucks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4687400" y="3041450"/>
            <a:ext cx="2939700" cy="1096500"/>
          </a:xfrm>
          <a:prstGeom prst="wedgeRoundRectCallout">
            <a:avLst>
              <a:gd fmla="val -93247" name="adj1"/>
              <a:gd fmla="val -24332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Zeichnet die Funktion in einem Fenster.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Genaue Implementierung in der Lösung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432225" y="178550"/>
            <a:ext cx="2939700" cy="726000"/>
          </a:xfrm>
          <a:prstGeom prst="wedgeRoundRectCallout">
            <a:avLst>
              <a:gd fmla="val -73013" name="adj1"/>
              <a:gd fmla="val 81002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Array das die y-Werte für jeden x-Wert im GUI-Fenster enthalten wird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4: Interfaces 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67"/>
            <a:ext cx="9143998" cy="3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00050" y="504125"/>
            <a:ext cx="3624000" cy="229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PointOfInterest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Drawable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Hoverable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onMouseEnter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hover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@Override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onMouseExit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hover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062200" y="504125"/>
            <a:ext cx="4938900" cy="3448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@Override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draw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Window window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guiX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map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toGuiX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east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guiY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map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toGuiY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north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hover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nightMode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window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setColor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255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255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255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window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setColor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window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setFontSize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window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setBold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0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window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drawString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description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guiX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HOVER_SIZE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guiY 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0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en-GB" sz="10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solidFill>
                <a:srgbClr val="800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2371675"/>
            <a:ext cx="7455900" cy="22218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Lake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PointOfInterest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@Override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draw(Window window)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.draw(window);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scale = hover ? 0.5 : 0.4;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window.drawImageCentered(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"lake"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(map.nightMode ?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"_night"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: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+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".png"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map.toGuiX(east), map.toGuiY(north), scale);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rgbClr val="8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6109350" y="472525"/>
            <a:ext cx="2866200" cy="2172900"/>
          </a:xfrm>
          <a:prstGeom prst="wedgeRoundRectCallout">
            <a:avLst>
              <a:gd fmla="val -130389" name="adj1"/>
              <a:gd fmla="val 75261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Gemeinsame 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draw()</a:t>
            </a:r>
            <a:r>
              <a:rPr lang="en-GB">
                <a:solidFill>
                  <a:srgbClr val="FFFFFF"/>
                </a:solidFill>
              </a:rPr>
              <a:t> Methode für die Beschreibung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in der Superklasse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PointOfInterest</a:t>
            </a:r>
            <a:r>
              <a:rPr lang="en-GB">
                <a:solidFill>
                  <a:srgbClr val="FFFFFF"/>
                </a:solidFill>
              </a:rPr>
              <a:t>. Spezielle 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draw()</a:t>
            </a:r>
            <a:r>
              <a:rPr lang="en-GB">
                <a:solidFill>
                  <a:srgbClr val="FFFFFF"/>
                </a:solidFill>
              </a:rPr>
              <a:t> Methoden in Subklassen (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Lake / Mountain / City</a:t>
            </a:r>
            <a:r>
              <a:rPr lang="en-GB">
                <a:solidFill>
                  <a:srgbClr val="FFFFFF"/>
                </a:solidFill>
              </a:rPr>
              <a:t>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241325" y="435925"/>
            <a:ext cx="5850600" cy="27876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NightModeButton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Drawable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Hoverable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Clickable </a:t>
            </a:r>
            <a:r>
              <a:rPr lang="en-GB" sz="11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rgbClr val="800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@Override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onLeftClick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map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nightMode 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!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nightMode</a:t>
            </a:r>
            <a:r>
              <a:rPr lang="en-GB" sz="11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@Override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onRightClick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lang="en-GB" sz="11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rgbClr val="696969"/>
                </a:solidFill>
                <a:latin typeface="Courier New"/>
                <a:ea typeface="Courier New"/>
                <a:cs typeface="Courier New"/>
                <a:sym typeface="Courier New"/>
              </a:rPr>
              <a:t>// Do nothing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466675"/>
            <a:ext cx="8028600" cy="36153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96969"/>
                </a:solidFill>
                <a:latin typeface="Courier New"/>
                <a:ea typeface="Courier New"/>
                <a:cs typeface="Courier New"/>
                <a:sym typeface="Courier New"/>
              </a:rPr>
              <a:t>// class SwissMap</a:t>
            </a:r>
            <a:b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window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addComponent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4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4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4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pois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length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window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addComponent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pois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window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addComponent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4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NightModeButton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4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400">
                <a:solidFill>
                  <a:srgbClr val="80803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en-GB" sz="1400">
                <a:solidFill>
                  <a:srgbClr val="80008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rgbClr val="800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698" y="2222825"/>
            <a:ext cx="4676925" cy="15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279400" y="10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Aufgabe 5: Loop Invariante</a:t>
            </a:r>
            <a:endParaRPr sz="2600"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27" y="1887025"/>
            <a:ext cx="6295199" cy="30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25" y="797738"/>
            <a:ext cx="6295200" cy="96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Aufgabe: Bonusaufgabe </a:t>
            </a:r>
            <a:endParaRPr/>
          </a:p>
        </p:txBody>
      </p:sp>
      <p:sp>
        <p:nvSpPr>
          <p:cNvPr id="162" name="Google Shape;162;p30"/>
          <p:cNvSpPr txBox="1"/>
          <p:nvPr/>
        </p:nvSpPr>
        <p:spPr>
          <a:xfrm>
            <a:off x="387900" y="1152475"/>
            <a:ext cx="8520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Feedback nach der Korrektur direkt per Git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Lösungsvorschlag von Studenten</a:t>
            </a:r>
            <a:endParaRPr b="1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12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Hoare Triple </a:t>
            </a:r>
            <a:r>
              <a:rPr lang="en-GB" sz="1500"/>
              <a:t>(Priorität: ★★★☆☆)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Welche Hoare Triple sind </a:t>
            </a:r>
            <a:r>
              <a:rPr b="1" lang="en-GB"/>
              <a:t>gültig</a:t>
            </a:r>
            <a:r>
              <a:rPr lang="en-GB"/>
              <a:t>? </a:t>
            </a:r>
            <a:br>
              <a:rPr lang="en-GB"/>
            </a:br>
            <a:r>
              <a:rPr lang="en-GB" sz="1400"/>
              <a:t>(Alle Variablen haben den Typ </a:t>
            </a: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400"/>
              <a:t> und sind in einer Methode deklariert. Es gibt keinen Overflow/Underflow.)</a:t>
            </a:r>
            <a:endParaRPr sz="1400"/>
          </a:p>
        </p:txBody>
      </p:sp>
      <p:sp>
        <p:nvSpPr>
          <p:cNvPr id="175" name="Google Shape;175;p32"/>
          <p:cNvSpPr txBox="1"/>
          <p:nvPr/>
        </p:nvSpPr>
        <p:spPr>
          <a:xfrm>
            <a:off x="311700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x = 0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!= 0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2201175" y="2200200"/>
            <a:ext cx="1743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gültig</a:t>
            </a:r>
            <a:endParaRPr/>
          </a:p>
        </p:txBody>
      </p:sp>
      <p:sp>
        <p:nvSpPr>
          <p:cNvPr id="177" name="Google Shape;177;p32"/>
          <p:cNvSpPr txBox="1"/>
          <p:nvPr/>
        </p:nvSpPr>
        <p:spPr>
          <a:xfrm>
            <a:off x="3320425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true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&gt; y)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x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!= 0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5285050" y="2200200"/>
            <a:ext cx="1743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ungültig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295325" y="1045300"/>
            <a:ext cx="78738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Feedback U10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Nachbesprechung U11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Vorbesprechung U12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Prüfungsvorbereitung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Java Evaluation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Hoare Triple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Inheritance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Kahoot!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ist die </a:t>
            </a:r>
            <a:r>
              <a:rPr i="1" lang="en-GB"/>
              <a:t>weakest precondition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1" lang="en-GB"/>
              <a:t> </a:t>
            </a:r>
            <a:r>
              <a:rPr lang="en-GB"/>
              <a:t>für die Postcondition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Q: {y != 0} </a:t>
            </a:r>
            <a:r>
              <a:rPr lang="en-GB"/>
              <a:t>und Statement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/>
              <a:t>:</a:t>
            </a:r>
            <a:endParaRPr sz="1400"/>
          </a:p>
        </p:txBody>
      </p:sp>
      <p:sp>
        <p:nvSpPr>
          <p:cNvPr id="185" name="Google Shape;185;p33"/>
          <p:cNvSpPr txBox="1"/>
          <p:nvPr/>
        </p:nvSpPr>
        <p:spPr>
          <a:xfrm>
            <a:off x="311700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??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!= 0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2455325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true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!= 0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152475"/>
            <a:ext cx="8520600" cy="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ist die </a:t>
            </a:r>
            <a:r>
              <a:rPr i="1" lang="en-GB"/>
              <a:t>weakest precondition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1" lang="en-GB"/>
              <a:t> </a:t>
            </a:r>
            <a:r>
              <a:rPr lang="en-GB"/>
              <a:t>für die Postcondition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Q: {y == 1} </a:t>
            </a:r>
            <a:r>
              <a:rPr lang="en-GB"/>
              <a:t>und Statement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/>
              <a:t>:</a:t>
            </a:r>
            <a:endParaRPr sz="1400"/>
          </a:p>
        </p:txBody>
      </p:sp>
      <p:sp>
        <p:nvSpPr>
          <p:cNvPr id="193" name="Google Shape;193;p34"/>
          <p:cNvSpPr txBox="1"/>
          <p:nvPr/>
        </p:nvSpPr>
        <p:spPr>
          <a:xfrm>
            <a:off x="311700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??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== 1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2455325" y="2200200"/>
            <a:ext cx="35574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x == 0 || x == 1 || x == -1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== 1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1152475"/>
            <a:ext cx="8520600" cy="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ist die </a:t>
            </a:r>
            <a:r>
              <a:rPr i="1" lang="en-GB"/>
              <a:t>weakest precondition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1" lang="en-GB"/>
              <a:t> </a:t>
            </a:r>
            <a:r>
              <a:rPr lang="en-GB"/>
              <a:t>für die Postcondition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Q: {y &gt; 1} </a:t>
            </a:r>
            <a:r>
              <a:rPr lang="en-GB"/>
              <a:t>und Statement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/>
              <a:t>:</a:t>
            </a:r>
            <a:endParaRPr sz="1400"/>
          </a:p>
        </p:txBody>
      </p:sp>
      <p:sp>
        <p:nvSpPr>
          <p:cNvPr id="201" name="Google Shape;201;p35"/>
          <p:cNvSpPr txBox="1"/>
          <p:nvPr/>
        </p:nvSpPr>
        <p:spPr>
          <a:xfrm>
            <a:off x="311700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??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&gt; 1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2455325" y="2200200"/>
            <a:ext cx="35574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x != 0 &amp;&amp; x != 1 &amp;&amp; x != -1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!= 0)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x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&gt; 1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</a:t>
            </a:r>
            <a:endParaRPr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11700" y="1152475"/>
            <a:ext cx="8520600" cy="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ist die </a:t>
            </a:r>
            <a:r>
              <a:rPr i="1" lang="en-GB"/>
              <a:t>weakest precondition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1" lang="en-GB"/>
              <a:t> </a:t>
            </a:r>
            <a:r>
              <a:rPr lang="en-GB"/>
              <a:t>für die Postcondition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Q: {y &lt;= 1} </a:t>
            </a:r>
            <a:r>
              <a:rPr lang="en-GB"/>
              <a:t>und Statement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/>
              <a:t>:</a:t>
            </a:r>
            <a:endParaRPr sz="1400"/>
          </a:p>
        </p:txBody>
      </p:sp>
      <p:sp>
        <p:nvSpPr>
          <p:cNvPr id="209" name="Google Shape;209;p36"/>
          <p:cNvSpPr txBox="1"/>
          <p:nvPr/>
        </p:nvSpPr>
        <p:spPr>
          <a:xfrm>
            <a:off x="311700" y="2200200"/>
            <a:ext cx="1743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??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&lt;= y) {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y = y - x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y = -1;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&lt;= 1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2455325" y="2200200"/>
            <a:ext cx="35574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x &gt;= y || x+1 == y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&lt;= y)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y - 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-1;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y &lt;= 1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</a:t>
            </a:r>
            <a:endParaRPr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11700" y="1152475"/>
            <a:ext cx="8520600" cy="7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Was ist die </a:t>
            </a:r>
            <a:r>
              <a:rPr i="1" lang="en-GB"/>
              <a:t>weakest precondition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1" lang="en-GB"/>
              <a:t> </a:t>
            </a:r>
            <a:r>
              <a:rPr lang="en-GB"/>
              <a:t>für die Postcondition                                                                                                                                                                             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Q: {z == x &amp;&amp; z &gt;= 0} </a:t>
            </a:r>
            <a:r>
              <a:rPr lang="en-GB"/>
              <a:t>und Statement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GB"/>
              <a:t>:</a:t>
            </a:r>
            <a:endParaRPr sz="1400"/>
          </a:p>
        </p:txBody>
      </p:sp>
      <p:sp>
        <p:nvSpPr>
          <p:cNvPr id="217" name="Google Shape;217;p37"/>
          <p:cNvSpPr txBox="1"/>
          <p:nvPr/>
        </p:nvSpPr>
        <p:spPr>
          <a:xfrm>
            <a:off x="311700" y="2200200"/>
            <a:ext cx="25953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??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== y) {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y = 1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 = y * x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z == x &amp;&amp; z &gt;= 0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3140150" y="2200200"/>
            <a:ext cx="3839400" cy="211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x &gt;= 0 &amp;&amp; (x == y || y == 1) }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(x == y) 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y =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z = y * x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{ z == x &amp;&amp; z &gt;= 0 }</a:t>
            </a:r>
            <a:endParaRPr b="1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2 - Generische Listen </a:t>
            </a:r>
            <a:r>
              <a:rPr lang="en-GB" sz="1500"/>
              <a:t>(Priorität: ★★★★☆)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325" y="1317700"/>
            <a:ext cx="7127350" cy="29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Notenauswertung </a:t>
            </a:r>
            <a:r>
              <a:rPr lang="en-GB" sz="1500"/>
              <a:t>(Priorität: ★★★☆☆)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30" name="Google Shape;2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512" y="1883838"/>
            <a:ext cx="8066973" cy="16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r>
              <a:rPr lang="en-GB"/>
              <a:t>ufgabe 4: Interpreter </a:t>
            </a:r>
            <a:r>
              <a:rPr lang="en-GB" sz="1500"/>
              <a:t>(Priorität: ★★☆☆☆)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364700" cy="352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40"/>
          <p:cNvCxnSpPr/>
          <p:nvPr/>
        </p:nvCxnSpPr>
        <p:spPr>
          <a:xfrm rot="10800000">
            <a:off x="2726975" y="3802700"/>
            <a:ext cx="849000" cy="26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4: Interpreter</a:t>
            </a:r>
            <a:endParaRPr/>
          </a:p>
        </p:txBody>
      </p:sp>
      <p:sp>
        <p:nvSpPr>
          <p:cNvPr id="244" name="Google Shape;24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6291"/>
            <a:ext cx="9144000" cy="391771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1"/>
          <p:cNvSpPr/>
          <p:nvPr/>
        </p:nvSpPr>
        <p:spPr>
          <a:xfrm>
            <a:off x="2888700" y="2869300"/>
            <a:ext cx="1989900" cy="24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Map Wiederholung</a:t>
            </a:r>
            <a:endParaRPr/>
          </a:p>
        </p:txBody>
      </p:sp>
      <p:sp>
        <p:nvSpPr>
          <p:cNvPr id="252" name="Google Shape;25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152475"/>
            <a:ext cx="7240476" cy="21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 zu Übung 10</a:t>
            </a:r>
            <a:endParaRPr b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Loop Invarianten meist ungenau - falsche Verwendung von indexOf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Cyclic Lists sehr gut gelöst!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Bills Aufgabe wurde auch gut gelöst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4: Interpreter</a:t>
            </a:r>
            <a:endParaRPr/>
          </a:p>
        </p:txBody>
      </p:sp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7804"/>
            <a:ext cx="9144001" cy="257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4: Interpreter</a:t>
            </a:r>
            <a:endParaRPr/>
          </a:p>
        </p:txBody>
      </p:sp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 = 4.0;</a:t>
            </a:r>
            <a:br>
              <a:rPr lang="en-GB"/>
            </a:br>
            <a:r>
              <a:rPr lang="en-GB"/>
              <a:t>&gt;&gt; 4.0</a:t>
            </a:r>
            <a:br>
              <a:rPr lang="en-GB"/>
            </a:br>
            <a:r>
              <a:rPr lang="en-GB"/>
              <a:t>y = 1 + x;</a:t>
            </a:r>
            <a:br>
              <a:rPr lang="en-GB"/>
            </a:br>
            <a:r>
              <a:rPr lang="en-GB"/>
              <a:t>&gt;&gt; 5.0</a:t>
            </a:r>
            <a:br>
              <a:rPr lang="en-GB"/>
            </a:br>
            <a:r>
              <a:rPr lang="en-GB"/>
              <a:t>z = y/2 + x ;</a:t>
            </a:r>
            <a:br>
              <a:rPr lang="en-GB"/>
            </a:br>
            <a:r>
              <a:rPr lang="en-GB"/>
              <a:t>&gt;&gt; 6.5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</a:t>
            </a:r>
            <a:r>
              <a:rPr lang="en-GB"/>
              <a:t>Programmatisches Zeichnen </a:t>
            </a:r>
            <a:r>
              <a:rPr lang="en-GB" sz="1500"/>
              <a:t>(Priorität: ★☆☆☆☆)</a:t>
            </a:r>
            <a:br>
              <a:rPr lang="en-GB" sz="1500"/>
            </a:br>
            <a:r>
              <a:rPr lang="en-GB" sz="1500"/>
              <a:t>(GUI)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5"/>
          <p:cNvSpPr txBox="1"/>
          <p:nvPr/>
        </p:nvSpPr>
        <p:spPr>
          <a:xfrm>
            <a:off x="5933100" y="4218275"/>
            <a:ext cx="3065100" cy="830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alpha = i * ((2*PI) / n);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x = cos(alpha);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sin(alpha);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p45"/>
          <p:cNvSpPr txBox="1"/>
          <p:nvPr/>
        </p:nvSpPr>
        <p:spPr>
          <a:xfrm>
            <a:off x="311700" y="1311275"/>
            <a:ext cx="868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varsVor0  = { i → 0, x →  0, y → 0,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n → 4, r → 0, g → 0, b → 0, PI → 3.14, E …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" name="Google Shape;273;p45"/>
          <p:cNvSpPr txBox="1"/>
          <p:nvPr/>
        </p:nvSpPr>
        <p:spPr>
          <a:xfrm>
            <a:off x="311700" y="2073275"/>
            <a:ext cx="868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varsNach0 = { i → 0, x → 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 y →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…                           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}         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" name="Google Shape;274;p45"/>
          <p:cNvSpPr/>
          <p:nvPr/>
        </p:nvSpPr>
        <p:spPr>
          <a:xfrm>
            <a:off x="388950" y="1776125"/>
            <a:ext cx="1114500" cy="275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Programm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Google Shape;275;p45"/>
          <p:cNvSpPr txBox="1"/>
          <p:nvPr/>
        </p:nvSpPr>
        <p:spPr>
          <a:xfrm>
            <a:off x="311700" y="2378075"/>
            <a:ext cx="868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varsVor1  = { i →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 x →  1, y → 0, 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…                           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" name="Google Shape;276;p45"/>
          <p:cNvSpPr txBox="1"/>
          <p:nvPr/>
        </p:nvSpPr>
        <p:spPr>
          <a:xfrm>
            <a:off x="311700" y="2987675"/>
            <a:ext cx="868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varsNach1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 = { i → 1,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 y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…                           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7" name="Google Shape;277;p45"/>
          <p:cNvSpPr/>
          <p:nvPr/>
        </p:nvSpPr>
        <p:spPr>
          <a:xfrm>
            <a:off x="388950" y="2766725"/>
            <a:ext cx="1114500" cy="275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Programm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8" name="Google Shape;278;p45"/>
          <p:cNvSpPr txBox="1"/>
          <p:nvPr/>
        </p:nvSpPr>
        <p:spPr>
          <a:xfrm>
            <a:off x="311700" y="3292475"/>
            <a:ext cx="868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varsVor2  = { i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 0, y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1,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…                           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388950" y="3681125"/>
            <a:ext cx="1114500" cy="275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Programm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311700" y="3902075"/>
            <a:ext cx="8686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varsNach1 = { i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2,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-1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 y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→ </a:t>
            </a:r>
            <a:r>
              <a:rPr b="1" lang="en-GB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GB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…                           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" name="Google Shape;281;p45"/>
          <p:cNvSpPr txBox="1"/>
          <p:nvPr/>
        </p:nvSpPr>
        <p:spPr>
          <a:xfrm>
            <a:off x="357000" y="4218275"/>
            <a:ext cx="1178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…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– C</a:t>
            </a:r>
            <a:r>
              <a:rPr lang="en-GB"/>
              <a:t>ompiler </a:t>
            </a:r>
            <a:r>
              <a:rPr lang="en-GB" sz="1500"/>
              <a:t>(Priorität: ★★☆☆☆)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“Instruction set”: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Wir nehmen diese Instruktionen, um ein Programm darzustellen und effizient auszuführen</a:t>
            </a:r>
            <a:endParaRPr sz="1400"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350" y="2231075"/>
            <a:ext cx="6791201" cy="21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– Beispiel-Programme mit Instr.</a:t>
            </a:r>
            <a:endParaRPr/>
          </a:p>
        </p:txBody>
      </p:sp>
      <p:sp>
        <p:nvSpPr>
          <p:cNvPr id="294" name="Google Shape;294;p47"/>
          <p:cNvSpPr txBox="1"/>
          <p:nvPr/>
        </p:nvSpPr>
        <p:spPr>
          <a:xfrm>
            <a:off x="1474550" y="1237550"/>
            <a:ext cx="2156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42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answer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47"/>
          <p:cNvSpPr txBox="1"/>
          <p:nvPr/>
        </p:nvSpPr>
        <p:spPr>
          <a:xfrm>
            <a:off x="1474550" y="2823425"/>
            <a:ext cx="21567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47"/>
          <p:cNvSpPr txBox="1"/>
          <p:nvPr/>
        </p:nvSpPr>
        <p:spPr>
          <a:xfrm>
            <a:off x="990900" y="1237550"/>
            <a:ext cx="444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a)</a:t>
            </a:r>
            <a:endParaRPr sz="1800"/>
          </a:p>
        </p:txBody>
      </p:sp>
      <p:sp>
        <p:nvSpPr>
          <p:cNvPr id="297" name="Google Shape;297;p47"/>
          <p:cNvSpPr txBox="1"/>
          <p:nvPr/>
        </p:nvSpPr>
        <p:spPr>
          <a:xfrm>
            <a:off x="990900" y="2823425"/>
            <a:ext cx="411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b)</a:t>
            </a:r>
            <a:endParaRPr sz="1800"/>
          </a:p>
        </p:txBody>
      </p:sp>
      <p:sp>
        <p:nvSpPr>
          <p:cNvPr id="298" name="Google Shape;298;p47"/>
          <p:cNvSpPr txBox="1"/>
          <p:nvPr/>
        </p:nvSpPr>
        <p:spPr>
          <a:xfrm>
            <a:off x="1297000" y="2036050"/>
            <a:ext cx="1867500" cy="47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answer = 42;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1297000" y="4180900"/>
            <a:ext cx="1577400" cy="47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x = x * 2;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4785425" y="1237550"/>
            <a:ext cx="14565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16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b="1" sz="180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4301775" y="1237550"/>
            <a:ext cx="444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c)</a:t>
            </a:r>
            <a:endParaRPr sz="1800"/>
          </a:p>
        </p:txBody>
      </p:sp>
      <p:sp>
        <p:nvSpPr>
          <p:cNvPr id="302" name="Google Shape;302;p47"/>
          <p:cNvSpPr txBox="1"/>
          <p:nvPr/>
        </p:nvSpPr>
        <p:spPr>
          <a:xfrm>
            <a:off x="4426550" y="3882250"/>
            <a:ext cx="3416400" cy="47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n =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16 / (8 / (4 / 2));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– Beispiel-Programme mit Instr.</a:t>
            </a:r>
            <a:endParaRPr/>
          </a:p>
        </p:txBody>
      </p:sp>
      <p:sp>
        <p:nvSpPr>
          <p:cNvPr id="308" name="Google Shape;308;p48"/>
          <p:cNvSpPr txBox="1"/>
          <p:nvPr/>
        </p:nvSpPr>
        <p:spPr>
          <a:xfrm>
            <a:off x="1042025" y="1237550"/>
            <a:ext cx="1456500" cy="24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b="1" sz="1800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558375" y="1237550"/>
            <a:ext cx="444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d)</a:t>
            </a:r>
            <a:endParaRPr sz="1800"/>
          </a:p>
        </p:txBody>
      </p:sp>
      <p:sp>
        <p:nvSpPr>
          <p:cNvPr id="310" name="Google Shape;310;p48"/>
          <p:cNvSpPr txBox="1"/>
          <p:nvPr/>
        </p:nvSpPr>
        <p:spPr>
          <a:xfrm>
            <a:off x="558375" y="3909875"/>
            <a:ext cx="2631300" cy="47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 = 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((1 + 2) + 3) + 4;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4154325" y="1237550"/>
            <a:ext cx="1456500" cy="24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3670675" y="1237550"/>
            <a:ext cx="444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e)</a:t>
            </a:r>
            <a:endParaRPr sz="1800"/>
          </a:p>
        </p:txBody>
      </p:sp>
      <p:sp>
        <p:nvSpPr>
          <p:cNvPr id="313" name="Google Shape;313;p48"/>
          <p:cNvSpPr txBox="1"/>
          <p:nvPr/>
        </p:nvSpPr>
        <p:spPr>
          <a:xfrm>
            <a:off x="3594475" y="3909875"/>
            <a:ext cx="2598300" cy="474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 = 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 + (3 + (2 + 1));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4" name="Google Shape;314;p48"/>
          <p:cNvSpPr txBox="1"/>
          <p:nvPr/>
        </p:nvSpPr>
        <p:spPr>
          <a:xfrm>
            <a:off x="7190425" y="1237550"/>
            <a:ext cx="1456500" cy="24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5" name="Google Shape;315;p48"/>
          <p:cNvSpPr txBox="1"/>
          <p:nvPr/>
        </p:nvSpPr>
        <p:spPr>
          <a:xfrm>
            <a:off x="6706775" y="1237550"/>
            <a:ext cx="444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</a:t>
            </a:r>
            <a:r>
              <a:rPr lang="en-GB" sz="1800"/>
              <a:t>)</a:t>
            </a:r>
            <a:endParaRPr sz="1800"/>
          </a:p>
        </p:txBody>
      </p:sp>
      <p:grpSp>
        <p:nvGrpSpPr>
          <p:cNvPr id="316" name="Google Shape;316;p48"/>
          <p:cNvGrpSpPr/>
          <p:nvPr/>
        </p:nvGrpSpPr>
        <p:grpSpPr>
          <a:xfrm>
            <a:off x="6370625" y="3909875"/>
            <a:ext cx="2598300" cy="1089925"/>
            <a:chOff x="6370625" y="3909875"/>
            <a:chExt cx="2598300" cy="1089925"/>
          </a:xfrm>
        </p:grpSpPr>
        <p:sp>
          <p:nvSpPr>
            <p:cNvPr id="317" name="Google Shape;317;p48"/>
            <p:cNvSpPr txBox="1"/>
            <p:nvPr/>
          </p:nvSpPr>
          <p:spPr>
            <a:xfrm>
              <a:off x="7227275" y="3909875"/>
              <a:ext cx="885000" cy="63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a = 2;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b = 1;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18" name="Google Shape;318;p48"/>
            <p:cNvSpPr txBox="1"/>
            <p:nvPr/>
          </p:nvSpPr>
          <p:spPr>
            <a:xfrm>
              <a:off x="6370625" y="4535700"/>
              <a:ext cx="2598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(wird aber nicht so kompiliert)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­–  Kompilieren</a:t>
            </a:r>
            <a:endParaRPr/>
          </a:p>
        </p:txBody>
      </p:sp>
      <p:sp>
        <p:nvSpPr>
          <p:cNvPr id="324" name="Google Shape;324;p49"/>
          <p:cNvSpPr txBox="1"/>
          <p:nvPr/>
        </p:nvSpPr>
        <p:spPr>
          <a:xfrm>
            <a:off x="458025" y="1276300"/>
            <a:ext cx="1935600" cy="51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n = (</a:t>
            </a:r>
            <a:r>
              <a:rPr b="1"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+ x);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2521100" y="1974075"/>
            <a:ext cx="44640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        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>
            <a:off x="458025" y="1974075"/>
            <a:ext cx="1935600" cy="16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x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1 + x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(1 + x)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 = (1 + x);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49"/>
          <p:cNvSpPr/>
          <p:nvPr/>
        </p:nvSpPr>
        <p:spPr>
          <a:xfrm>
            <a:off x="414650" y="3976250"/>
            <a:ext cx="3179100" cy="1011000"/>
          </a:xfrm>
          <a:prstGeom prst="wedgeRoundRectCallout">
            <a:avLst>
              <a:gd fmla="val -14300" name="adj1"/>
              <a:gd fmla="val -84221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Programmteile in der Reihenfolge, in der sie (fertig) geparst werden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3688050" y="3976250"/>
            <a:ext cx="3383400" cy="1011000"/>
          </a:xfrm>
          <a:prstGeom prst="wedgeRoundRectCallout">
            <a:avLst>
              <a:gd fmla="val -34936" name="adj1"/>
              <a:gd fmla="val -84941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Listen von Instruktionen, wie sie für den jeweiligen Programmteil generiert werden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29" name="Google Shape;329;p49"/>
          <p:cNvCxnSpPr/>
          <p:nvPr/>
        </p:nvCxnSpPr>
        <p:spPr>
          <a:xfrm>
            <a:off x="6480750" y="3339275"/>
            <a:ext cx="625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49"/>
          <p:cNvSpPr txBox="1"/>
          <p:nvPr/>
        </p:nvSpPr>
        <p:spPr>
          <a:xfrm>
            <a:off x="7144150" y="2953625"/>
            <a:ext cx="1615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vollständiges Programm</a:t>
            </a:r>
            <a:endParaRPr sz="1800"/>
          </a:p>
        </p:txBody>
      </p:sp>
      <p:pic>
        <p:nvPicPr>
          <p:cNvPr id="331" name="Google Shape;331;p49"/>
          <p:cNvPicPr preferRelativeResize="0"/>
          <p:nvPr/>
        </p:nvPicPr>
        <p:blipFill rotWithShape="1">
          <a:blip r:embed="rId3">
            <a:alphaModFix/>
          </a:blip>
          <a:srcRect b="15464" l="22239" r="31322" t="53185"/>
          <a:stretch/>
        </p:blipFill>
        <p:spPr>
          <a:xfrm>
            <a:off x="5121675" y="101850"/>
            <a:ext cx="3899477" cy="16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­–  Kompilieren</a:t>
            </a:r>
            <a:endParaRPr/>
          </a:p>
        </p:txBody>
      </p:sp>
      <p:sp>
        <p:nvSpPr>
          <p:cNvPr id="337" name="Google Shape;337;p50"/>
          <p:cNvSpPr txBox="1"/>
          <p:nvPr/>
        </p:nvSpPr>
        <p:spPr>
          <a:xfrm>
            <a:off x="458025" y="2190700"/>
            <a:ext cx="2401200" cy="51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n = 1 + sin(x)</a:t>
            </a:r>
            <a:r>
              <a:rPr b="1"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8" name="Google Shape;338;p50"/>
          <p:cNvSpPr txBox="1"/>
          <p:nvPr/>
        </p:nvSpPr>
        <p:spPr>
          <a:xfrm>
            <a:off x="2935425" y="2888475"/>
            <a:ext cx="54126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        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sin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FUNC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sin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9" name="Google Shape;339;p50"/>
          <p:cNvSpPr txBox="1"/>
          <p:nvPr/>
        </p:nvSpPr>
        <p:spPr>
          <a:xfrm>
            <a:off x="458025" y="2888475"/>
            <a:ext cx="2401200" cy="16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x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sin(x)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1 + sin(x)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 = 1 + sin(x);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40" name="Google Shape;340;p50"/>
          <p:cNvPicPr preferRelativeResize="0"/>
          <p:nvPr/>
        </p:nvPicPr>
        <p:blipFill rotWithShape="1">
          <a:blip r:embed="rId3">
            <a:alphaModFix/>
          </a:blip>
          <a:srcRect b="15464" l="22239" r="31322" t="53185"/>
          <a:stretch/>
        </p:blipFill>
        <p:spPr>
          <a:xfrm>
            <a:off x="5121675" y="101850"/>
            <a:ext cx="3899477" cy="16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­–  Kompilieren</a:t>
            </a:r>
            <a:endParaRPr/>
          </a:p>
        </p:txBody>
      </p:sp>
      <p:sp>
        <p:nvSpPr>
          <p:cNvPr id="346" name="Google Shape;346;p51"/>
          <p:cNvSpPr txBox="1"/>
          <p:nvPr/>
        </p:nvSpPr>
        <p:spPr>
          <a:xfrm>
            <a:off x="458025" y="2197075"/>
            <a:ext cx="2401200" cy="50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 = 1;  b = 2;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7" name="Google Shape;347;p51"/>
          <p:cNvSpPr txBox="1"/>
          <p:nvPr/>
        </p:nvSpPr>
        <p:spPr>
          <a:xfrm>
            <a:off x="2935425" y="2888475"/>
            <a:ext cx="54126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 CONST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 </a:t>
            </a:r>
            <a:r>
              <a:rPr b="1" lang="en-GB" sz="18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STORE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458025" y="2888475"/>
            <a:ext cx="2401200" cy="16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1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1;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2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 = 2;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1;  b = 2;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49" name="Google Shape;349;p51"/>
          <p:cNvPicPr preferRelativeResize="0"/>
          <p:nvPr/>
        </p:nvPicPr>
        <p:blipFill rotWithShape="1">
          <a:blip r:embed="rId3">
            <a:alphaModFix/>
          </a:blip>
          <a:srcRect b="15464" l="22239" r="31322" t="53185"/>
          <a:stretch/>
        </p:blipFill>
        <p:spPr>
          <a:xfrm>
            <a:off x="5121675" y="101850"/>
            <a:ext cx="3899477" cy="16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2"/>
          <p:cNvPicPr preferRelativeResize="0"/>
          <p:nvPr/>
        </p:nvPicPr>
        <p:blipFill rotWithShape="1">
          <a:blip r:embed="rId3">
            <a:alphaModFix/>
          </a:blip>
          <a:srcRect b="30553" l="2570" r="10879" t="29417"/>
          <a:stretch/>
        </p:blipFill>
        <p:spPr>
          <a:xfrm>
            <a:off x="311700" y="2143900"/>
            <a:ext cx="8520600" cy="241376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6 ­–  Kompilieren</a:t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2910050" y="2535825"/>
            <a:ext cx="5922300" cy="2088000"/>
          </a:xfrm>
          <a:prstGeom prst="roundRect">
            <a:avLst>
              <a:gd fmla="val 2203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2"/>
          <p:cNvSpPr txBox="1"/>
          <p:nvPr/>
        </p:nvSpPr>
        <p:spPr>
          <a:xfrm>
            <a:off x="321300" y="1337550"/>
            <a:ext cx="2957700" cy="40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 = (b + 1) / sin(2 * c);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52"/>
          <p:cNvSpPr/>
          <p:nvPr/>
        </p:nvSpPr>
        <p:spPr>
          <a:xfrm>
            <a:off x="311700" y="1341075"/>
            <a:ext cx="2957700" cy="406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2"/>
          <p:cNvSpPr/>
          <p:nvPr/>
        </p:nvSpPr>
        <p:spPr>
          <a:xfrm>
            <a:off x="845100" y="1417575"/>
            <a:ext cx="785700" cy="25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2"/>
          <p:cNvSpPr/>
          <p:nvPr/>
        </p:nvSpPr>
        <p:spPr>
          <a:xfrm>
            <a:off x="2969324" y="2593750"/>
            <a:ext cx="1845900" cy="764400"/>
          </a:xfrm>
          <a:prstGeom prst="roundRect">
            <a:avLst>
              <a:gd fmla="val 6525" name="adj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4851600" y="3313600"/>
            <a:ext cx="2736300" cy="822900"/>
          </a:xfrm>
          <a:prstGeom prst="roundRect">
            <a:avLst>
              <a:gd fmla="val 6525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2"/>
          <p:cNvSpPr/>
          <p:nvPr/>
        </p:nvSpPr>
        <p:spPr>
          <a:xfrm>
            <a:off x="1911900" y="1417575"/>
            <a:ext cx="1093800" cy="25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52"/>
          <p:cNvPicPr preferRelativeResize="0"/>
          <p:nvPr/>
        </p:nvPicPr>
        <p:blipFill rotWithShape="1">
          <a:blip r:embed="rId4">
            <a:alphaModFix/>
          </a:blip>
          <a:srcRect b="15464" l="22239" r="31322" t="53185"/>
          <a:stretch/>
        </p:blipFill>
        <p:spPr>
          <a:xfrm>
            <a:off x="5121675" y="101850"/>
            <a:ext cx="3899477" cy="16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11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7 - Konstruktion (Bonus!) </a:t>
            </a:r>
            <a:endParaRPr/>
          </a:p>
        </p:txBody>
      </p:sp>
      <p:sp>
        <p:nvSpPr>
          <p:cNvPr id="369" name="Google Shape;369;p53"/>
          <p:cNvSpPr txBox="1"/>
          <p:nvPr/>
        </p:nvSpPr>
        <p:spPr>
          <a:xfrm>
            <a:off x="2996100" y="2302350"/>
            <a:ext cx="3151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Siehe Aufgabenblatt</a:t>
            </a:r>
            <a:endParaRPr sz="23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 txBox="1"/>
          <p:nvPr/>
        </p:nvSpPr>
        <p:spPr>
          <a:xfrm>
            <a:off x="311700" y="3031750"/>
            <a:ext cx="6003000" cy="1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ArrayList&lt;E&gt;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DEFAULT_CAPACITY = 100;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E[] data;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size;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…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Comparable Interface</a:t>
            </a:r>
            <a:endParaRPr/>
          </a:p>
        </p:txBody>
      </p:sp>
      <p:sp>
        <p:nvSpPr>
          <p:cNvPr id="381" name="Google Shape;381;p55"/>
          <p:cNvSpPr/>
          <p:nvPr/>
        </p:nvSpPr>
        <p:spPr>
          <a:xfrm>
            <a:off x="284325" y="1048275"/>
            <a:ext cx="7053300" cy="1714500"/>
          </a:xfrm>
          <a:prstGeom prst="roundRect">
            <a:avLst>
              <a:gd fmla="val 146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List&lt;ArrayList&lt;String&gt; &gt; listOfLists = …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// Wie können wir die Listen in‘listOfLists’ </a:t>
            </a:r>
            <a:endParaRPr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4E13"/>
                </a:solidFill>
                <a:latin typeface="Courier New"/>
                <a:ea typeface="Courier New"/>
                <a:cs typeface="Courier New"/>
                <a:sym typeface="Courier New"/>
              </a:rPr>
              <a:t>// der Grösse nach sortieren?</a:t>
            </a:r>
            <a:endParaRPr>
              <a:solidFill>
                <a:srgbClr val="274E1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284325" y="2168075"/>
            <a:ext cx="41583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Collections.sort(listOfLists)</a:t>
            </a:r>
            <a:endParaRPr/>
          </a:p>
        </p:txBody>
      </p:sp>
      <p:sp>
        <p:nvSpPr>
          <p:cNvPr id="383" name="Google Shape;383;p55"/>
          <p:cNvSpPr/>
          <p:nvPr/>
        </p:nvSpPr>
        <p:spPr>
          <a:xfrm>
            <a:off x="311700" y="3005700"/>
            <a:ext cx="6940500" cy="151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ArrayList&lt;E&gt; </a:t>
            </a:r>
            <a:r>
              <a:rPr b="1" lang="en-GB" sz="1200">
                <a:solidFill>
                  <a:srgbClr val="A64D79"/>
                </a:solidFill>
                <a:highlight>
                  <a:srgbClr val="F1C232"/>
                </a:highlight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200">
                <a:solidFill>
                  <a:schemeClr val="dk1"/>
                </a:solidFill>
                <a:highlight>
                  <a:srgbClr val="F1C232"/>
                </a:highlight>
                <a:latin typeface="Courier New"/>
                <a:ea typeface="Courier New"/>
                <a:cs typeface="Courier New"/>
                <a:sym typeface="Courier New"/>
              </a:rPr>
              <a:t> Comparable&lt;ArrayList&lt;E&gt;&gt;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DEFAULT_CAPACITY = 100;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E[] data;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size;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…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/>
        </p:nvSpPr>
        <p:spPr>
          <a:xfrm>
            <a:off x="379800" y="1017725"/>
            <a:ext cx="82773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ArrayList&lt;E&gt; </a:t>
            </a:r>
            <a:r>
              <a:rPr b="1" lang="en-GB" sz="1200">
                <a:solidFill>
                  <a:srgbClr val="A64D79"/>
                </a:solidFill>
                <a:highlight>
                  <a:srgbClr val="F1C232"/>
                </a:highlight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200">
                <a:solidFill>
                  <a:schemeClr val="dk1"/>
                </a:solidFill>
                <a:highlight>
                  <a:srgbClr val="F1C232"/>
                </a:highlight>
                <a:latin typeface="Courier New"/>
                <a:ea typeface="Courier New"/>
                <a:cs typeface="Courier New"/>
                <a:sym typeface="Courier New"/>
              </a:rPr>
              <a:t> Comparable&lt;ArrayList&lt;E&gt;&gt;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DEFAULT_CAPACITY = 100;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E[] data;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size;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Google Shape;38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Comparable Interface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/>
        </p:nvSpPr>
        <p:spPr>
          <a:xfrm>
            <a:off x="379800" y="1017725"/>
            <a:ext cx="82773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ArrayList&lt;E&gt; </a:t>
            </a:r>
            <a:r>
              <a:rPr b="1" lang="en-GB" sz="1200">
                <a:solidFill>
                  <a:srgbClr val="A64D79"/>
                </a:solidFill>
                <a:highlight>
                  <a:srgbClr val="F1C232"/>
                </a:highlight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200">
                <a:solidFill>
                  <a:schemeClr val="dk1"/>
                </a:solidFill>
                <a:highlight>
                  <a:srgbClr val="F1C232"/>
                </a:highlight>
                <a:latin typeface="Courier New"/>
                <a:ea typeface="Courier New"/>
                <a:cs typeface="Courier New"/>
                <a:sym typeface="Courier New"/>
              </a:rPr>
              <a:t> Comparable&lt;ArrayList&lt;E&gt;&gt;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DEFAULT_CAPACITY = 100;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E[] data;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size;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@Override</a:t>
            </a:r>
            <a:endParaRPr sz="12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compareTo(ArrayList&lt;T&gt; other)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Integer.compare(this.size, other.size);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Comparable Interface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 txBox="1"/>
          <p:nvPr/>
        </p:nvSpPr>
        <p:spPr>
          <a:xfrm>
            <a:off x="240900" y="314675"/>
            <a:ext cx="8277300" cy="4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ArrayList&lt;E&gt;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Comparable&lt;ArrayList&lt;E&gt;&gt;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DEFAULT_CAPACITY = 100;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E[] data;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size;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ArrayList(){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this(DEFAULT_CAPACITY);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ArrayList(int capacity)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data = (E[])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Object[capacity];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size = 0;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add (E value) { …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add(int pos, E value) { …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 get(int index) { …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addAll(ArrayList&lt;E&gt; other) { …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indexOf(E value) { …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@Override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compareTo(ArrayList&lt;T&gt; other) {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Integer.compare(this.size, other.size);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Semantik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0"/>
            <a:ext cx="9144001" cy="299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00492"/>
            <a:ext cx="8679900" cy="418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Google Shape;4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0"/>
            <a:ext cx="9144001" cy="299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175" y="3763625"/>
            <a:ext cx="8743574" cy="4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0"/>
            <a:ext cx="9144001" cy="299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13" y="3748175"/>
            <a:ext cx="8888776" cy="4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1: Maps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178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Tripel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Tripel:</a:t>
            </a:r>
            <a:endParaRPr/>
          </a:p>
        </p:txBody>
      </p:sp>
      <p:sp>
        <p:nvSpPr>
          <p:cNvPr id="440" name="Google Shape;440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75" y="2523825"/>
            <a:ext cx="8041651" cy="5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63" y="1387300"/>
            <a:ext cx="8905275" cy="7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4"/>
          <p:cNvSpPr txBox="1"/>
          <p:nvPr/>
        </p:nvSpPr>
        <p:spPr>
          <a:xfrm>
            <a:off x="367400" y="3665950"/>
            <a:ext cx="52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Solution: Invalid. Counterexample: x = y = 0.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Tripel:</a:t>
            </a:r>
            <a:endParaRPr/>
          </a:p>
        </p:txBody>
      </p:sp>
      <p:sp>
        <p:nvSpPr>
          <p:cNvPr id="449" name="Google Shape;44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63" y="1387300"/>
            <a:ext cx="8905275" cy="7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5"/>
          <p:cNvSpPr txBox="1"/>
          <p:nvPr/>
        </p:nvSpPr>
        <p:spPr>
          <a:xfrm>
            <a:off x="367400" y="3665950"/>
            <a:ext cx="52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Solution: Valid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52" name="Google Shape;45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25" y="2580800"/>
            <a:ext cx="8054149" cy="4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Tripel:</a:t>
            </a:r>
            <a:endParaRPr/>
          </a:p>
        </p:txBody>
      </p:sp>
      <p:sp>
        <p:nvSpPr>
          <p:cNvPr id="458" name="Google Shape;458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63" y="1387300"/>
            <a:ext cx="8905275" cy="7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6"/>
          <p:cNvSpPr txBox="1"/>
          <p:nvPr/>
        </p:nvSpPr>
        <p:spPr>
          <a:xfrm>
            <a:off x="367400" y="3665950"/>
            <a:ext cx="52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Solution: Counterexample: x = 20 --&gt; z = 0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61" name="Google Shape;46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25" y="2491875"/>
            <a:ext cx="7913150" cy="6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</a:t>
            </a:r>
            <a:r>
              <a:rPr lang="en-GB"/>
              <a:t>Triple</a:t>
            </a:r>
            <a:r>
              <a:rPr lang="en-GB"/>
              <a:t>:</a:t>
            </a:r>
            <a:endParaRPr/>
          </a:p>
        </p:txBody>
      </p:sp>
      <p:sp>
        <p:nvSpPr>
          <p:cNvPr id="467" name="Google Shape;467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63" y="1387300"/>
            <a:ext cx="8905275" cy="7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7"/>
          <p:cNvSpPr txBox="1"/>
          <p:nvPr/>
        </p:nvSpPr>
        <p:spPr>
          <a:xfrm>
            <a:off x="367400" y="3665950"/>
            <a:ext cx="635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Solution: </a:t>
            </a:r>
            <a:r>
              <a:rPr lang="en-GB" sz="1800">
                <a:solidFill>
                  <a:schemeClr val="dk2"/>
                </a:solidFill>
              </a:rPr>
              <a:t>Counterexample: x = 1 --&gt; y = 1 --&gt; z = 0.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70" name="Google Shape;47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88" y="2523825"/>
            <a:ext cx="7962625" cy="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7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8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Triple:</a:t>
            </a:r>
            <a:endParaRPr/>
          </a:p>
        </p:txBody>
      </p:sp>
      <p:sp>
        <p:nvSpPr>
          <p:cNvPr id="478" name="Google Shape;478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63" y="1387300"/>
            <a:ext cx="8905275" cy="7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8"/>
          <p:cNvSpPr txBox="1"/>
          <p:nvPr/>
        </p:nvSpPr>
        <p:spPr>
          <a:xfrm>
            <a:off x="367400" y="3665950"/>
            <a:ext cx="635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Solution: </a:t>
            </a:r>
            <a:r>
              <a:rPr lang="en-GB" sz="1800">
                <a:solidFill>
                  <a:schemeClr val="dk2"/>
                </a:solidFill>
              </a:rPr>
              <a:t>Counterexample: x = 1, y = 1 --&gt; y = -1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81" name="Google Shape;48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200" y="2154250"/>
            <a:ext cx="1680250" cy="2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9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Hoare Triple:</a:t>
            </a:r>
            <a:endParaRPr/>
          </a:p>
        </p:txBody>
      </p:sp>
      <p:sp>
        <p:nvSpPr>
          <p:cNvPr id="488" name="Google Shape;488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89" name="Google Shape;48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63" y="1387300"/>
            <a:ext cx="8905275" cy="7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9"/>
          <p:cNvSpPr txBox="1"/>
          <p:nvPr/>
        </p:nvSpPr>
        <p:spPr>
          <a:xfrm>
            <a:off x="367400" y="3665950"/>
            <a:ext cx="635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Solution: Valid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91" name="Google Shape;49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650" y="1970150"/>
            <a:ext cx="2056225" cy="30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 (HS18)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9379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1: Maps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55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38" y="152400"/>
            <a:ext cx="837391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9379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39" y="202075"/>
            <a:ext cx="6217925" cy="442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76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6"/>
          <p:cNvPicPr preferRelativeResize="0"/>
          <p:nvPr/>
        </p:nvPicPr>
        <p:blipFill rotWithShape="1">
          <a:blip r:embed="rId4">
            <a:alphaModFix/>
          </a:blip>
          <a:srcRect b="0" l="0" r="0" t="24230"/>
          <a:stretch/>
        </p:blipFill>
        <p:spPr>
          <a:xfrm>
            <a:off x="877450" y="4302575"/>
            <a:ext cx="3239600" cy="76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9" name="Google Shape;529;p76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0" name="Google Shape;530;p76"/>
          <p:cNvSpPr txBox="1"/>
          <p:nvPr/>
        </p:nvSpPr>
        <p:spPr>
          <a:xfrm>
            <a:off x="4522750" y="4302575"/>
            <a:ext cx="3772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Setup A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77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77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" name="Google Shape;537;p77"/>
          <p:cNvSpPr txBox="1"/>
          <p:nvPr/>
        </p:nvSpPr>
        <p:spPr>
          <a:xfrm>
            <a:off x="4522750" y="3738425"/>
            <a:ext cx="37722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Setup A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Setup B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Value B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 b="0" l="0" r="4607" t="0"/>
          <a:stretch/>
        </p:blipFill>
        <p:spPr>
          <a:xfrm>
            <a:off x="1175725" y="3870225"/>
            <a:ext cx="2604800" cy="9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78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78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5" name="Google Shape;545;p78"/>
          <p:cNvSpPr txBox="1"/>
          <p:nvPr/>
        </p:nvSpPr>
        <p:spPr>
          <a:xfrm>
            <a:off x="4522750" y="3982600"/>
            <a:ext cx="37722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Setup X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Value Y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46" name="Google Shape;54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525" y="4166176"/>
            <a:ext cx="2388147" cy="6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9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2" name="Google Shape;552;p79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3" name="Google Shape;553;p79"/>
          <p:cNvSpPr txBox="1"/>
          <p:nvPr/>
        </p:nvSpPr>
        <p:spPr>
          <a:xfrm>
            <a:off x="4522750" y="4327825"/>
            <a:ext cx="3772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Value Y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54" name="Google Shape;55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300" y="4205850"/>
            <a:ext cx="2320800" cy="5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80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80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1" name="Google Shape;561;p80"/>
          <p:cNvSpPr txBox="1"/>
          <p:nvPr/>
        </p:nvSpPr>
        <p:spPr>
          <a:xfrm>
            <a:off x="4522750" y="4251625"/>
            <a:ext cx="3772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Compile error: clear() method undefined for type X1</a:t>
            </a:r>
            <a:endParaRPr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62" name="Google Shape;562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100" y="4251625"/>
            <a:ext cx="2294425" cy="5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81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Google Shape;568;p81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9" name="Google Shape;569;p81"/>
          <p:cNvSpPr txBox="1"/>
          <p:nvPr/>
        </p:nvSpPr>
        <p:spPr>
          <a:xfrm>
            <a:off x="4522750" y="4268465"/>
            <a:ext cx="3772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Compile error: cannot convert from Y1 to B1</a:t>
            </a:r>
            <a:endParaRPr sz="1500"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70" name="Google Shape;57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0051" y="3939128"/>
            <a:ext cx="2269750" cy="11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39" y="202075"/>
            <a:ext cx="6217925" cy="442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Expression Evaluator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 class 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ExprEvaluator {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eval(String expr) throws EvaluationException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Tokenizer tokenizer =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Tokenizer(expr);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result = evalExpr(tokenizer);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(tokenizer.hasNext()){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throw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unexpectedInput(tokenizer, 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"end of input"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result;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5465700" y="1911825"/>
            <a:ext cx="2341800" cy="489000"/>
          </a:xfrm>
          <a:prstGeom prst="wedgeRoundRectCallout">
            <a:avLst>
              <a:gd fmla="val -84811" name="adj1"/>
              <a:gd fmla="val 10332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Tokenizer wird als Parameter übergeben.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925" y="152400"/>
            <a:ext cx="655814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4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Google Shape;588;p84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84"/>
          <p:cNvSpPr txBox="1"/>
          <p:nvPr/>
        </p:nvSpPr>
        <p:spPr>
          <a:xfrm>
            <a:off x="4522750" y="4268465"/>
            <a:ext cx="37722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Compile error: cannot convert from Y1 to I1</a:t>
            </a:r>
            <a:endParaRPr sz="1500"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90" name="Google Shape;590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175" y="4268476"/>
            <a:ext cx="2500036" cy="67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925" y="152400"/>
            <a:ext cx="655814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938" y="152400"/>
            <a:ext cx="681413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7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87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9" name="Google Shape;609;p87"/>
          <p:cNvSpPr txBox="1"/>
          <p:nvPr/>
        </p:nvSpPr>
        <p:spPr>
          <a:xfrm>
            <a:off x="4522750" y="4327825"/>
            <a:ext cx="38298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Exception: java.lang.ClassCastException: class Y1 cannot be cast to class B1</a:t>
            </a:r>
            <a:endParaRPr sz="1300"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575" y="3838550"/>
            <a:ext cx="2612125" cy="12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39" y="202075"/>
            <a:ext cx="6217925" cy="442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9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89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3" name="Google Shape;623;p89"/>
          <p:cNvSpPr txBox="1"/>
          <p:nvPr/>
        </p:nvSpPr>
        <p:spPr>
          <a:xfrm>
            <a:off x="4522750" y="4302575"/>
            <a:ext cx="3772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Value Y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24" name="Google Shape;62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724" y="3999455"/>
            <a:ext cx="2553725" cy="9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90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1" name="Google Shape;631;p90"/>
          <p:cNvSpPr txBox="1"/>
          <p:nvPr/>
        </p:nvSpPr>
        <p:spPr>
          <a:xfrm>
            <a:off x="4522750" y="4302575"/>
            <a:ext cx="3821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Exception: java.lang.ClassCastException: class Y1 cannot be cast to class I1</a:t>
            </a:r>
            <a:endParaRPr sz="1300"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32" name="Google Shape;63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200" y="3999450"/>
            <a:ext cx="2555600" cy="9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91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0" y="49675"/>
            <a:ext cx="7434749" cy="4116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91"/>
          <p:cNvCxnSpPr/>
          <p:nvPr/>
        </p:nvCxnSpPr>
        <p:spPr>
          <a:xfrm>
            <a:off x="4522750" y="4850700"/>
            <a:ext cx="3772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9" name="Google Shape;639;p91"/>
          <p:cNvSpPr txBox="1"/>
          <p:nvPr/>
        </p:nvSpPr>
        <p:spPr>
          <a:xfrm>
            <a:off x="4522750" y="4302575"/>
            <a:ext cx="3821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0000"/>
                </a:solidFill>
                <a:latin typeface="Consolas"/>
                <a:ea typeface="Consolas"/>
                <a:cs typeface="Consolas"/>
                <a:sym typeface="Consolas"/>
              </a:rPr>
              <a:t>Compile error: The method foo(I1) is not applicable for the arguments X1</a:t>
            </a:r>
            <a:endParaRPr sz="1300">
              <a:solidFill>
                <a:srgbClr val="99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40" name="Google Shape;64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125" y="4202113"/>
            <a:ext cx="2722904" cy="6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91"/>
          <p:cNvPicPr preferRelativeResize="0"/>
          <p:nvPr/>
        </p:nvPicPr>
        <p:blipFill rotWithShape="1">
          <a:blip r:embed="rId5">
            <a:alphaModFix/>
          </a:blip>
          <a:srcRect b="0" l="0" r="3512" t="0"/>
          <a:stretch/>
        </p:blipFill>
        <p:spPr>
          <a:xfrm>
            <a:off x="5812925" y="1785000"/>
            <a:ext cx="3272125" cy="824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39" y="202075"/>
            <a:ext cx="6217925" cy="442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35" y="3652625"/>
            <a:ext cx="3149875" cy="1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39750"/>
            <a:ext cx="8520600" cy="48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evalExpr(Tokenizer tokenizer) throws EvaluationException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left = evalTerm(tokenizer);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(tokenizer.hasNextOp()) 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String opName = tokenizer.nextOp();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right = evalTerm(tokenizer);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(opName.equals(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"+"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left + right;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(opName.equals(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left - right;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(opName.equals(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"*"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left * right;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(opName.equals(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"/"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left / right;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(opName.equals(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"^"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Math.pow(left, right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throw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EvaluationException(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"unknown operator '"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+ opName + </a:t>
            </a:r>
            <a:r>
              <a:rPr lang="en-GB" sz="12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"'"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left;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200">
              <a:solidFill>
                <a:srgbClr val="7F005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6203225" y="669625"/>
            <a:ext cx="2341800" cy="566700"/>
          </a:xfrm>
          <a:prstGeom prst="wedgeRoundRectCallout">
            <a:avLst>
              <a:gd fmla="val -96910" name="adj1"/>
              <a:gd fmla="val -29361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Tokenizer wird als Parameter übergeben.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5288125" y="2012725"/>
            <a:ext cx="2341800" cy="648300"/>
          </a:xfrm>
          <a:prstGeom prst="wedgeRoundRectCallout">
            <a:avLst>
              <a:gd fmla="val -52446" name="adj1"/>
              <a:gd fmla="val -124842" name="adj2"/>
              <a:gd fmla="val 0" name="adj3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Evaluiert den Term und speichert das Ergebnis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Funktions-Plotter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Berechnung der Koordinaten:</a:t>
            </a:r>
            <a:endParaRPr b="1" sz="1100">
              <a:solidFill>
                <a:srgbClr val="7F005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toGuiX(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x) {</a:t>
            </a:r>
            <a:b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(x - minX) / (maxX - minX) * window.getWidth();</a:t>
            </a:r>
            <a:b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b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toGuiY(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y,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minY,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maxY) {</a:t>
            </a:r>
            <a:b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lang="en-GB" sz="14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(1 - (y - minY) / (maxY - minY)) * window.getHeight() ;</a:t>
            </a:r>
            <a:b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