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2" r:id="rId3"/>
    <p:sldMasterId id="2147483693" r:id="rId4"/>
    <p:sldMasterId id="2147483694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7707d8aef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7707d8aef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7707d8aef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7707d8aef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1e1dac9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61e1dac9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Frage an Studenten: Wie teilt man ein Programm in mehrere Methoden auf?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Beispiel Programm: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public class SplitUp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public static void main(String[] args)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  System.out.println("Hallo!");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  System.out.println("Hallo!");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    System.out.println("Hallo!");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      System.out.println("Tschüss!");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Erstelle neue Methode hallo(), um Code-Wiederholungen zu vermeiden.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public class SplitUp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public static void main(String[] args)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    hallo();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    System.out.println("Tschüss!");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public static void hallo()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  System.out.println("Hallo!");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}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f00171c8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f00171c8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f00171c8e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f00171c8e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00171c8e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f00171c8e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(dabei kann man diskutieren:  alle Variable sind int, z &gt;= 1 wg. int Division (3/2 == 1))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9d6c341a0c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9d6c341a0c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f00171c8e9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f00171c8e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f00171c8e9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14fa2e7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f14fa2e7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f150535c1e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f150535c1e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70014529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770014529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150535c1e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f150535c1e_0_1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f150535c1e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f150535c1e_0_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f150535c1e_0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f150535c1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zur Erinnerung:  4 / 6 == 0;  a/0: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besseres Beispiel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f150535c1e_0_1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87faa17d6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287faa17d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zur Erinnerung:  4 / 6 == 0;  a/0: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besseres Beispiel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287faa17d6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f150535c1e_0_1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f150535c1e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zur Erinnerung:  4 / 6 == 0;  a/0: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besseres Beispiel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f150535c1e_0_1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f150535c1e_0_1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f150535c1e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zur Erinnerung:  4 / 6 == 0;  a/0: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besseres Beispiel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f150535c1e_0_1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f150535c1e_0_1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f150535c1e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zur Erinnerung:  4 / 6 == 0;  a/0: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besseres Beispiel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f150535c1e_0_1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f150535c1e_0_2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gf150535c1e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zur Erinnerung:  4 / 6 == 0;  a/0: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besseres Beispiel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f150535c1e_0_2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f150535c1e_0_2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f150535c1e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zur Erinnerung:  4 / 6 == 0;  a/0: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besseres Beispiel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f150535c1e_0_2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f150535c1e_0_2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f150535c1e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zur Erinnerung:  4 / 6 == 0;  a/0: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besseres Beispiel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f150535c1e_0_2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770014529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770014529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150535c1e_0_2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f150535c1e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zur Erinnerung:  4 / 6 == 0;  a/0: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besseres Beispiel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f150535c1e_0_2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f150535c1e_0_2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gf150535c1e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zur Erinnerung:  4 / 6 == 0;  a/0: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besseres Beispiel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f150535c1e_0_2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87faa17d66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g287faa17d6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zur Erinnerung:  4 / 6 == 0;  a/0: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besseres Beispiel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287faa17d66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f150535c1e_0_2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gf150535c1e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zur Erinnerung:  4 / 6 == 0;  a/0: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besseres Beispiel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f150535c1e_0_2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f150535c1e_0_2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f150535c1e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zur Erinnerung:  4 / 6 == 0;  a/0: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besseres Beispiel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f150535c1e_0_2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7707d8aef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7707d8aef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84f5ca9d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84f5ca9d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Fragen für die Studenten: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Zeige anhand einer Tabelle, dass das Symbol “Um17b” legal ist.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Wie sieht der Ableitungsbaum aus?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Zeichnen Sie den Syntax Graphen für diese Beschreibung.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Zeigen Sie den Pfad für das Symbol.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Versuchen Sie eine Tabelle für “17Xa” zu konstruieren. (kein legales Symbol)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1dbdd294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g61dbdd29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61dbdd294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61ddeef26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61ddeef268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61dbdd294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61dbdd2947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770014529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770014529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61dbdd294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61dbdd2947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61ddeef26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g61ddeef2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Skip if short on time</a:t>
            </a:r>
            <a:endParaRPr/>
          </a:p>
        </p:txBody>
      </p:sp>
      <p:sp>
        <p:nvSpPr>
          <p:cNvPr id="538" name="Google Shape;538;g61ddeef26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61ddeef2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61ddeef268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61ddeef26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61ddeef268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7707d8ae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7707d8ae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Fragen für die Studenten: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Zeige anhand einer Tabelle, dass das Symbol “Um17b” legal ist.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Wie sieht der Ableitungsbaum aus?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Zeichnen Sie den Syntax Graphen für diese Beschreibung.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Zeigen Sie den Pfad für das Symbol.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Versuchen Sie eine Tabelle für “17Xa” zu konstruieren. (kein legales Symbol)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7707d8ae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7707d8ae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“Aufreihung” (BCD) bindet stärker als “Auswahl” (|)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A, BCD, 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A, AB, ACD, ABCD, ABB, …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A, AB, AC, ABB, ABC, ACB, ...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7707d8ae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7707d8ae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Lösung: </a:t>
            </a:r>
            <a:r>
              <a:rPr i="1" lang="en-GB"/>
              <a:t>sym </a:t>
            </a:r>
            <a:r>
              <a:rPr lang="en-GB"/>
              <a:t>&lt;= A B { B | C } | A C { B | C }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7707d8ae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7707d8ae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Lösung: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r1 &lt;= A | B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r2 &lt;= [A]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r3 &lt;= [A] [A] [A]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r4 &lt;= </a:t>
            </a:r>
            <a:r>
              <a:rPr lang="en-GB">
                <a:solidFill>
                  <a:schemeClr val="dk1"/>
                </a:solidFill>
              </a:rPr>
              <a:t> A [A] [A] [A]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7707d8aef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17707d8aef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7707d8ae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17707d8ae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Lösung: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Der Kontostand ist 7'100,00 CHF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Der String "" ist ein leeres Symbol.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\'"\\"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770014529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770014529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Student soll ev. Lösung präsentieren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Lösung: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&lt;</a:t>
            </a:r>
            <a:r>
              <a:rPr lang="en-GB">
                <a:solidFill>
                  <a:schemeClr val="dk1"/>
                </a:solidFill>
              </a:rPr>
              <a:t>ungerade&gt; &lt;= 1 | 3 | 5 | 7 | 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&lt;gerade&gt; &lt;= 0 | 2 | 4 | 6 | 8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&lt;geradezahl&gt; &lt;= [+ | -] {&lt;gerade&gt; | &lt;ungerade&gt;} &lt;gerade&gt;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7707d8ae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17707d8ae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Lösung: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5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20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-16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3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9.0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1.75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ETH2016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36ETH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7.0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9.0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7707d8ae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7707d8ae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Lösung: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7707d8ae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7707d8ae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Lösung: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7707d8ae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7707d8ae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Lösung: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7707d8ae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17707d8ae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Lösung: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= 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 = 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 = 17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7707d8ae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7707d8ae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Lösung: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 = 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=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 =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 =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7707d8ae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7707d8ae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Student soll ev. Lösung präsentieren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Innerhalb von Ableitungen sind Klammern “()” manchmal nötig.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Lösung: </a:t>
            </a:r>
            <a:r>
              <a:rPr lang="en-GB">
                <a:solidFill>
                  <a:schemeClr val="dk1"/>
                </a:solidFill>
              </a:rPr>
              <a:t>abhängig von Grammar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&lt;geradezahl&gt;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[+ | -] {&lt;gerade&gt; | &lt;ungerade&gt;} &lt;gerade&gt;		“ersetzen”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{&lt;gerade&gt; | &lt;ungerade&gt;} &lt;gerade&gt;			“option nicht gewählt”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(&lt;gerade&gt; | &lt;ungerade&gt;) &lt;gerade&gt;			“Wiederholung 1x”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&lt;gerade&gt; &lt;gerade&gt;					“Auswahl ‘gerade’”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2 &lt;gerade&gt;						</a:t>
            </a:r>
            <a:r>
              <a:rPr lang="en-GB">
                <a:solidFill>
                  <a:schemeClr val="dk1"/>
                </a:solidFill>
              </a:rPr>
              <a:t>“ersetzen”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2 8							“ersetzen”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7707d8ae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7707d8ae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Student soll ev. Lösung präsentieren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Lösung: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</a:t>
            </a:r>
            <a:r>
              <a:rPr lang="en-GB">
                <a:solidFill>
                  <a:schemeClr val="dk1"/>
                </a:solidFill>
              </a:rPr>
              <a:t>g&gt; &lt;= [ &lt;</a:t>
            </a:r>
            <a:r>
              <a:rPr lang="en-GB">
                <a:solidFill>
                  <a:schemeClr val="dk1"/>
                </a:solidFill>
              </a:rPr>
              <a:t>g&gt; </a:t>
            </a:r>
            <a:r>
              <a:rPr lang="en-GB">
                <a:solidFill>
                  <a:schemeClr val="dk1"/>
                </a:solidFill>
              </a:rPr>
              <a:t>X &lt;g&gt; YY &lt;g&gt; | &lt;</a:t>
            </a:r>
            <a:r>
              <a:rPr lang="en-GB">
                <a:solidFill>
                  <a:schemeClr val="dk1"/>
                </a:solidFill>
              </a:rPr>
              <a:t>g&gt;</a:t>
            </a:r>
            <a:r>
              <a:rPr lang="en-GB">
                <a:solidFill>
                  <a:schemeClr val="dk1"/>
                </a:solidFill>
              </a:rPr>
              <a:t> YY &lt;g&gt; X &lt;g&gt; 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&lt;x2ygemischt&gt; &lt;= &lt;g&gt;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7707d8ae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7707d8ae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Student soll ev. Lösung präsentieren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Lösung: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B ∈ L(&lt;</a:t>
            </a:r>
            <a:r>
              <a:rPr i="1" lang="en-GB">
                <a:solidFill>
                  <a:schemeClr val="dk1"/>
                </a:solidFill>
              </a:rPr>
              <a:t>beispiel1&gt;</a:t>
            </a:r>
            <a:r>
              <a:rPr lang="en-GB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B ∉ L(&lt;</a:t>
            </a:r>
            <a:r>
              <a:rPr i="1" lang="en-GB">
                <a:solidFill>
                  <a:schemeClr val="dk1"/>
                </a:solidFill>
              </a:rPr>
              <a:t>beispiel2&gt;</a:t>
            </a:r>
            <a:r>
              <a:rPr lang="en-GB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7707d8ae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7707d8ae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Student soll ev. Lösung präsentieren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Lösung: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</a:t>
            </a:r>
            <a:r>
              <a:rPr lang="en-GB">
                <a:solidFill>
                  <a:schemeClr val="dk1"/>
                </a:solidFill>
              </a:rPr>
              <a:t>doppelt&gt; &lt;= [ X &lt;doppelt&gt; YY ]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  <a:defRPr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467544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67544" y="2914650"/>
            <a:ext cx="7086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888"/>
                </a:solidFill>
              </a:defRPr>
            </a:lvl1pPr>
            <a:lvl2pPr lvl="1" rtl="0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467544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467544" y="2914650"/>
            <a:ext cx="7086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888"/>
                </a:solidFill>
              </a:defRPr>
            </a:lvl1pPr>
            <a:lvl2pPr lvl="1" rtl="0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  <a:defRPr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  <a:defRPr sz="20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  <a:defRPr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  <a:defRPr sz="20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3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ctrTitle"/>
          </p:nvPr>
        </p:nvSpPr>
        <p:spPr>
          <a:xfrm>
            <a:off x="467544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9"/>
          <p:cNvSpPr txBox="1"/>
          <p:nvPr>
            <p:ph idx="1" type="subTitle"/>
          </p:nvPr>
        </p:nvSpPr>
        <p:spPr>
          <a:xfrm>
            <a:off x="467544" y="2914650"/>
            <a:ext cx="7086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888"/>
                </a:solidFill>
              </a:defRPr>
            </a:lvl1pPr>
            <a:lvl2pPr lvl="1" rtl="0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5" name="Google Shape;215;p3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0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1" name="Google Shape;221;p4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1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7" name="Google Shape;227;p41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8" name="Google Shape;228;p4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2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4" name="Google Shape;234;p42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35" name="Google Shape;235;p42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6" name="Google Shape;236;p42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37" name="Google Shape;237;p4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5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2" name="Google Shape;252;p45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53" name="Google Shape;253;p4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6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60" name="Google Shape;260;p4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4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47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4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8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4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9400" lvl="4" marL="22860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Übungsstunde 2</a:t>
            </a:r>
            <a:endParaRPr/>
          </a:p>
        </p:txBody>
      </p:sp>
      <p:sp>
        <p:nvSpPr>
          <p:cNvPr id="280" name="Google Shape;280;p4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Einführung in die Programmierung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Vorbesprechung Übung 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9"/>
          <p:cNvPicPr preferRelativeResize="0"/>
          <p:nvPr/>
        </p:nvPicPr>
        <p:blipFill rotWithShape="1">
          <a:blip r:embed="rId3">
            <a:alphaModFix/>
          </a:blip>
          <a:srcRect b="0" l="0" r="0" t="16548"/>
          <a:stretch/>
        </p:blipFill>
        <p:spPr>
          <a:xfrm>
            <a:off x="152400" y="1642826"/>
            <a:ext cx="8839200" cy="231737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1: Fehlerbehebung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60"/>
          <p:cNvPicPr preferRelativeResize="0"/>
          <p:nvPr/>
        </p:nvPicPr>
        <p:blipFill rotWithShape="1">
          <a:blip r:embed="rId3">
            <a:alphaModFix/>
          </a:blip>
          <a:srcRect b="0" l="0" r="0" t="87043"/>
          <a:stretch/>
        </p:blipFill>
        <p:spPr>
          <a:xfrm>
            <a:off x="2235225" y="4438275"/>
            <a:ext cx="4754700" cy="6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0"/>
          <p:cNvSpPr/>
          <p:nvPr/>
        </p:nvSpPr>
        <p:spPr>
          <a:xfrm>
            <a:off x="2388525" y="4512319"/>
            <a:ext cx="4601400" cy="539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6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2</a:t>
            </a:r>
            <a:r>
              <a:rPr lang="en-GB" sz="2800"/>
              <a:t>: Schweizerfahne (Konsole)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346" name="Google Shape;346;p60"/>
          <p:cNvPicPr preferRelativeResize="0"/>
          <p:nvPr/>
        </p:nvPicPr>
        <p:blipFill rotWithShape="1">
          <a:blip r:embed="rId3">
            <a:alphaModFix/>
          </a:blip>
          <a:srcRect b="55095" l="0" r="0" t="5267"/>
          <a:stretch/>
        </p:blipFill>
        <p:spPr>
          <a:xfrm>
            <a:off x="387200" y="1848200"/>
            <a:ext cx="5926575" cy="23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0"/>
          <p:cNvPicPr preferRelativeResize="0"/>
          <p:nvPr/>
        </p:nvPicPr>
        <p:blipFill rotWithShape="1">
          <a:blip r:embed="rId3">
            <a:alphaModFix/>
          </a:blip>
          <a:srcRect b="11896" l="28383" r="24863" t="43912"/>
          <a:stretch/>
        </p:blipFill>
        <p:spPr>
          <a:xfrm>
            <a:off x="6532825" y="1924388"/>
            <a:ext cx="2222901" cy="209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3</a:t>
            </a:r>
            <a:r>
              <a:rPr lang="en-GB" sz="2800"/>
              <a:t>: Berechnung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353" name="Google Shape;353;p61"/>
          <p:cNvPicPr preferRelativeResize="0"/>
          <p:nvPr/>
        </p:nvPicPr>
        <p:blipFill rotWithShape="1">
          <a:blip r:embed="rId3">
            <a:alphaModFix/>
          </a:blip>
          <a:srcRect b="0" l="4415" r="0" t="0"/>
          <a:stretch/>
        </p:blipFill>
        <p:spPr>
          <a:xfrm>
            <a:off x="186300" y="1012500"/>
            <a:ext cx="8449025" cy="39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62"/>
          <p:cNvPicPr preferRelativeResize="0"/>
          <p:nvPr/>
        </p:nvPicPr>
        <p:blipFill rotWithShape="1">
          <a:blip r:embed="rId3">
            <a:alphaModFix/>
          </a:blip>
          <a:srcRect b="10746" l="6375" r="0" t="0"/>
          <a:stretch/>
        </p:blipFill>
        <p:spPr>
          <a:xfrm>
            <a:off x="318275" y="130700"/>
            <a:ext cx="8275424" cy="280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62"/>
          <p:cNvPicPr preferRelativeResize="0"/>
          <p:nvPr/>
        </p:nvPicPr>
        <p:blipFill rotWithShape="1">
          <a:blip r:embed="rId4">
            <a:alphaModFix/>
          </a:blip>
          <a:srcRect b="0" l="6375" r="0" t="0"/>
          <a:stretch/>
        </p:blipFill>
        <p:spPr>
          <a:xfrm>
            <a:off x="267675" y="3441825"/>
            <a:ext cx="8275424" cy="11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2"/>
          <p:cNvSpPr/>
          <p:nvPr/>
        </p:nvSpPr>
        <p:spPr>
          <a:xfrm>
            <a:off x="405700" y="231850"/>
            <a:ext cx="369300" cy="28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r>
              <a:rPr lang="en-GB"/>
              <a:t>.</a:t>
            </a:r>
            <a:endParaRPr/>
          </a:p>
        </p:txBody>
      </p:sp>
      <p:sp>
        <p:nvSpPr>
          <p:cNvPr id="361" name="Google Shape;361;p62"/>
          <p:cNvSpPr/>
          <p:nvPr/>
        </p:nvSpPr>
        <p:spPr>
          <a:xfrm>
            <a:off x="405700" y="3607975"/>
            <a:ext cx="369300" cy="28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r>
              <a:rPr lang="en-GB"/>
              <a:t>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63"/>
          <p:cNvPicPr preferRelativeResize="0"/>
          <p:nvPr/>
        </p:nvPicPr>
        <p:blipFill rotWithShape="1">
          <a:blip r:embed="rId3">
            <a:alphaModFix/>
          </a:blip>
          <a:srcRect b="0" l="0" r="0" t="11855"/>
          <a:stretch/>
        </p:blipFill>
        <p:spPr>
          <a:xfrm>
            <a:off x="152400" y="726100"/>
            <a:ext cx="8104500" cy="42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3"/>
          <p:cNvSpPr/>
          <p:nvPr/>
        </p:nvSpPr>
        <p:spPr>
          <a:xfrm>
            <a:off x="3971550" y="2763475"/>
            <a:ext cx="3819600" cy="105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onsolas"/>
                <a:ea typeface="Consolas"/>
                <a:cs typeface="Consolas"/>
                <a:sym typeface="Consolas"/>
              </a:rPr>
              <a:t>P: { x &gt;= 3 }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onsolas"/>
                <a:ea typeface="Consolas"/>
                <a:cs typeface="Consolas"/>
                <a:sym typeface="Consolas"/>
              </a:rPr>
              <a:t>S:   z = x/2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onsolas"/>
                <a:ea typeface="Consolas"/>
                <a:cs typeface="Consolas"/>
                <a:sym typeface="Consolas"/>
              </a:rPr>
              <a:t>Q: { ?? }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8" name="Google Shape;368;p63"/>
          <p:cNvSpPr/>
          <p:nvPr/>
        </p:nvSpPr>
        <p:spPr>
          <a:xfrm>
            <a:off x="3971550" y="2358350"/>
            <a:ext cx="3819600" cy="4053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Beispiel</a:t>
            </a:r>
            <a:endParaRPr sz="2000"/>
          </a:p>
        </p:txBody>
      </p:sp>
      <p:sp>
        <p:nvSpPr>
          <p:cNvPr id="369" name="Google Shape;369;p63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4</a:t>
            </a:r>
            <a:r>
              <a:rPr lang="en-GB" sz="2800"/>
              <a:t>: Postconditions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Vorprogrammieren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lang="en-GB" sz="3200"/>
              <a:t>Positives Maximum oder Negatives Minimum</a:t>
            </a:r>
            <a:endParaRPr sz="3200"/>
          </a:p>
        </p:txBody>
      </p:sp>
      <p:sp>
        <p:nvSpPr>
          <p:cNvPr id="381" name="Google Shape;381;p6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2" name="Google Shape;382;p65"/>
          <p:cNvSpPr txBox="1"/>
          <p:nvPr>
            <p:ph idx="1" type="body"/>
          </p:nvPr>
        </p:nvSpPr>
        <p:spPr>
          <a:xfrm>
            <a:off x="457200" y="1200151"/>
            <a:ext cx="8229600" cy="13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 einer Main-Methode sind drei int Variablen </a:t>
            </a:r>
            <a:r>
              <a:rPr b="0" lang="en-GB" sz="1400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-GB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lang="en-GB" sz="1400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-GB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und </a:t>
            </a:r>
            <a:r>
              <a:rPr b="0" lang="en-GB" sz="1400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b="0" lang="en-GB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deklariert und mit einem beliebigen Wert initialisiert. Das Programm soll einer int Variablen </a:t>
            </a:r>
            <a:r>
              <a:rPr b="0" lang="en-GB" sz="1400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r</a:t>
            </a:r>
            <a:r>
              <a:rPr b="0" lang="en-GB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einen bestimmten Wert zuweisen. Wenn der grösste Wert der Variablen </a:t>
            </a:r>
            <a:r>
              <a:rPr b="0" lang="en-GB" sz="1400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-GB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lang="en-GB" sz="1400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-GB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und </a:t>
            </a:r>
            <a:r>
              <a:rPr b="0" lang="en-GB" sz="1400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b="0" lang="en-GB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positiv ist, dann soll </a:t>
            </a:r>
            <a:r>
              <a:rPr b="0" lang="en-GB" sz="1400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r</a:t>
            </a:r>
            <a:r>
              <a:rPr b="0" lang="en-GB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diesen Wert zugewiesen werden. Ansonsten soll </a:t>
            </a:r>
            <a:r>
              <a:rPr b="0" lang="en-GB" sz="1400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r</a:t>
            </a:r>
            <a:r>
              <a:rPr b="0" lang="en-GB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der kleinste Wert der drei Variablen zugewiesen weden.</a:t>
            </a:r>
            <a:endParaRPr b="0" sz="14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050" y="2661501"/>
            <a:ext cx="51435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short-circuit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Bedingte Auswertung</a:t>
            </a:r>
            <a:endParaRPr/>
          </a:p>
        </p:txBody>
      </p:sp>
      <p:sp>
        <p:nvSpPr>
          <p:cNvPr id="394" name="Google Shape;394;p67"/>
          <p:cNvSpPr txBox="1"/>
          <p:nvPr>
            <p:ph idx="1" type="body"/>
          </p:nvPr>
        </p:nvSpPr>
        <p:spPr>
          <a:xfrm>
            <a:off x="457200" y="1200150"/>
            <a:ext cx="82296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Für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&amp;&amp;</a:t>
            </a:r>
            <a:r>
              <a:rPr lang="en-GB"/>
              <a:t> und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||</a:t>
            </a:r>
            <a:r>
              <a:rPr lang="en-GB"/>
              <a:t> müssen nicht immer beide Operanden ausgewertet werden, um das Ergebnis zu ermitteln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Java </a:t>
            </a:r>
            <a:r>
              <a:rPr i="1" lang="en-GB"/>
              <a:t>beendet </a:t>
            </a:r>
            <a:r>
              <a:rPr lang="en-GB"/>
              <a:t>die Auswertung eines booleschen Ausdrucks sobald das Ergebnis fest steht. </a:t>
            </a:r>
            <a:endParaRPr/>
          </a:p>
          <a:p>
            <a:pPr indent="-1905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Bedingte («short-circuit») Auswertung: für boolesche Ausdrücke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Bedingte Ausführung: für Anweisungen/Statements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Nachbesprechung Übung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Bedingte («short-circuit») Auswertung</a:t>
            </a:r>
            <a:endParaRPr/>
          </a:p>
        </p:txBody>
      </p:sp>
      <p:sp>
        <p:nvSpPr>
          <p:cNvPr id="400" name="Google Shape;400;p68"/>
          <p:cNvSpPr txBox="1"/>
          <p:nvPr>
            <p:ph idx="1" type="body"/>
          </p:nvPr>
        </p:nvSpPr>
        <p:spPr>
          <a:xfrm>
            <a:off x="457200" y="1200150"/>
            <a:ext cx="82296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Für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&amp;&amp;</a:t>
            </a:r>
            <a:r>
              <a:rPr lang="en-GB"/>
              <a:t> und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||</a:t>
            </a:r>
            <a:r>
              <a:rPr lang="en-GB"/>
              <a:t> müssen nicht immer beide Operanden ausgewertet werden, um das Ergebnis zu ermitteln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Java </a:t>
            </a:r>
            <a:r>
              <a:rPr i="1" lang="en-GB"/>
              <a:t>beendet </a:t>
            </a:r>
            <a:r>
              <a:rPr lang="en-GB"/>
              <a:t>die Auswertung eines booleschen Ausdrucks sobald das Ergebnis fest steht. </a:t>
            </a:r>
            <a:endParaRPr/>
          </a:p>
          <a:p>
            <a:pPr indent="-285750" lvl="1" marL="742950" rtl="0" algn="l">
              <a:spcBef>
                <a:spcPts val="900"/>
              </a:spcBef>
              <a:spcAft>
                <a:spcPts val="0"/>
              </a:spcAft>
              <a:buSzPts val="2000"/>
              <a:buChar char="▪"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&amp;&amp;</a:t>
            </a:r>
            <a:r>
              <a:rPr lang="en-GB"/>
              <a:t> und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|| </a:t>
            </a:r>
            <a:r>
              <a:rPr lang="en-GB"/>
              <a:t>sind links-assoziativ</a:t>
            </a:r>
            <a:endParaRPr/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GB"/>
              <a:t>Ausdrücke werden von links nach rechts, gemäss Präzedenz und Assoziativität ausgewertet</a:t>
            </a:r>
            <a:endParaRPr/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&amp;&amp;</a:t>
            </a:r>
            <a:r>
              <a:rPr lang="en-GB"/>
              <a:t>  stoppt sobald  ein Teil(ausdruck)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false </a:t>
            </a:r>
            <a:r>
              <a:rPr lang="en-GB"/>
              <a:t>ist</a:t>
            </a:r>
            <a:endParaRPr/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||</a:t>
            </a:r>
            <a:r>
              <a:rPr lang="en-GB"/>
              <a:t> stoppt sobald  ein Teil(ausdruck)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true </a:t>
            </a:r>
            <a:r>
              <a:rPr lang="en-GB"/>
              <a:t>ist</a:t>
            </a:r>
            <a:endParaRPr b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Bedingte («short-circuit») Auswertung</a:t>
            </a:r>
            <a:endParaRPr/>
          </a:p>
        </p:txBody>
      </p:sp>
      <p:sp>
        <p:nvSpPr>
          <p:cNvPr id="406" name="Google Shape;406;p69"/>
          <p:cNvSpPr txBox="1"/>
          <p:nvPr>
            <p:ph idx="1" type="body"/>
          </p:nvPr>
        </p:nvSpPr>
        <p:spPr>
          <a:xfrm>
            <a:off x="457200" y="1200150"/>
            <a:ext cx="82296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Java </a:t>
            </a:r>
            <a:r>
              <a:rPr i="1" lang="en-GB"/>
              <a:t>beendet </a:t>
            </a:r>
            <a:r>
              <a:rPr lang="en-GB"/>
              <a:t>die Auswertung eines booleschen Ausdrucks sobald das Ergebnis fest steht. </a:t>
            </a:r>
            <a:endParaRPr/>
          </a:p>
          <a:p>
            <a:pPr indent="-285750" lvl="1" marL="742950" rtl="0" algn="l">
              <a:spcBef>
                <a:spcPts val="900"/>
              </a:spcBef>
              <a:spcAft>
                <a:spcPts val="0"/>
              </a:spcAft>
              <a:buSzPts val="2000"/>
              <a:buChar char="▪"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&amp;&amp;</a:t>
            </a:r>
            <a:r>
              <a:rPr lang="en-GB"/>
              <a:t>  stoppt sobald  ein Teil(ausdruck)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false </a:t>
            </a:r>
            <a:r>
              <a:rPr lang="en-GB"/>
              <a:t>ist</a:t>
            </a:r>
            <a:endParaRPr/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||</a:t>
            </a:r>
            <a:r>
              <a:rPr lang="en-GB"/>
              <a:t> stoppt sobald  ein Teil(ausdruck)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true </a:t>
            </a:r>
            <a:r>
              <a:rPr lang="en-GB"/>
              <a:t>ist</a:t>
            </a:r>
            <a:endParaRPr b="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Diese Art der Auswertung heisst </a:t>
            </a:r>
            <a:r>
              <a:rPr i="1" lang="en-GB"/>
              <a:t>bedingte Auswertung </a:t>
            </a:r>
            <a:endParaRPr/>
          </a:p>
          <a:p>
            <a:pPr indent="-285750" lvl="1" marL="742950" rtl="0" algn="l">
              <a:spcBef>
                <a:spcPts val="900"/>
              </a:spcBef>
              <a:spcAft>
                <a:spcPts val="0"/>
              </a:spcAft>
              <a:buSzPts val="2000"/>
              <a:buChar char="▪"/>
            </a:pPr>
            <a:r>
              <a:rPr lang="en-GB"/>
              <a:t>Folgende Teilausdrücke werden abhängig von zuerst ausgewerteten Ausdrücken (nicht) evaluiert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Auswertung eines Tests</a:t>
            </a:r>
            <a:endParaRPr/>
          </a:p>
        </p:txBody>
      </p:sp>
      <p:sp>
        <p:nvSpPr>
          <p:cNvPr id="413" name="Google Shape;413;p70"/>
          <p:cNvSpPr txBox="1"/>
          <p:nvPr>
            <p:ph idx="1" type="body"/>
          </p:nvPr>
        </p:nvSpPr>
        <p:spPr>
          <a:xfrm>
            <a:off x="457200" y="1117650"/>
            <a:ext cx="8686800" cy="4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Gegeben Programm(segment) mit drei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GB"/>
              <a:t> Variablen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GB"/>
              <a:t>,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GB"/>
              <a:t> und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x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Wir wollen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GB"/>
              <a:t> zum Quotienten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a/b</a:t>
            </a:r>
            <a:r>
              <a:rPr lang="en-GB"/>
              <a:t> setzen, aber nur wenn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a/b</a:t>
            </a:r>
            <a:r>
              <a:rPr lang="en-GB"/>
              <a:t>  grösser als 0 ist</a:t>
            </a:r>
            <a:endParaRPr sz="675"/>
          </a:p>
          <a:p>
            <a:pPr indent="-342900" lvl="0" marL="342900" rtl="0" algn="l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a;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b;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x;   // a, b werden irgendwie gesetzt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      </a:t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x = ...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Auswertung eines Tests</a:t>
            </a:r>
            <a:endParaRPr/>
          </a:p>
        </p:txBody>
      </p:sp>
      <p:sp>
        <p:nvSpPr>
          <p:cNvPr id="420" name="Google Shape;420;p71"/>
          <p:cNvSpPr txBox="1"/>
          <p:nvPr>
            <p:ph idx="1" type="body"/>
          </p:nvPr>
        </p:nvSpPr>
        <p:spPr>
          <a:xfrm>
            <a:off x="457200" y="1117650"/>
            <a:ext cx="8686800" cy="4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Gegeben Programm(segment) mit drei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GB"/>
              <a:t> Variablen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GB"/>
              <a:t>,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GB"/>
              <a:t> und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x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Wir wollen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GB"/>
              <a:t> zum Quotienten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a/b</a:t>
            </a:r>
            <a:r>
              <a:rPr lang="en-GB"/>
              <a:t> setzen, aber nur wenn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a/b</a:t>
            </a:r>
            <a:r>
              <a:rPr lang="en-GB"/>
              <a:t>  grösser als 0 ist</a:t>
            </a:r>
            <a:endParaRPr sz="675"/>
          </a:p>
          <a:p>
            <a:pPr indent="-342900" lvl="0" marL="342900" rtl="0" algn="l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a;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b;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x;   // a, b werden irgendwie gesetzt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      // nur positive Werte sollten gespeichert werden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      //WICHTIG: integer division kann 0 fuer a,b !=0 ergeben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	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x = ...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Auswertung eines Tests</a:t>
            </a:r>
            <a:endParaRPr/>
          </a:p>
        </p:txBody>
      </p:sp>
      <p:sp>
        <p:nvSpPr>
          <p:cNvPr id="427" name="Google Shape;427;p72"/>
          <p:cNvSpPr txBox="1"/>
          <p:nvPr>
            <p:ph idx="1" type="body"/>
          </p:nvPr>
        </p:nvSpPr>
        <p:spPr>
          <a:xfrm>
            <a:off x="457200" y="1117650"/>
            <a:ext cx="86868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Gegeben Programm(segment) mit drei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GB"/>
              <a:t> Variablen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GB"/>
              <a:t>,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GB"/>
              <a:t> und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x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Wir wollen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GB"/>
              <a:t> zum Quotienten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a/b</a:t>
            </a:r>
            <a:r>
              <a:rPr lang="en-GB"/>
              <a:t> setzen, aber nur wenn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a/b</a:t>
            </a:r>
            <a:r>
              <a:rPr lang="en-GB"/>
              <a:t>  grösser als 0 ist</a:t>
            </a:r>
            <a:endParaRPr sz="675"/>
          </a:p>
          <a:p>
            <a:pPr indent="-342900" lvl="0" marL="342900" rtl="0" algn="l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a;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b;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x;   // a, b werden irgendwie gesetzt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      // nur positive Werte sollten gespeichert werden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      //    integer division kann 0 fuer a,b !=0 ergeben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	   // duerfen nicht durch 0 dividieren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x = ...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Auswertung eines Tests</a:t>
            </a:r>
            <a:endParaRPr/>
          </a:p>
        </p:txBody>
      </p:sp>
      <p:sp>
        <p:nvSpPr>
          <p:cNvPr id="434" name="Google Shape;434;p73"/>
          <p:cNvSpPr txBox="1"/>
          <p:nvPr>
            <p:ph idx="1" type="body"/>
          </p:nvPr>
        </p:nvSpPr>
        <p:spPr>
          <a:xfrm>
            <a:off x="457200" y="1117650"/>
            <a:ext cx="86868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Gegeben Programm(segment) mit drei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GB"/>
              <a:t> Variablen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GB"/>
              <a:t>,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GB"/>
              <a:t> und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x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Wir wollen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GB"/>
              <a:t> zum Quotienten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a/b</a:t>
            </a:r>
            <a:r>
              <a:rPr lang="en-GB"/>
              <a:t> setzen, aber nur wenn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a/b</a:t>
            </a:r>
            <a:r>
              <a:rPr lang="en-GB"/>
              <a:t>  grösser als 0 ist</a:t>
            </a:r>
            <a:endParaRPr sz="675"/>
          </a:p>
          <a:p>
            <a:pPr indent="-342900" lvl="0" marL="342900" rtl="0" algn="l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a;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b;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x;   // a, b werden irgendwie gesetzt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      // nur positive Werte sollten gespeichert werden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      //    integer division kann 0 fuer a,b !=0 ergeben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	   if (b != 0) {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   x = ...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Auswertung eines Tests</a:t>
            </a:r>
            <a:endParaRPr/>
          </a:p>
        </p:txBody>
      </p:sp>
      <p:sp>
        <p:nvSpPr>
          <p:cNvPr id="441" name="Google Shape;441;p74"/>
          <p:cNvSpPr txBox="1"/>
          <p:nvPr>
            <p:ph idx="1" type="body"/>
          </p:nvPr>
        </p:nvSpPr>
        <p:spPr>
          <a:xfrm>
            <a:off x="457200" y="1117650"/>
            <a:ext cx="86868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Wollen Quotienten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a/b</a:t>
            </a:r>
            <a:r>
              <a:rPr lang="en-GB"/>
              <a:t> nur speichern wenn grösser als 0</a:t>
            </a:r>
            <a:endParaRPr sz="675"/>
          </a:p>
          <a:p>
            <a:pPr indent="-342900" lvl="0" marL="342900" rtl="0" algn="l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a;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b;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x;   // a, b werden irgendwie gesetzt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      // nur positive Werte sollten gespeichert werden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      //    integer division kann 0 fuer a,b !=0 ergeben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	   if (b != 0) {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   if (a/b &gt; 0) {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      x = a/b;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   }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}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Auswertung eines Tests</a:t>
            </a:r>
            <a:endParaRPr/>
          </a:p>
        </p:txBody>
      </p:sp>
      <p:sp>
        <p:nvSpPr>
          <p:cNvPr id="448" name="Google Shape;448;p75"/>
          <p:cNvSpPr txBox="1"/>
          <p:nvPr>
            <p:ph idx="1" type="body"/>
          </p:nvPr>
        </p:nvSpPr>
        <p:spPr>
          <a:xfrm>
            <a:off x="457200" y="1117650"/>
            <a:ext cx="85488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Viele if—Statements machen Programm unleserlich</a:t>
            </a:r>
            <a:endParaRPr sz="675"/>
          </a:p>
          <a:p>
            <a:pPr indent="-342900" lvl="0" marL="342900" rtl="0" algn="l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a;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b;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x;   // a, b werden irgendwie gesetzt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      // nur positive Werte sollten gespeichert werden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      //    integer division kann 0 fuer a,b !=0 ergeben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	   if (b != 0) {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   if (a/b &gt; 0) {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      x = a/b;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   }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}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Boolsche Ausdrücke schaffen Klarheit …</a:t>
            </a:r>
            <a:endParaRPr/>
          </a:p>
        </p:txBody>
      </p:sp>
      <p:sp>
        <p:nvSpPr>
          <p:cNvPr id="455" name="Google Shape;455;p76"/>
          <p:cNvSpPr txBox="1"/>
          <p:nvPr>
            <p:ph idx="1" type="body"/>
          </p:nvPr>
        </p:nvSpPr>
        <p:spPr>
          <a:xfrm>
            <a:off x="457200" y="1117650"/>
            <a:ext cx="85488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Viele if—Statements machen Programm unleserlich</a:t>
            </a:r>
            <a:endParaRPr sz="675"/>
          </a:p>
          <a:p>
            <a:pPr indent="-342900" lvl="0" marL="342900" rtl="0" algn="l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a;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b;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x;   // a, b werden irgendwie gesetzt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      // nur positive Werte sollten gespeichert werden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      //    integer division kann 0 fuer a,b !=0 ergeben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   if (b != 0) {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if (a/b &gt; 0) {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      x = a/b;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}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}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Boolsche Ausdrücke schaffen Klarheit …</a:t>
            </a:r>
            <a:endParaRPr/>
          </a:p>
        </p:txBody>
      </p:sp>
      <p:sp>
        <p:nvSpPr>
          <p:cNvPr id="462" name="Google Shape;462;p77"/>
          <p:cNvSpPr txBox="1"/>
          <p:nvPr>
            <p:ph idx="1" type="body"/>
          </p:nvPr>
        </p:nvSpPr>
        <p:spPr>
          <a:xfrm>
            <a:off x="457200" y="1117650"/>
            <a:ext cx="85488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Viele if-Statements machen Programm unleserlich</a:t>
            </a:r>
            <a:endParaRPr sz="675"/>
          </a:p>
          <a:p>
            <a:pPr indent="-342900" lvl="0" marL="342900" rtl="0" algn="l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a;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b;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x;   // a, b werden irgendwie gesetzt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      // nur positive Werte sollten gespeichert werden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      //    integer division kann 0 fuer a,b !=0 ergeben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// (a/b) &gt; 0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// b != 0 </a:t>
            </a: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      x = a/b;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}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}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Weitere Fragen zu Eclipse oder Git?</a:t>
            </a:r>
            <a:endParaRPr/>
          </a:p>
        </p:txBody>
      </p:sp>
      <p:sp>
        <p:nvSpPr>
          <p:cNvPr id="291" name="Google Shape;291;p51"/>
          <p:cNvSpPr txBox="1"/>
          <p:nvPr>
            <p:ph idx="1" type="body"/>
          </p:nvPr>
        </p:nvSpPr>
        <p:spPr>
          <a:xfrm>
            <a:off x="311700" y="1152475"/>
            <a:ext cx="8520600" cy="38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4800"/>
              <a:t>(Interactive)</a:t>
            </a:r>
            <a:endParaRPr sz="48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Boolsche Ausdrücke schaffen Klarheit …</a:t>
            </a:r>
            <a:endParaRPr/>
          </a:p>
        </p:txBody>
      </p:sp>
      <p:sp>
        <p:nvSpPr>
          <p:cNvPr id="469" name="Google Shape;469;p78"/>
          <p:cNvSpPr txBox="1"/>
          <p:nvPr>
            <p:ph idx="1" type="body"/>
          </p:nvPr>
        </p:nvSpPr>
        <p:spPr>
          <a:xfrm>
            <a:off x="457200" y="1117650"/>
            <a:ext cx="85488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Umsetzung in boolschen Ausdruck einfach – in der Logik</a:t>
            </a:r>
            <a:endParaRPr sz="675"/>
          </a:p>
          <a:p>
            <a:pPr indent="-342900" lvl="0" marL="342900" rtl="0" algn="l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a;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b;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x;   // a, b werden irgendwie gesetzt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      // nur positive Werte sollten gespeichert werden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      //    integer division kann 0 fuer a,b !=0 ergeben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// (a/b) &gt; 0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// b != 0 </a:t>
            </a: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      x = a/b;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}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}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Boolsche Ausdrücke schaffen Klarheit …</a:t>
            </a:r>
            <a:endParaRPr/>
          </a:p>
        </p:txBody>
      </p:sp>
      <p:sp>
        <p:nvSpPr>
          <p:cNvPr id="476" name="Google Shape;476;p79"/>
          <p:cNvSpPr txBox="1"/>
          <p:nvPr>
            <p:ph idx="1" type="body"/>
          </p:nvPr>
        </p:nvSpPr>
        <p:spPr>
          <a:xfrm>
            <a:off x="457200" y="1117650"/>
            <a:ext cx="85488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Dieser Code </a:t>
            </a:r>
            <a:r>
              <a:rPr i="1" lang="en-GB"/>
              <a:t>führt</a:t>
            </a:r>
            <a:r>
              <a:rPr lang="en-GB"/>
              <a:t> zu einer Fehlermeldung wenn b == 0: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a;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b;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x;   // a, b werden irgendwie gesetzt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      // nur positive Werte sollten gespeichert werden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      //    integer division kann 0 fuer a,b !=0 ergeben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   // (a/b) &gt; 0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if ((a/b &gt; 0) &amp;&amp; (b != 0)) {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    x = a/b;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}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Boolsche Ausdrücke schaffen Klarheit …</a:t>
            </a:r>
            <a:endParaRPr/>
          </a:p>
        </p:txBody>
      </p:sp>
      <p:sp>
        <p:nvSpPr>
          <p:cNvPr id="483" name="Google Shape;483;p80"/>
          <p:cNvSpPr txBox="1"/>
          <p:nvPr>
            <p:ph idx="1" type="body"/>
          </p:nvPr>
        </p:nvSpPr>
        <p:spPr>
          <a:xfrm>
            <a:off x="457200" y="1117650"/>
            <a:ext cx="85488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Dieser Code </a:t>
            </a:r>
            <a:r>
              <a:rPr i="1" lang="en-GB"/>
              <a:t>führt</a:t>
            </a:r>
            <a:r>
              <a:rPr lang="en-GB"/>
              <a:t> zu einer Fehlermeldung wenn b == 0: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a;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b;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x;   // a, b werden irgendwie gesetzt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      // nur positive Werte sollten gespeichert werden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      //    integer division kann 0 fuer a,b !=0 ergeben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   // (a/b) &gt; 0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if (</a:t>
            </a:r>
            <a:r>
              <a:rPr lang="en-GB" sz="1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(a/b &gt; 0) &amp;&amp; (b != 0)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    x = a/b;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}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Reihenfolge ist wichtig</a:t>
            </a:r>
            <a:endParaRPr/>
          </a:p>
        </p:txBody>
      </p:sp>
      <p:sp>
        <p:nvSpPr>
          <p:cNvPr id="490" name="Google Shape;490;p81"/>
          <p:cNvSpPr txBox="1"/>
          <p:nvPr>
            <p:ph idx="1" type="body"/>
          </p:nvPr>
        </p:nvSpPr>
        <p:spPr>
          <a:xfrm>
            <a:off x="457200" y="1117650"/>
            <a:ext cx="85488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Dieser Code </a:t>
            </a:r>
            <a:r>
              <a:rPr i="1" lang="en-GB"/>
              <a:t>führt</a:t>
            </a:r>
            <a:r>
              <a:rPr lang="en-GB"/>
              <a:t> zu einer Fehlermeldung wenn b == 0: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a;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b;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x;   // a, b werden irgendwie gesetzt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      // nur positive Werte sollten gespeichert werden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      //    integer division kann 0 fuer a,b !=0 ergeben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   // (a/b) &gt; 0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if (</a:t>
            </a:r>
            <a:r>
              <a:rPr lang="en-GB" sz="1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(a/b &gt; 0) &amp;&amp; (b != 0)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    x = a/b;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}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Bedingte («short-circuit») Auswertung</a:t>
            </a:r>
            <a:endParaRPr/>
          </a:p>
        </p:txBody>
      </p:sp>
      <p:sp>
        <p:nvSpPr>
          <p:cNvPr id="497" name="Google Shape;497;p82"/>
          <p:cNvSpPr txBox="1"/>
          <p:nvPr>
            <p:ph idx="1" type="body"/>
          </p:nvPr>
        </p:nvSpPr>
        <p:spPr>
          <a:xfrm>
            <a:off x="457200" y="1117650"/>
            <a:ext cx="85488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Dieser Code führt zu </a:t>
            </a:r>
            <a:r>
              <a:rPr i="1" lang="en-GB"/>
              <a:t>keiner</a:t>
            </a:r>
            <a:r>
              <a:rPr lang="en-GB"/>
              <a:t> Fehlermeldung wenn b == 0: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a;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b; 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 x;   // a, b werden irgendwie gesetzt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8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      // nur positive Werte sollten gespeichert werden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      //    integer division kann 0 fuer a,b !=0 ergeben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   // (a/b) &gt; 0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if (</a:t>
            </a:r>
            <a:r>
              <a:rPr lang="en-GB" sz="18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(b != 0) &amp;&amp; (a/b &gt; 0)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8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    x = a/b;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     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Zusatzübungen EBNF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Zusatzübung EBNF</a:t>
            </a:r>
            <a:endParaRPr/>
          </a:p>
        </p:txBody>
      </p:sp>
      <p:pic>
        <p:nvPicPr>
          <p:cNvPr id="508" name="Google Shape;508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175" y="1200725"/>
            <a:ext cx="7751650" cy="19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Andere Zahlendarstellungen</a:t>
            </a:r>
            <a:endParaRPr/>
          </a:p>
        </p:txBody>
      </p:sp>
      <p:sp>
        <p:nvSpPr>
          <p:cNvPr id="515" name="Google Shape;515;p8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Wir möchten auch Zahlen mit Hochkomma (z.B., 1’412) als </a:t>
            </a:r>
            <a:r>
              <a:rPr i="1" lang="en-GB"/>
              <a:t>integer </a:t>
            </a:r>
            <a:r>
              <a:rPr lang="en-GB"/>
              <a:t>erkennen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Fügen wir also ‘ zu </a:t>
            </a:r>
            <a:r>
              <a:rPr i="1" lang="en-GB"/>
              <a:t>digit </a:t>
            </a:r>
            <a:r>
              <a:rPr lang="en-GB"/>
              <a:t>als Alternative hinzu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EBNF Beschreibung </a:t>
            </a:r>
            <a:r>
              <a:rPr i="1" lang="en-GB"/>
              <a:t>comma</a:t>
            </a:r>
            <a:r>
              <a:rPr lang="en-GB"/>
              <a:t>_</a:t>
            </a:r>
            <a:r>
              <a:rPr i="1" lang="en-GB"/>
              <a:t>integer  </a:t>
            </a:r>
            <a:r>
              <a:rPr lang="en-GB"/>
              <a:t>(ci1)</a:t>
            </a:r>
            <a:endParaRPr i="1"/>
          </a:p>
          <a:p>
            <a:pPr indent="-285750" lvl="1" marL="742950" rtl="0" algn="l">
              <a:spcBef>
                <a:spcPts val="900"/>
              </a:spcBef>
              <a:spcAft>
                <a:spcPts val="0"/>
              </a:spcAft>
              <a:buSzPts val="2000"/>
              <a:buChar char="▪"/>
            </a:pPr>
            <a:r>
              <a:rPr i="1" lang="en-GB"/>
              <a:t>sign                        </a:t>
            </a:r>
            <a:r>
              <a:rPr lang="en-GB"/>
              <a:t>⟸</a:t>
            </a:r>
            <a:r>
              <a:rPr i="1" lang="en-GB"/>
              <a:t> </a:t>
            </a:r>
            <a:r>
              <a:rPr lang="en-GB"/>
              <a:t> + | -</a:t>
            </a:r>
            <a:endParaRPr/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i="1" lang="en-GB"/>
              <a:t>comma_digit        </a:t>
            </a:r>
            <a:r>
              <a:rPr lang="en-GB"/>
              <a:t>⟸</a:t>
            </a:r>
            <a:r>
              <a:rPr i="1" lang="en-GB"/>
              <a:t> </a:t>
            </a:r>
            <a:r>
              <a:rPr lang="en-GB"/>
              <a:t> 0| 1| 2| 3| 4| 5| 6| 7| 8| 9| ‘</a:t>
            </a:r>
            <a:endParaRPr/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i="1" lang="en-GB"/>
              <a:t>comma_integer    </a:t>
            </a:r>
            <a:r>
              <a:rPr lang="en-GB"/>
              <a:t>⟸</a:t>
            </a:r>
            <a:r>
              <a:rPr i="1" lang="en-GB"/>
              <a:t>  </a:t>
            </a:r>
            <a:r>
              <a:rPr lang="en-GB"/>
              <a:t>[</a:t>
            </a:r>
            <a:r>
              <a:rPr i="1" lang="en-GB"/>
              <a:t>sign</a:t>
            </a:r>
            <a:r>
              <a:rPr lang="en-GB"/>
              <a:t>] </a:t>
            </a:r>
            <a:r>
              <a:rPr i="1" lang="en-GB"/>
              <a:t>comma_digit </a:t>
            </a:r>
            <a:r>
              <a:rPr lang="en-GB"/>
              <a:t>{</a:t>
            </a:r>
            <a:r>
              <a:rPr i="1" lang="en-GB"/>
              <a:t> comma_digit </a:t>
            </a:r>
            <a:r>
              <a:rPr lang="en-GB"/>
              <a:t>}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1" name="Google Shape;521;p8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zero  		</a:t>
            </a:r>
            <a:r>
              <a:rPr lang="en-GB"/>
              <a:t>⟸  </a:t>
            </a:r>
            <a:r>
              <a:rPr i="1" lang="en-GB"/>
              <a:t> </a:t>
            </a:r>
            <a:r>
              <a:rPr lang="en-GB"/>
              <a:t>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nonzero  	</a:t>
            </a:r>
            <a:r>
              <a:rPr lang="en-GB"/>
              <a:t>⟸    1 | 2 | 3 | 4 | 5 | 6 | 7 | 8 | 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digit 		</a:t>
            </a:r>
            <a:r>
              <a:rPr lang="en-GB"/>
              <a:t>⟸  </a:t>
            </a:r>
            <a:r>
              <a:rPr i="1" lang="en-GB"/>
              <a:t>  zero </a:t>
            </a:r>
            <a:r>
              <a:rPr lang="en-GB"/>
              <a:t>|</a:t>
            </a:r>
            <a:r>
              <a:rPr i="1" lang="en-GB"/>
              <a:t> nonzero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integer  	</a:t>
            </a:r>
            <a:r>
              <a:rPr lang="en-GB"/>
              <a:t>⟸  </a:t>
            </a:r>
            <a:r>
              <a:rPr i="1" lang="en-GB"/>
              <a:t>  </a:t>
            </a:r>
            <a:r>
              <a:rPr lang="en-GB"/>
              <a:t>[ + | - ] </a:t>
            </a:r>
            <a:r>
              <a:rPr i="1" lang="en-GB"/>
              <a:t>nonzero </a:t>
            </a:r>
            <a:r>
              <a:rPr lang="en-GB"/>
              <a:t>{</a:t>
            </a:r>
            <a:r>
              <a:rPr i="1" lang="en-GB"/>
              <a:t> digit </a:t>
            </a:r>
            <a:r>
              <a:rPr lang="en-GB"/>
              <a:t>}</a:t>
            </a:r>
            <a:endParaRPr/>
          </a:p>
        </p:txBody>
      </p:sp>
      <p:sp>
        <p:nvSpPr>
          <p:cNvPr id="522" name="Google Shape;522;p8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Frage</a:t>
            </a:r>
            <a:endParaRPr/>
          </a:p>
        </p:txBody>
      </p:sp>
      <p:sp>
        <p:nvSpPr>
          <p:cNvPr id="528" name="Google Shape;528;p8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Beschreibung </a:t>
            </a:r>
            <a:r>
              <a:rPr i="1" lang="en-GB"/>
              <a:t>comma_integer </a:t>
            </a:r>
            <a:r>
              <a:rPr lang="en-GB"/>
              <a:t>lässt  Symbole zu, die wir nicht akzeptieren wollen.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Können wir (ci1) so ändern, dass Hochkommas richtig (zur Gruppierung in Tausenderblöcke) gesetzt werden </a:t>
            </a:r>
            <a:endParaRPr/>
          </a:p>
          <a:p>
            <a:pPr indent="-285750" lvl="1" marL="742950" rtl="0" algn="l">
              <a:spcBef>
                <a:spcPts val="900"/>
              </a:spcBef>
              <a:spcAft>
                <a:spcPts val="0"/>
              </a:spcAft>
              <a:buSzPts val="2000"/>
              <a:buChar char="▪"/>
            </a:pPr>
            <a:r>
              <a:rPr lang="en-GB"/>
              <a:t>Jede Dreier-Gruppe von Ziffern ist durch ein Hochkomma von den links davor geschriebenen Ziffern getrennt.</a:t>
            </a:r>
            <a:endParaRPr/>
          </a:p>
          <a:p>
            <a:pPr indent="-228600" lvl="2" marL="1143000" rtl="0" algn="l">
              <a:spcBef>
                <a:spcPts val="620"/>
              </a:spcBef>
              <a:spcAft>
                <a:spcPts val="0"/>
              </a:spcAft>
              <a:buSzPts val="1600"/>
              <a:buChar char="▪"/>
            </a:pPr>
            <a:r>
              <a:rPr lang="en-GB"/>
              <a:t>Wenn eine Dreier-Gruppe am Anfang steht, dann steht dort kein Hochkomma (denn es gibt ja keine Ziffern links davor)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Lösung Übung 1, Aufgabe 2</a:t>
            </a:r>
            <a:endParaRPr/>
          </a:p>
        </p:txBody>
      </p:sp>
      <p:sp>
        <p:nvSpPr>
          <p:cNvPr id="297" name="Google Shape;297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69696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/*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rgbClr val="69696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Author: Maximiliana Muster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rgbClr val="69696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für Einführung in die Programmierung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rgbClr val="69696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HelloProgrammer 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4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>
                <a:solidFill>
                  <a:srgbClr val="603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args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System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"Hello, my name is Max!"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EBNF Beschreibung </a:t>
            </a:r>
            <a:r>
              <a:rPr i="1" lang="en-GB"/>
              <a:t>comma_integer </a:t>
            </a:r>
            <a:r>
              <a:rPr lang="en-GB"/>
              <a:t>(ci2)</a:t>
            </a:r>
            <a:endParaRPr/>
          </a:p>
        </p:txBody>
      </p:sp>
      <p:sp>
        <p:nvSpPr>
          <p:cNvPr id="534" name="Google Shape;534;p88"/>
          <p:cNvSpPr txBox="1"/>
          <p:nvPr>
            <p:ph idx="1" type="body"/>
          </p:nvPr>
        </p:nvSpPr>
        <p:spPr>
          <a:xfrm>
            <a:off x="97776" y="1203325"/>
            <a:ext cx="90462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en-GB"/>
              <a:t>sign                   	        </a:t>
            </a:r>
            <a:r>
              <a:rPr lang="en-GB"/>
              <a:t>⟸</a:t>
            </a:r>
            <a:r>
              <a:rPr i="1" lang="en-GB"/>
              <a:t> </a:t>
            </a:r>
            <a:r>
              <a:rPr lang="en-GB"/>
              <a:t> + | -</a:t>
            </a:r>
            <a:endParaRPr/>
          </a:p>
          <a:p>
            <a:pPr indent="0" lvl="1" marL="457200" rtl="0" algn="l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i="1" lang="en-GB"/>
              <a:t>digit       		        </a:t>
            </a:r>
            <a:r>
              <a:rPr lang="en-GB"/>
              <a:t>⟸</a:t>
            </a:r>
            <a:r>
              <a:rPr i="1" lang="en-GB"/>
              <a:t> </a:t>
            </a:r>
            <a:r>
              <a:rPr lang="en-GB"/>
              <a:t> 0| 1| 2| 3| 4| 5| 6| 7| 8| 9| 0</a:t>
            </a:r>
            <a:endParaRPr/>
          </a:p>
          <a:p>
            <a:pPr indent="0" lvl="1" marL="457200" rtl="0" algn="l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i="1" lang="en-GB"/>
              <a:t>comma_separated_digits  </a:t>
            </a:r>
            <a:r>
              <a:rPr lang="en-GB"/>
              <a:t>⟸  </a:t>
            </a:r>
            <a:r>
              <a:rPr i="1" lang="en-GB"/>
              <a:t>digit digit digit</a:t>
            </a:r>
            <a:endParaRPr/>
          </a:p>
          <a:p>
            <a:pPr indent="0" lvl="1" marL="457200" rtl="0" algn="l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i="1" lang="en-GB"/>
              <a:t>number		        </a:t>
            </a:r>
            <a:r>
              <a:rPr lang="en-GB"/>
              <a:t>⟸  </a:t>
            </a:r>
            <a:r>
              <a:rPr i="1" lang="en-GB"/>
              <a:t>digit </a:t>
            </a:r>
            <a:r>
              <a:rPr lang="en-GB"/>
              <a:t>| </a:t>
            </a:r>
            <a:r>
              <a:rPr i="1" lang="en-GB"/>
              <a:t>digit digit </a:t>
            </a:r>
            <a:r>
              <a:rPr lang="en-GB"/>
              <a:t>| </a:t>
            </a:r>
            <a:r>
              <a:rPr i="1" lang="en-GB"/>
              <a:t>digit digit digit</a:t>
            </a:r>
            <a:endParaRPr/>
          </a:p>
          <a:p>
            <a:pPr indent="0" lvl="1" marL="457200" rtl="0" algn="l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i="1" lang="en-GB"/>
              <a:t>comma_integer   	        </a:t>
            </a:r>
            <a:r>
              <a:rPr lang="en-GB"/>
              <a:t>⟸</a:t>
            </a:r>
            <a:r>
              <a:rPr i="1" lang="en-GB"/>
              <a:t>  </a:t>
            </a:r>
            <a:r>
              <a:rPr lang="en-GB"/>
              <a:t>[</a:t>
            </a:r>
            <a:r>
              <a:rPr i="1" lang="en-GB"/>
              <a:t>sign</a:t>
            </a:r>
            <a:r>
              <a:rPr lang="en-GB"/>
              <a:t>] </a:t>
            </a:r>
            <a:r>
              <a:rPr i="1" lang="en-GB"/>
              <a:t>number </a:t>
            </a:r>
            <a:r>
              <a:rPr lang="en-GB"/>
              <a:t>{</a:t>
            </a:r>
            <a:r>
              <a:rPr i="1" lang="en-GB"/>
              <a:t> </a:t>
            </a:r>
            <a:r>
              <a:rPr b="1" lang="en-GB"/>
              <a:t>‘</a:t>
            </a:r>
            <a:r>
              <a:rPr i="1" lang="en-GB"/>
              <a:t> comma_separated_digits </a:t>
            </a:r>
            <a:r>
              <a:rPr lang="en-GB"/>
              <a:t>}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EBNF Beschreibungen</a:t>
            </a:r>
            <a:endParaRPr/>
          </a:p>
        </p:txBody>
      </p:sp>
      <p:sp>
        <p:nvSpPr>
          <p:cNvPr id="541" name="Google Shape;541;p8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Erstellen Sie eine EBNF Beschreibung sodass Zahlen nicht mit einer Null anfangen (also 007 ist illegal, 7 ist legal).</a:t>
            </a:r>
            <a:endParaRPr/>
          </a:p>
          <a:p>
            <a:pPr indent="-1905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42" name="Google Shape;542;p8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48" name="Google Shape;548;p9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zero  		</a:t>
            </a:r>
            <a:r>
              <a:rPr lang="en-GB"/>
              <a:t>⟸  </a:t>
            </a:r>
            <a:r>
              <a:rPr i="1" lang="en-GB"/>
              <a:t> </a:t>
            </a:r>
            <a:r>
              <a:rPr lang="en-GB"/>
              <a:t>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nonzero  	</a:t>
            </a:r>
            <a:r>
              <a:rPr lang="en-GB"/>
              <a:t>⟸    1 | 2 | 3 | 4 | 5 | 6 | 7 | 8 | 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digit 		</a:t>
            </a:r>
            <a:r>
              <a:rPr lang="en-GB"/>
              <a:t>⟸  </a:t>
            </a:r>
            <a:r>
              <a:rPr i="1" lang="en-GB"/>
              <a:t>  zero </a:t>
            </a:r>
            <a:r>
              <a:rPr lang="en-GB"/>
              <a:t>|</a:t>
            </a:r>
            <a:r>
              <a:rPr i="1" lang="en-GB"/>
              <a:t> nonzero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integer  	</a:t>
            </a:r>
            <a:r>
              <a:rPr lang="en-GB"/>
              <a:t>⟸  </a:t>
            </a:r>
            <a:r>
              <a:rPr i="1" lang="en-GB"/>
              <a:t>  </a:t>
            </a:r>
            <a:r>
              <a:rPr lang="en-GB"/>
              <a:t>[ + | - ] </a:t>
            </a:r>
            <a:r>
              <a:rPr i="1" lang="en-GB"/>
              <a:t>nonzero </a:t>
            </a:r>
            <a:r>
              <a:rPr lang="en-GB"/>
              <a:t>{</a:t>
            </a:r>
            <a:r>
              <a:rPr i="1" lang="en-GB"/>
              <a:t> digit </a:t>
            </a:r>
            <a:r>
              <a:rPr lang="en-GB"/>
              <a:t>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GB"/>
              <a:t>… aber jetzt ist 0 kein gültiges Symbol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GB"/>
              <a:t>Wie können wir die Beschreibung verbessern? </a:t>
            </a:r>
            <a:endParaRPr/>
          </a:p>
        </p:txBody>
      </p:sp>
      <p:sp>
        <p:nvSpPr>
          <p:cNvPr id="549" name="Google Shape;549;p9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EBNF Beschreibung </a:t>
            </a:r>
            <a:r>
              <a:rPr i="1" lang="en-GB"/>
              <a:t>canonic_int</a:t>
            </a:r>
            <a:endParaRPr/>
          </a:p>
        </p:txBody>
      </p:sp>
      <p:sp>
        <p:nvSpPr>
          <p:cNvPr id="555" name="Google Shape;555;p9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zero  		</a:t>
            </a:r>
            <a:r>
              <a:rPr lang="en-GB"/>
              <a:t>⟸  </a:t>
            </a:r>
            <a:r>
              <a:rPr i="1" lang="en-GB"/>
              <a:t> </a:t>
            </a:r>
            <a:r>
              <a:rPr lang="en-GB"/>
              <a:t>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nonzero  	</a:t>
            </a:r>
            <a:r>
              <a:rPr lang="en-GB"/>
              <a:t>⟸    1 | 2 | 3 | 4 | 5 | 6 | 7 | 8 | 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digit 		</a:t>
            </a:r>
            <a:r>
              <a:rPr lang="en-GB"/>
              <a:t>⟸  </a:t>
            </a:r>
            <a:r>
              <a:rPr i="1" lang="en-GB"/>
              <a:t>  zero </a:t>
            </a:r>
            <a:r>
              <a:rPr lang="en-GB"/>
              <a:t>|</a:t>
            </a:r>
            <a:r>
              <a:rPr i="1" lang="en-GB"/>
              <a:t> nonzero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canonic_ int 	</a:t>
            </a:r>
            <a:r>
              <a:rPr lang="en-GB"/>
              <a:t>⟸  </a:t>
            </a:r>
            <a:r>
              <a:rPr i="1" lang="en-GB"/>
              <a:t>  </a:t>
            </a:r>
            <a:r>
              <a:rPr lang="en-GB"/>
              <a:t>[ + | - ] ( </a:t>
            </a:r>
            <a:r>
              <a:rPr i="1" lang="en-GB"/>
              <a:t>nonzero </a:t>
            </a:r>
            <a:r>
              <a:rPr lang="en-GB"/>
              <a:t>{</a:t>
            </a:r>
            <a:r>
              <a:rPr i="1" lang="en-GB"/>
              <a:t> digit </a:t>
            </a:r>
            <a:r>
              <a:rPr lang="en-GB"/>
              <a:t>} | </a:t>
            </a:r>
            <a:r>
              <a:rPr i="1" lang="en-GB"/>
              <a:t>zero </a:t>
            </a:r>
            <a:r>
              <a:rPr lang="en-GB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56" name="Google Shape;556;p9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Zusatzübung EBNF</a:t>
            </a:r>
            <a:endParaRPr/>
          </a:p>
        </p:txBody>
      </p:sp>
      <p:pic>
        <p:nvPicPr>
          <p:cNvPr id="562" name="Google Shape;562;p92"/>
          <p:cNvPicPr preferRelativeResize="0"/>
          <p:nvPr/>
        </p:nvPicPr>
        <p:blipFill rotWithShape="1">
          <a:blip r:embed="rId3">
            <a:alphaModFix/>
          </a:blip>
          <a:srcRect b="38618" l="3454" r="7751" t="8652"/>
          <a:stretch/>
        </p:blipFill>
        <p:spPr>
          <a:xfrm>
            <a:off x="357689" y="1153675"/>
            <a:ext cx="6864676" cy="25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Zusatzübung EBNF</a:t>
            </a:r>
            <a:endParaRPr/>
          </a:p>
        </p:txBody>
      </p:sp>
      <p:sp>
        <p:nvSpPr>
          <p:cNvPr id="568" name="Google Shape;568;p93"/>
          <p:cNvSpPr txBox="1"/>
          <p:nvPr>
            <p:ph idx="1" type="body"/>
          </p:nvPr>
        </p:nvSpPr>
        <p:spPr>
          <a:xfrm>
            <a:off x="311700" y="1017725"/>
            <a:ext cx="8230500" cy="37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Welche Symbole werden für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i="1" lang="en-GB"/>
              <a:t>sym </a:t>
            </a:r>
            <a:r>
              <a:rPr lang="en-GB"/>
              <a:t>&lt;= A | B C D | 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-GB"/>
              <a:t>sym </a:t>
            </a:r>
            <a:r>
              <a:rPr lang="en-GB"/>
              <a:t>&lt;= A { B | C D }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-GB"/>
              <a:t>sym </a:t>
            </a:r>
            <a:r>
              <a:rPr lang="en-GB"/>
              <a:t>&lt;= A { B | C } | A B | A 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als legal erkannt?</a:t>
            </a:r>
            <a:endParaRPr/>
          </a:p>
        </p:txBody>
      </p:sp>
      <p:sp>
        <p:nvSpPr>
          <p:cNvPr id="569" name="Google Shape;569;p93"/>
          <p:cNvSpPr txBox="1"/>
          <p:nvPr/>
        </p:nvSpPr>
        <p:spPr>
          <a:xfrm>
            <a:off x="4294350" y="1534225"/>
            <a:ext cx="31353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A, BCD, E</a:t>
            </a:r>
            <a:endParaRPr/>
          </a:p>
        </p:txBody>
      </p:sp>
      <p:sp>
        <p:nvSpPr>
          <p:cNvPr id="570" name="Google Shape;570;p93"/>
          <p:cNvSpPr txBox="1"/>
          <p:nvPr/>
        </p:nvSpPr>
        <p:spPr>
          <a:xfrm>
            <a:off x="4294350" y="1877125"/>
            <a:ext cx="31353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A, AB, ACD, ABCD, ABB, …</a:t>
            </a:r>
            <a:endParaRPr/>
          </a:p>
        </p:txBody>
      </p:sp>
      <p:sp>
        <p:nvSpPr>
          <p:cNvPr id="571" name="Google Shape;571;p93"/>
          <p:cNvSpPr txBox="1"/>
          <p:nvPr/>
        </p:nvSpPr>
        <p:spPr>
          <a:xfrm>
            <a:off x="4294350" y="2220025"/>
            <a:ext cx="31353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A, AB, AC, ABB, ABC, ACB, 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Zusatzübung EBNF</a:t>
            </a:r>
            <a:endParaRPr/>
          </a:p>
        </p:txBody>
      </p:sp>
      <p:sp>
        <p:nvSpPr>
          <p:cNvPr id="577" name="Google Shape;577;p94"/>
          <p:cNvSpPr txBox="1"/>
          <p:nvPr>
            <p:ph idx="1" type="body"/>
          </p:nvPr>
        </p:nvSpPr>
        <p:spPr>
          <a:xfrm>
            <a:off x="311700" y="1017725"/>
            <a:ext cx="8230500" cy="37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Wie müsste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-GB"/>
              <a:t>sym </a:t>
            </a:r>
            <a:r>
              <a:rPr lang="en-GB"/>
              <a:t>&lt;= A { B | C } | A B | A 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geändert werden, wenn man alle Symbole wie bisher </a:t>
            </a:r>
            <a:r>
              <a:rPr b="1" lang="en-GB"/>
              <a:t>ausser </a:t>
            </a:r>
            <a:r>
              <a:rPr lang="en-GB"/>
              <a:t>A als legal erkennen möchte?</a:t>
            </a:r>
            <a:endParaRPr/>
          </a:p>
        </p:txBody>
      </p:sp>
      <p:sp>
        <p:nvSpPr>
          <p:cNvPr id="578" name="Google Shape;578;p94"/>
          <p:cNvSpPr txBox="1"/>
          <p:nvPr/>
        </p:nvSpPr>
        <p:spPr>
          <a:xfrm>
            <a:off x="4159000" y="1579350"/>
            <a:ext cx="31356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>
                <a:solidFill>
                  <a:schemeClr val="dk1"/>
                </a:solidFill>
              </a:rPr>
              <a:t>sym </a:t>
            </a:r>
            <a:r>
              <a:rPr lang="en-GB">
                <a:solidFill>
                  <a:schemeClr val="dk1"/>
                </a:solidFill>
              </a:rPr>
              <a:t>&lt;= A B { B | C } | A C { B | C }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Zusatzübung EBNF</a:t>
            </a:r>
            <a:endParaRPr/>
          </a:p>
        </p:txBody>
      </p:sp>
      <p:sp>
        <p:nvSpPr>
          <p:cNvPr id="584" name="Google Shape;584;p95"/>
          <p:cNvSpPr txBox="1"/>
          <p:nvPr>
            <p:ph idx="1" type="body"/>
          </p:nvPr>
        </p:nvSpPr>
        <p:spPr>
          <a:xfrm>
            <a:off x="311700" y="1017725"/>
            <a:ext cx="8230500" cy="37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Vereinfachen Sie diese Regeln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i="1" lang="en-GB"/>
              <a:t>r1 </a:t>
            </a:r>
            <a:r>
              <a:rPr lang="en-GB"/>
              <a:t>&lt;= A | B | </a:t>
            </a:r>
            <a:r>
              <a:rPr lang="en-GB"/>
              <a:t>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-GB"/>
              <a:t>r2 </a:t>
            </a:r>
            <a:r>
              <a:rPr lang="en-GB"/>
              <a:t>&lt;= [ [ A ] ]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-GB"/>
              <a:t>r3 </a:t>
            </a:r>
            <a:r>
              <a:rPr lang="en-GB"/>
              <a:t>&lt;= [ A [ A [ A ] ] ]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-GB"/>
              <a:t>r4 </a:t>
            </a:r>
            <a:r>
              <a:rPr lang="en-GB"/>
              <a:t>&lt;= A | AA | AAA </a:t>
            </a:r>
            <a:r>
              <a:rPr lang="en-GB"/>
              <a:t>| </a:t>
            </a:r>
            <a:r>
              <a:rPr lang="en-GB"/>
              <a:t>AAAA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“einfacher” = RHS ist kürzer oder enthält weniger tief geschachtelte Ausdrücke.</a:t>
            </a:r>
            <a:endParaRPr/>
          </a:p>
        </p:txBody>
      </p:sp>
      <p:sp>
        <p:nvSpPr>
          <p:cNvPr id="585" name="Google Shape;585;p95"/>
          <p:cNvSpPr txBox="1"/>
          <p:nvPr/>
        </p:nvSpPr>
        <p:spPr>
          <a:xfrm>
            <a:off x="4040575" y="1522125"/>
            <a:ext cx="3199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r1 &lt;= A | B</a:t>
            </a:r>
            <a:endParaRPr/>
          </a:p>
        </p:txBody>
      </p:sp>
      <p:sp>
        <p:nvSpPr>
          <p:cNvPr id="586" name="Google Shape;586;p95"/>
          <p:cNvSpPr txBox="1"/>
          <p:nvPr/>
        </p:nvSpPr>
        <p:spPr>
          <a:xfrm>
            <a:off x="4040575" y="1852325"/>
            <a:ext cx="3199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r2 &lt;= [A]</a:t>
            </a:r>
            <a:endParaRPr/>
          </a:p>
        </p:txBody>
      </p:sp>
      <p:sp>
        <p:nvSpPr>
          <p:cNvPr id="587" name="Google Shape;587;p95"/>
          <p:cNvSpPr txBox="1"/>
          <p:nvPr/>
        </p:nvSpPr>
        <p:spPr>
          <a:xfrm>
            <a:off x="4040575" y="2182525"/>
            <a:ext cx="3199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r3 &lt;= [A] [A] [A]</a:t>
            </a:r>
            <a:endParaRPr/>
          </a:p>
        </p:txBody>
      </p:sp>
      <p:sp>
        <p:nvSpPr>
          <p:cNvPr id="588" name="Google Shape;588;p95"/>
          <p:cNvSpPr txBox="1"/>
          <p:nvPr/>
        </p:nvSpPr>
        <p:spPr>
          <a:xfrm>
            <a:off x="4040575" y="2512725"/>
            <a:ext cx="3199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r4 &lt;=  A [A] [A] [A]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9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Zusatzübungen Java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Zusatzübung Java Strings</a:t>
            </a:r>
            <a:endParaRPr/>
          </a:p>
        </p:txBody>
      </p:sp>
      <p:sp>
        <p:nvSpPr>
          <p:cNvPr id="599" name="Google Shape;599;p97"/>
          <p:cNvSpPr txBox="1"/>
          <p:nvPr>
            <p:ph idx="1" type="body"/>
          </p:nvPr>
        </p:nvSpPr>
        <p:spPr>
          <a:xfrm>
            <a:off x="311700" y="1676725"/>
            <a:ext cx="8230500" cy="21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"Der Kontostand ist 7'100,00 CHF"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b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GB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"Der String </a:t>
            </a:r>
            <a:r>
              <a:rPr lang="en-GB">
                <a:solidFill>
                  <a:srgbClr val="0F69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\"\"</a:t>
            </a:r>
            <a:r>
              <a:rPr lang="en-GB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ist ein leeres Symbol."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>
                <a:solidFill>
                  <a:srgbClr val="0F69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\\</a:t>
            </a:r>
            <a:r>
              <a:rPr lang="en-GB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GB">
                <a:solidFill>
                  <a:srgbClr val="0F69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\"\\\\\"</a:t>
            </a:r>
            <a:r>
              <a:rPr lang="en-GB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0" name="Google Shape;600;p97"/>
          <p:cNvSpPr txBox="1"/>
          <p:nvPr>
            <p:ph idx="1" type="body"/>
          </p:nvPr>
        </p:nvSpPr>
        <p:spPr>
          <a:xfrm>
            <a:off x="311700" y="1093925"/>
            <a:ext cx="823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Was wird ausgegeben?</a:t>
            </a:r>
            <a:endParaRPr/>
          </a:p>
        </p:txBody>
      </p:sp>
      <p:sp>
        <p:nvSpPr>
          <p:cNvPr id="601" name="Google Shape;601;p97"/>
          <p:cNvSpPr txBox="1"/>
          <p:nvPr/>
        </p:nvSpPr>
        <p:spPr>
          <a:xfrm>
            <a:off x="3940200" y="3842300"/>
            <a:ext cx="48921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Der Kontostand ist 7'100,00 CHF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Der String "" ist ein leeres Symbol.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\'"\\"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Lösung Übung 1, Aufgabe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2523"/>
            <a:ext cx="8520598" cy="533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Zusatzübung Java Arithmetik</a:t>
            </a:r>
            <a:endParaRPr/>
          </a:p>
        </p:txBody>
      </p:sp>
      <p:sp>
        <p:nvSpPr>
          <p:cNvPr id="607" name="Google Shape;607;p98"/>
          <p:cNvSpPr txBox="1"/>
          <p:nvPr>
            <p:ph idx="1" type="body"/>
          </p:nvPr>
        </p:nvSpPr>
        <p:spPr>
          <a:xfrm>
            <a:off x="311700" y="1590425"/>
            <a:ext cx="3583200" cy="29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AutoNum type="arabicParenR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13 / 5 + 12 / 4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AutoNum type="arabicParenR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 * 4 + 17 / 2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AutoNum type="arabicParenR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-(1 + 2 * 3 + (1 + 2) * 3)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AutoNum type="arabicParenR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32 % 5 + 16 % 3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AutoNum type="arabicParenR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2.5 * 2 + 17 / 4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AutoNum type="arabicParenR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4.5 / 3 / 2 + 1</a:t>
            </a:r>
            <a:br>
              <a:rPr lang="en-GB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 sz="14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AutoNum type="arabicParenR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"ETH" + 20 + 16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AutoNum type="arabicParenR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20 + 16 + "ETH"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AutoNum type="arabicParenR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 + 7 / 2 * 2.0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AutoNum type="arabicParenR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56 / 3 / 2.0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8" name="Google Shape;608;p98"/>
          <p:cNvSpPr txBox="1"/>
          <p:nvPr>
            <p:ph idx="1" type="body"/>
          </p:nvPr>
        </p:nvSpPr>
        <p:spPr>
          <a:xfrm>
            <a:off x="311700" y="1017725"/>
            <a:ext cx="823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Was ergeben diese arithmetischen Ausdrücke?</a:t>
            </a:r>
            <a:endParaRPr/>
          </a:p>
        </p:txBody>
      </p:sp>
      <p:sp>
        <p:nvSpPr>
          <p:cNvPr id="609" name="Google Shape;609;p98"/>
          <p:cNvSpPr txBox="1"/>
          <p:nvPr>
            <p:ph idx="1" type="body"/>
          </p:nvPr>
        </p:nvSpPr>
        <p:spPr>
          <a:xfrm>
            <a:off x="4332275" y="1559000"/>
            <a:ext cx="3583200" cy="29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-16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9.0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1.75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ETH2016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36ETH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7.0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9.0</a:t>
            </a:r>
            <a:endParaRPr b="1" sz="14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Zusatzübung Java Variablen</a:t>
            </a:r>
            <a:endParaRPr/>
          </a:p>
        </p:txBody>
      </p:sp>
      <p:sp>
        <p:nvSpPr>
          <p:cNvPr id="615" name="Google Shape;615;p99"/>
          <p:cNvSpPr txBox="1"/>
          <p:nvPr>
            <p:ph idx="1" type="body"/>
          </p:nvPr>
        </p:nvSpPr>
        <p:spPr>
          <a:xfrm>
            <a:off x="311700" y="2167675"/>
            <a:ext cx="3402600" cy="21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4.0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4.0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4.0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4.0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note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4.0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4.0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008C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6" name="Google Shape;616;p99"/>
          <p:cNvSpPr txBox="1"/>
          <p:nvPr>
            <p:ph idx="1" type="body"/>
          </p:nvPr>
        </p:nvSpPr>
        <p:spPr>
          <a:xfrm>
            <a:off x="311700" y="1017725"/>
            <a:ext cx="8230500" cy="10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Was ist der richtige Weg, eine Variable “note” für reelle Zahlen mit dem Wert 4.0 zu initialisieren?</a:t>
            </a:r>
            <a:br>
              <a:rPr lang="en-GB"/>
            </a:br>
            <a:r>
              <a:rPr lang="en-GB"/>
              <a:t>Was für einen Typ brauchen wir in Java um 4.0 darstellen zu können?</a:t>
            </a:r>
            <a:endParaRPr/>
          </a:p>
        </p:txBody>
      </p:sp>
      <p:sp>
        <p:nvSpPr>
          <p:cNvPr id="617" name="Google Shape;617;p99"/>
          <p:cNvSpPr txBox="1"/>
          <p:nvPr/>
        </p:nvSpPr>
        <p:spPr>
          <a:xfrm>
            <a:off x="3415925" y="2732700"/>
            <a:ext cx="620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✔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Zusatzübung Java Anweisungen</a:t>
            </a:r>
            <a:endParaRPr/>
          </a:p>
        </p:txBody>
      </p:sp>
      <p:sp>
        <p:nvSpPr>
          <p:cNvPr id="623" name="Google Shape;623;p100"/>
          <p:cNvSpPr txBox="1"/>
          <p:nvPr>
            <p:ph idx="1" type="body"/>
          </p:nvPr>
        </p:nvSpPr>
        <p:spPr>
          <a:xfrm>
            <a:off x="311700" y="1590425"/>
            <a:ext cx="8230500" cy="23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5.5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set 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5.5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5.5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note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5.5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5.5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5.5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5.5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4" name="Google Shape;624;p100"/>
          <p:cNvSpPr txBox="1"/>
          <p:nvPr>
            <p:ph idx="1" type="body"/>
          </p:nvPr>
        </p:nvSpPr>
        <p:spPr>
          <a:xfrm>
            <a:off x="311700" y="1017725"/>
            <a:ext cx="823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Wie können Sie später die Note verbessern, also “note” auf 5.5 setzen?</a:t>
            </a:r>
            <a:endParaRPr/>
          </a:p>
        </p:txBody>
      </p:sp>
      <p:sp>
        <p:nvSpPr>
          <p:cNvPr id="625" name="Google Shape;625;p100"/>
          <p:cNvSpPr txBox="1"/>
          <p:nvPr/>
        </p:nvSpPr>
        <p:spPr>
          <a:xfrm>
            <a:off x="2489325" y="2481375"/>
            <a:ext cx="620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✔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Zusatzübung Java Anweisungen</a:t>
            </a:r>
            <a:endParaRPr/>
          </a:p>
        </p:txBody>
      </p:sp>
      <p:sp>
        <p:nvSpPr>
          <p:cNvPr id="631" name="Google Shape;631;p101"/>
          <p:cNvSpPr txBox="1"/>
          <p:nvPr>
            <p:ph idx="1" type="body"/>
          </p:nvPr>
        </p:nvSpPr>
        <p:spPr>
          <a:xfrm>
            <a:off x="311700" y="1510625"/>
            <a:ext cx="8230500" cy="24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0.25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&lt;--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0.25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0.25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0.255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note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0.25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0.25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arenR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note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0.25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2" name="Google Shape;632;p101"/>
          <p:cNvSpPr txBox="1"/>
          <p:nvPr>
            <p:ph idx="1" type="body"/>
          </p:nvPr>
        </p:nvSpPr>
        <p:spPr>
          <a:xfrm>
            <a:off x="311700" y="1017725"/>
            <a:ext cx="8230500" cy="4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Wie würden Sie eine Bonusverbesserung der Note um 0.25 implementieren?</a:t>
            </a:r>
            <a:endParaRPr/>
          </a:p>
        </p:txBody>
      </p:sp>
      <p:sp>
        <p:nvSpPr>
          <p:cNvPr id="633" name="Google Shape;633;p101"/>
          <p:cNvSpPr txBox="1"/>
          <p:nvPr/>
        </p:nvSpPr>
        <p:spPr>
          <a:xfrm>
            <a:off x="3494450" y="2075400"/>
            <a:ext cx="620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✔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Zusatzaufgabe Java Anweisungen</a:t>
            </a:r>
            <a:endParaRPr/>
          </a:p>
        </p:txBody>
      </p:sp>
      <p:sp>
        <p:nvSpPr>
          <p:cNvPr id="639" name="Google Shape;639;p102"/>
          <p:cNvSpPr txBox="1"/>
          <p:nvPr>
            <p:ph idx="1" type="body"/>
          </p:nvPr>
        </p:nvSpPr>
        <p:spPr>
          <a:xfrm>
            <a:off x="311700" y="1525625"/>
            <a:ext cx="2020500" cy="29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c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c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0" name="Google Shape;640;p102"/>
          <p:cNvSpPr txBox="1"/>
          <p:nvPr>
            <p:ph idx="1" type="body"/>
          </p:nvPr>
        </p:nvSpPr>
        <p:spPr>
          <a:xfrm>
            <a:off x="311700" y="1017725"/>
            <a:ext cx="82305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Welche Werte haben a, b, c am Ende dieser Anweisungen?</a:t>
            </a:r>
            <a:endParaRPr/>
          </a:p>
        </p:txBody>
      </p:sp>
      <p:sp>
        <p:nvSpPr>
          <p:cNvPr id="641" name="Google Shape;641;p102"/>
          <p:cNvSpPr txBox="1"/>
          <p:nvPr/>
        </p:nvSpPr>
        <p:spPr>
          <a:xfrm>
            <a:off x="2997825" y="2764150"/>
            <a:ext cx="1494000" cy="1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  <a:t>a = 7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  <a:t>b = 8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  <a:t>c = 17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Zusatzaufgabe Java Anweisungen</a:t>
            </a:r>
            <a:endParaRPr/>
          </a:p>
        </p:txBody>
      </p:sp>
      <p:sp>
        <p:nvSpPr>
          <p:cNvPr id="647" name="Google Shape;647;p103"/>
          <p:cNvSpPr txBox="1"/>
          <p:nvPr>
            <p:ph idx="1" type="body"/>
          </p:nvPr>
        </p:nvSpPr>
        <p:spPr>
          <a:xfrm>
            <a:off x="311700" y="1540625"/>
            <a:ext cx="8230500" cy="27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k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k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k</a:t>
            </a:r>
            <a:r>
              <a:rPr lang="en-GB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8" name="Google Shape;648;p103"/>
          <p:cNvSpPr txBox="1"/>
          <p:nvPr>
            <p:ph idx="1" type="body"/>
          </p:nvPr>
        </p:nvSpPr>
        <p:spPr>
          <a:xfrm>
            <a:off x="311700" y="1017725"/>
            <a:ext cx="82305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Welche Werte haben x, i, j, k am Ende dieser Anweisungen?</a:t>
            </a:r>
            <a:endParaRPr/>
          </a:p>
        </p:txBody>
      </p:sp>
      <p:sp>
        <p:nvSpPr>
          <p:cNvPr id="649" name="Google Shape;649;p103"/>
          <p:cNvSpPr txBox="1"/>
          <p:nvPr/>
        </p:nvSpPr>
        <p:spPr>
          <a:xfrm>
            <a:off x="3696725" y="3016350"/>
            <a:ext cx="1588200" cy="15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  <a:t>x = 9</a:t>
            </a:r>
            <a:b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  <a:t>i = 4</a:t>
            </a:r>
            <a:b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  <a:t>j = 2</a:t>
            </a:r>
            <a:b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  <a:t>k = 1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Lösung Übung 1, Aufgabe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2529"/>
            <a:ext cx="8520599" cy="311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Lösung Übung 1, Aufgabe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2534"/>
            <a:ext cx="8520600" cy="547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Lösung Übung 1, Aufgabe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50" y="1322516"/>
            <a:ext cx="8520600" cy="1999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Lösung Übung 1, Aufgabe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2535"/>
            <a:ext cx="8520598" cy="761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