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1" r:id="rId4"/>
    <p:sldMasterId id="214748367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F431ACC-8B49-4151-8ECB-8415562B75BC}">
  <a:tblStyle styleId="{0F431ACC-8B49-4151-8ECB-8415562B75B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45" Type="http://schemas.openxmlformats.org/officeDocument/2006/relationships/slide" Target="slides/slide39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f53f8d964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f53f8d964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</a:rPr>
              <a:t>(dabei kann man diskutieren:  alle Variable sind int, z &gt;= 1 wg. int Division (3/2 == 1))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81fa0efa5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81fa0efa5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Einfache Anpassungen: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Reelle Zahlen anstatt ganze Zahlen?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Vorbereitung Übung 3: Anwendung für Schleife/Loop?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81fa0efa5_0_4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181fa0efa5_0_4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377932f11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1377932f11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377932f1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377932f1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Die Lösung befindet sich auch im Git Repo unter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exercise-additionals</a:t>
            </a:r>
            <a:r>
              <a:rPr lang="en-GB">
                <a:solidFill>
                  <a:schemeClr val="dk1"/>
                </a:solidFill>
              </a:rPr>
              <a:t>/exercise-session2/…/While.java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ev. ein paar Iterationen der Schleife an der Tafel durchspielen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‘% 10’ extrahiert letzte Ziffer → ‘% 2’ für binär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/ 10 entfernt letzte Ziffer(Integer-Division)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Lösung: </a:t>
            </a:r>
            <a:r>
              <a:rPr lang="en-GB"/>
              <a:t>987654321  0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321242f2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4321242f2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Beispiele </a:t>
            </a:r>
            <a:r>
              <a:rPr lang="en-GB"/>
              <a:t>am Whiteboard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377932f11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1377932f11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Beispiele am Whiteboard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f53f8d964b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f53f8d964b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9ff7e7c89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9ff7e7c89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9ff7e7c89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9ff7e7c89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If students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8a90a6f95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8a90a6f9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f53f8d964b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f53f8d964b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Rechnet eine der Aufgaben in der Übungsstunde vor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f53f8d964b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f53f8d964b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377932f11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377932f11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Die Lösung befindet sich auch im Git Repo (in der “material” subgroup) unter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exercise-additionals</a:t>
            </a:r>
            <a:r>
              <a:rPr lang="en-GB"/>
              <a:t>/exercise-session2/…/Potenzieren.java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Demo (mögliche Fehler die die Studenten sehen können):</a:t>
            </a:r>
            <a:endParaRPr b="1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IndexOutOfBounds exception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Initialisierung von ‘i’ falsch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Abbruchsbedingung ‘i &lt;= k’ falsch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377932f11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377932f11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Erkläre anhand ähnlichem Beispiel auf der nächsten Slide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f53f8d964b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f53f8d964b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87aaa6920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87aaa6920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81fa0efa5_0_26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81fa0efa5_0_26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7.75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/>
              <a:t>10.0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chris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1377932f1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1377932f1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ev. ein paar Iterationen der Schleife an der Tafel durchspielen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Lösung: </a:t>
            </a:r>
            <a:r>
              <a:rPr lang="en-GB"/>
              <a:t>0 1 1 2 3 5 8 13 21 34 55 89 144 233 377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chris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377932f11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377932f11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</a:rPr>
              <a:t>Die Lösung befindet sich auch im Git Repo unter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exercise-additionals/exercise-session2/…/Sortieren.java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</a:rPr>
              <a:t>Ansätze:</a:t>
            </a:r>
            <a:endParaRPr b="1"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Linear durchprobieren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Entscheidungsbaum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Kombination von Teilproblemen (Minimum &amp; Sort-2-Numbers)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GB">
                <a:solidFill>
                  <a:schemeClr val="dk1"/>
                </a:solidFill>
              </a:rPr>
              <a:t>Austauschen / Swapping (Bubblesort)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chris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f006bba14b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f006bba14b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770014529_0_3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770014529_0_3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Häufige Probleme, die bei der Korrektur / beim Lesen der Lösungen zu Ü1 gefunden wurden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f006bba14b_0_2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f006bba14b_0_24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f006bba14b_0_25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gf006bba14b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f006bba14b_0_25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f006bba14b_0_30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4" name="Google Shape;404;gf006bba14b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4 1 5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Warum ist j (2. Col)  +1 und nicht -1??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i– (left) 10, --: 9  (right) 9 , --: 8</a:t>
            </a:r>
            <a:endParaRPr/>
          </a:p>
        </p:txBody>
      </p:sp>
      <p:sp>
        <p:nvSpPr>
          <p:cNvPr id="405" name="Google Shape;405;gf006bba14b_0_30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f006bba14b_0_30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gf006bba14b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4 1 5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Warum ist j (2. Col)  +1 und nicht -1??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i– (left) 10, --: 9  (right) 9 , --: 8</a:t>
            </a:r>
            <a:endParaRPr/>
          </a:p>
        </p:txBody>
      </p:sp>
      <p:sp>
        <p:nvSpPr>
          <p:cNvPr id="414" name="Google Shape;414;gf006bba14b_0_30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28a90a6f957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2" name="Google Shape;422;g28a90a6f95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4 1 5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Warum ist j (2. Col)  +1 und nicht -1??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i– (left) 10, --: 9  (right) 9 , --: 8</a:t>
            </a:r>
            <a:endParaRPr/>
          </a:p>
        </p:txBody>
      </p:sp>
      <p:sp>
        <p:nvSpPr>
          <p:cNvPr id="423" name="Google Shape;423;g28a90a6f957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f006bba14b_0_3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1" name="Google Shape;431;gf006bba14b_0_3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4 1 5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1 8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Warum ist y (2. Col)  +1 und nicht -1??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Y– (left) 10, --: 9  (right) 9 , --: 8</a:t>
            </a:r>
            <a:endParaRPr/>
          </a:p>
        </p:txBody>
      </p:sp>
      <p:sp>
        <p:nvSpPr>
          <p:cNvPr id="432" name="Google Shape;432;gf006bba14b_0_3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f006bba14b_0_3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gf006bba14b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gf006bba14b_0_3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f006bba14b_0_3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gf006bba14b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AB hier nicht mehr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chris</a:t>
            </a:r>
            <a:endParaRPr/>
          </a:p>
        </p:txBody>
      </p:sp>
      <p:sp>
        <p:nvSpPr>
          <p:cNvPr id="448" name="Google Shape;448;gf006bba14b_0_33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f006bba14b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gf006bba14b_0_3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28a90a6f957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28a90a6f957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https://create.kahoot.it/share/21-u3-eprog-mschoeb/c2a9bee7-0a06-4067-a876-e5ea30e4a30e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81fa0efa5_0_24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81fa0efa5_0_2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Achtung: Rekursion muss enden!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81fa0ef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81fa0ef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7707d8aef_2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17707d8aef_2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Gross- und Kleinschreibung in Java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Semikolons am Ende einer Anweisung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Klammern immer schliessen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7707d8aef_2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17707d8aef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Vermeidung von Redundanz mit Zeilen-Partitionierung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/>
              <a:t>Andere Ideen für Methoden-Aufteilung?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f006bba14b_0_4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f006bba14b_0_4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006bba14b_0_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f006bba14b_0_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●"/>
              <a:defRPr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3pPr>
            <a:lvl4pPr indent="-355600" lvl="3" marL="18288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●"/>
              <a:defRPr sz="2000"/>
            </a:lvl4pPr>
            <a:lvl5pPr indent="-355600" lvl="4" marL="2286000" rtl="0" algn="l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○"/>
              <a:defRPr sz="2000"/>
            </a:lvl5pPr>
            <a:lvl6pPr indent="-342900" lvl="5" marL="27432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ctrTitle"/>
          </p:nvPr>
        </p:nvSpPr>
        <p:spPr>
          <a:xfrm>
            <a:off x="467544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467544" y="2914650"/>
            <a:ext cx="7086600" cy="13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rgbClr val="888888"/>
                </a:solidFill>
              </a:defRPr>
            </a:lvl1pPr>
            <a:lvl2pPr lvl="1" rtl="0" algn="ctr"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  <a:defRPr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sz="20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▪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Char char="▪"/>
              <a:defRPr sz="20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722313" y="3305176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722313" y="2180035"/>
            <a:ext cx="77724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8"/>
          <p:cNvSpPr txBox="1"/>
          <p:nvPr>
            <p:ph idx="1" type="body"/>
          </p:nvPr>
        </p:nvSpPr>
        <p:spPr>
          <a:xfrm>
            <a:off x="457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rtl="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648200" y="1200151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rtl="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4" name="Google Shape;84;p1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457200" y="1151335"/>
            <a:ext cx="40401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0" name="Google Shape;90;p19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1" name="Google Shape;91;p19"/>
          <p:cNvSpPr txBox="1"/>
          <p:nvPr>
            <p:ph idx="3" type="body"/>
          </p:nvPr>
        </p:nvSpPr>
        <p:spPr>
          <a:xfrm>
            <a:off x="4645026" y="1151335"/>
            <a:ext cx="40419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2" name="Google Shape;92;p19"/>
          <p:cNvSpPr txBox="1"/>
          <p:nvPr>
            <p:ph idx="4" type="body"/>
          </p:nvPr>
        </p:nvSpPr>
        <p:spPr>
          <a:xfrm>
            <a:off x="4645026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▪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2"/>
          <p:cNvSpPr txBox="1"/>
          <p:nvPr>
            <p:ph type="title"/>
          </p:nvPr>
        </p:nvSpPr>
        <p:spPr>
          <a:xfrm>
            <a:off x="457201" y="204787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1pPr>
            <a:lvl2pPr indent="-355600" lvl="1" marL="91440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30200" lvl="2" marL="1371600" rtl="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3pPr>
            <a:lvl4pPr indent="-304800" lvl="3" marL="182880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Char char="▪"/>
              <a:defRPr sz="1200"/>
            </a:lvl4pPr>
            <a:lvl5pPr indent="-279400" lvl="4" marL="2286000" rtl="0" algn="l">
              <a:spcBef>
                <a:spcPts val="160"/>
              </a:spcBef>
              <a:spcAft>
                <a:spcPts val="0"/>
              </a:spcAft>
              <a:buClr>
                <a:schemeClr val="accent2"/>
              </a:buClr>
              <a:buSzPts val="800"/>
              <a:buChar char="▪"/>
              <a:defRPr sz="8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57201" y="1076326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09" name="Google Shape;109;p2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2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3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Noto Sans Symbols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oto Sans Symbols"/>
              <a:buNone/>
              <a:defRPr b="1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rtl="0" algn="l"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spcBef>
                <a:spcPts val="3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874750" y="-1217399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 rot="5400000">
            <a:off x="5463750" y="1371629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 rot="5400000">
            <a:off x="1272750" y="-609571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rtl="0" algn="l">
              <a:spcBef>
                <a:spcPts val="6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  <a:defRPr b="1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Übungsstunde 3</a:t>
            </a:r>
            <a:endParaRPr/>
          </a:p>
        </p:txBody>
      </p:sp>
      <p:sp>
        <p:nvSpPr>
          <p:cNvPr id="136" name="Google Shape;136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Einführung in die Programmierung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5"/>
          <p:cNvPicPr preferRelativeResize="0"/>
          <p:nvPr/>
        </p:nvPicPr>
        <p:blipFill rotWithShape="1">
          <a:blip r:embed="rId3">
            <a:alphaModFix/>
          </a:blip>
          <a:srcRect b="1697" l="0" r="0" t="8479"/>
          <a:stretch/>
        </p:blipFill>
        <p:spPr>
          <a:xfrm>
            <a:off x="152400" y="574925"/>
            <a:ext cx="8104500" cy="434607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5"/>
          <p:cNvSpPr/>
          <p:nvPr/>
        </p:nvSpPr>
        <p:spPr>
          <a:xfrm>
            <a:off x="1005575" y="2517500"/>
            <a:ext cx="2192100" cy="34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{ x &gt; 10 &amp;&amp; y &gt; 15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6" name="Google Shape;236;p35"/>
          <p:cNvSpPr/>
          <p:nvPr/>
        </p:nvSpPr>
        <p:spPr>
          <a:xfrm>
            <a:off x="1005575" y="3523550"/>
            <a:ext cx="2192100" cy="34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{ x == 2 &amp;&amp; y == 7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7" name="Google Shape;237;p35"/>
          <p:cNvSpPr/>
          <p:nvPr/>
        </p:nvSpPr>
        <p:spPr>
          <a:xfrm>
            <a:off x="1005575" y="4601900"/>
            <a:ext cx="3725700" cy="347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nsolas"/>
                <a:ea typeface="Consolas"/>
                <a:cs typeface="Consolas"/>
                <a:sym typeface="Consolas"/>
              </a:rPr>
              <a:t>{ x &gt; 0 &amp;&amp; z &gt; 0 &amp;&amp; y &gt; 0 }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38" name="Google Shape;238;p35"/>
          <p:cNvSpPr txBox="1"/>
          <p:nvPr/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Aufgabe </a:t>
            </a:r>
            <a:r>
              <a:rPr lang="en-GB" sz="2800"/>
              <a:t>4</a:t>
            </a:r>
            <a:r>
              <a:rPr lang="en-GB" sz="2800"/>
              <a:t>: Postconditions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6"/>
          <p:cNvPicPr preferRelativeResize="0"/>
          <p:nvPr/>
        </p:nvPicPr>
        <p:blipFill rotWithShape="1">
          <a:blip r:embed="rId3">
            <a:alphaModFix/>
          </a:blip>
          <a:srcRect b="45581" l="32124" r="30206" t="7359"/>
          <a:stretch/>
        </p:blipFill>
        <p:spPr>
          <a:xfrm>
            <a:off x="70222" y="265488"/>
            <a:ext cx="5874051" cy="4612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4" name="Google Shape;244;p36"/>
          <p:cNvGrpSpPr/>
          <p:nvPr/>
        </p:nvGrpSpPr>
        <p:grpSpPr>
          <a:xfrm>
            <a:off x="2599900" y="148325"/>
            <a:ext cx="4758000" cy="379200"/>
            <a:chOff x="2599900" y="148325"/>
            <a:chExt cx="4758000" cy="379200"/>
          </a:xfrm>
        </p:grpSpPr>
        <p:cxnSp>
          <p:nvCxnSpPr>
            <p:cNvPr id="245" name="Google Shape;245;p36"/>
            <p:cNvCxnSpPr>
              <a:stCxn id="246" idx="1"/>
            </p:cNvCxnSpPr>
            <p:nvPr/>
          </p:nvCxnSpPr>
          <p:spPr>
            <a:xfrm rot="10800000">
              <a:off x="2599900" y="337925"/>
              <a:ext cx="786000" cy="0"/>
            </a:xfrm>
            <a:prstGeom prst="straightConnector1">
              <a:avLst/>
            </a:prstGeom>
            <a:noFill/>
            <a:ln cap="flat" cmpd="sng" w="38100">
              <a:solidFill>
                <a:srgbClr val="E69138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46" name="Google Shape;246;p36"/>
            <p:cNvSpPr txBox="1"/>
            <p:nvPr/>
          </p:nvSpPr>
          <p:spPr>
            <a:xfrm>
              <a:off x="3385900" y="148325"/>
              <a:ext cx="39720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2"/>
                  </a:solidFill>
                </a:rPr>
                <a:t>auch </a:t>
              </a:r>
              <a:r>
                <a:rPr lang="en-GB">
                  <a:solidFill>
                    <a:schemeClr val="dk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java.util.*</a:t>
              </a:r>
              <a:endPara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247" name="Google Shape;247;p36"/>
          <p:cNvGrpSpPr/>
          <p:nvPr/>
        </p:nvGrpSpPr>
        <p:grpSpPr>
          <a:xfrm>
            <a:off x="4745225" y="748950"/>
            <a:ext cx="3874800" cy="379200"/>
            <a:chOff x="4745225" y="748950"/>
            <a:chExt cx="3874800" cy="379200"/>
          </a:xfrm>
        </p:grpSpPr>
        <p:cxnSp>
          <p:nvCxnSpPr>
            <p:cNvPr id="248" name="Google Shape;248;p36"/>
            <p:cNvCxnSpPr>
              <a:stCxn id="249" idx="1"/>
            </p:cNvCxnSpPr>
            <p:nvPr/>
          </p:nvCxnSpPr>
          <p:spPr>
            <a:xfrm rot="10800000">
              <a:off x="4745225" y="938550"/>
              <a:ext cx="786000" cy="0"/>
            </a:xfrm>
            <a:prstGeom prst="straightConnector1">
              <a:avLst/>
            </a:prstGeom>
            <a:noFill/>
            <a:ln cap="flat" cmpd="sng" w="38100">
              <a:solidFill>
                <a:srgbClr val="E69138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49" name="Google Shape;249;p36"/>
            <p:cNvSpPr txBox="1"/>
            <p:nvPr/>
          </p:nvSpPr>
          <p:spPr>
            <a:xfrm>
              <a:off x="5531225" y="748950"/>
              <a:ext cx="30888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2"/>
                  </a:solidFill>
                </a:rPr>
                <a:t>Kommentare nicht vergessen!</a:t>
              </a:r>
              <a:endPara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250" name="Google Shape;250;p36"/>
          <p:cNvGrpSpPr/>
          <p:nvPr/>
        </p:nvGrpSpPr>
        <p:grpSpPr>
          <a:xfrm>
            <a:off x="3385900" y="1921950"/>
            <a:ext cx="4758000" cy="379200"/>
            <a:chOff x="3385900" y="1921950"/>
            <a:chExt cx="4758000" cy="379200"/>
          </a:xfrm>
        </p:grpSpPr>
        <p:cxnSp>
          <p:nvCxnSpPr>
            <p:cNvPr id="251" name="Google Shape;251;p36"/>
            <p:cNvCxnSpPr>
              <a:stCxn id="252" idx="1"/>
            </p:cNvCxnSpPr>
            <p:nvPr/>
          </p:nvCxnSpPr>
          <p:spPr>
            <a:xfrm rot="10800000">
              <a:off x="3385900" y="2111550"/>
              <a:ext cx="786000" cy="0"/>
            </a:xfrm>
            <a:prstGeom prst="straightConnector1">
              <a:avLst/>
            </a:prstGeom>
            <a:noFill/>
            <a:ln cap="flat" cmpd="sng" w="38100">
              <a:solidFill>
                <a:srgbClr val="E69138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52" name="Google Shape;252;p36"/>
            <p:cNvSpPr txBox="1"/>
            <p:nvPr/>
          </p:nvSpPr>
          <p:spPr>
            <a:xfrm>
              <a:off x="4171900" y="1921950"/>
              <a:ext cx="39720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2"/>
                  </a:solidFill>
                </a:rPr>
                <a:t>Variablen werden oft alle am Anfang deklariert</a:t>
              </a:r>
              <a:endPara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253" name="Google Shape;253;p36"/>
          <p:cNvGrpSpPr/>
          <p:nvPr/>
        </p:nvGrpSpPr>
        <p:grpSpPr>
          <a:xfrm>
            <a:off x="4519025" y="2382150"/>
            <a:ext cx="4101000" cy="379200"/>
            <a:chOff x="4519025" y="2382150"/>
            <a:chExt cx="4101000" cy="379200"/>
          </a:xfrm>
        </p:grpSpPr>
        <p:cxnSp>
          <p:nvCxnSpPr>
            <p:cNvPr id="254" name="Google Shape;254;p36"/>
            <p:cNvCxnSpPr>
              <a:stCxn id="255" idx="1"/>
            </p:cNvCxnSpPr>
            <p:nvPr/>
          </p:nvCxnSpPr>
          <p:spPr>
            <a:xfrm rot="10800000">
              <a:off x="4519025" y="2571750"/>
              <a:ext cx="786000" cy="0"/>
            </a:xfrm>
            <a:prstGeom prst="straightConnector1">
              <a:avLst/>
            </a:prstGeom>
            <a:noFill/>
            <a:ln cap="flat" cmpd="sng" w="38100">
              <a:solidFill>
                <a:srgbClr val="E69138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55" name="Google Shape;255;p36"/>
            <p:cNvSpPr txBox="1"/>
            <p:nvPr/>
          </p:nvSpPr>
          <p:spPr>
            <a:xfrm>
              <a:off x="5305025" y="2382150"/>
              <a:ext cx="33150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2"/>
                  </a:solidFill>
                </a:rPr>
                <a:t>Erstellt den Scanner</a:t>
              </a:r>
              <a:endPara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256" name="Google Shape;256;p36"/>
          <p:cNvGrpSpPr/>
          <p:nvPr/>
        </p:nvGrpSpPr>
        <p:grpSpPr>
          <a:xfrm>
            <a:off x="4696625" y="2842350"/>
            <a:ext cx="4399200" cy="379200"/>
            <a:chOff x="4696625" y="2842350"/>
            <a:chExt cx="4399200" cy="379200"/>
          </a:xfrm>
        </p:grpSpPr>
        <p:cxnSp>
          <p:nvCxnSpPr>
            <p:cNvPr id="257" name="Google Shape;257;p36"/>
            <p:cNvCxnSpPr>
              <a:stCxn id="258" idx="1"/>
            </p:cNvCxnSpPr>
            <p:nvPr/>
          </p:nvCxnSpPr>
          <p:spPr>
            <a:xfrm rot="10800000">
              <a:off x="4696625" y="3031950"/>
              <a:ext cx="786000" cy="0"/>
            </a:xfrm>
            <a:prstGeom prst="straightConnector1">
              <a:avLst/>
            </a:prstGeom>
            <a:noFill/>
            <a:ln cap="flat" cmpd="sng" w="38100">
              <a:solidFill>
                <a:srgbClr val="E69138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58" name="Google Shape;258;p36"/>
            <p:cNvSpPr txBox="1"/>
            <p:nvPr/>
          </p:nvSpPr>
          <p:spPr>
            <a:xfrm>
              <a:off x="5482625" y="2842350"/>
              <a:ext cx="3613200" cy="37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print</a:t>
              </a:r>
              <a:r>
                <a:rPr lang="en-GB">
                  <a:solidFill>
                    <a:schemeClr val="dk2"/>
                  </a:solidFill>
                </a:rPr>
                <a:t> vs. </a:t>
              </a:r>
              <a:r>
                <a:rPr lang="en-GB">
                  <a:solidFill>
                    <a:schemeClr val="dk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println</a:t>
              </a:r>
              <a:r>
                <a:rPr lang="en-GB">
                  <a:solidFill>
                    <a:schemeClr val="dk2"/>
                  </a:solidFill>
                </a:rPr>
                <a:t> </a:t>
              </a:r>
              <a:endPara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grpSp>
        <p:nvGrpSpPr>
          <p:cNvPr id="259" name="Google Shape;259;p36"/>
          <p:cNvGrpSpPr/>
          <p:nvPr/>
        </p:nvGrpSpPr>
        <p:grpSpPr>
          <a:xfrm>
            <a:off x="3944325" y="4420350"/>
            <a:ext cx="3243000" cy="592950"/>
            <a:chOff x="3944325" y="4420350"/>
            <a:chExt cx="3243000" cy="592950"/>
          </a:xfrm>
        </p:grpSpPr>
        <p:cxnSp>
          <p:nvCxnSpPr>
            <p:cNvPr id="260" name="Google Shape;260;p36"/>
            <p:cNvCxnSpPr>
              <a:stCxn id="261" idx="1"/>
            </p:cNvCxnSpPr>
            <p:nvPr/>
          </p:nvCxnSpPr>
          <p:spPr>
            <a:xfrm rot="10800000">
              <a:off x="3944325" y="4420350"/>
              <a:ext cx="513900" cy="335700"/>
            </a:xfrm>
            <a:prstGeom prst="straightConnector1">
              <a:avLst/>
            </a:prstGeom>
            <a:noFill/>
            <a:ln cap="flat" cmpd="sng" w="38100">
              <a:solidFill>
                <a:srgbClr val="E69138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261" name="Google Shape;261;p36"/>
            <p:cNvSpPr txBox="1"/>
            <p:nvPr/>
          </p:nvSpPr>
          <p:spPr>
            <a:xfrm>
              <a:off x="4458225" y="4498800"/>
              <a:ext cx="2729100" cy="51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solidFill>
                    <a:schemeClr val="dk2"/>
                  </a:solidFill>
                </a:rPr>
                <a:t>Leerzeichen um Operatoren erhöht Leserlichkeit</a:t>
              </a:r>
              <a:endParaRPr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Vorbesprechung Übung 3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1: Binärdarstellung</a:t>
            </a:r>
            <a:endParaRPr/>
          </a:p>
        </p:txBody>
      </p:sp>
      <p:pic>
        <p:nvPicPr>
          <p:cNvPr id="272" name="Google Shape;272;p38"/>
          <p:cNvPicPr preferRelativeResize="0"/>
          <p:nvPr/>
        </p:nvPicPr>
        <p:blipFill rotWithShape="1">
          <a:blip r:embed="rId3">
            <a:alphaModFix/>
          </a:blip>
          <a:srcRect b="32922" l="6117" r="9150" t="51894"/>
          <a:stretch/>
        </p:blipFill>
        <p:spPr>
          <a:xfrm>
            <a:off x="311700" y="1152125"/>
            <a:ext cx="8037199" cy="90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While-Schleife</a:t>
            </a:r>
            <a:endParaRPr/>
          </a:p>
        </p:txBody>
      </p:sp>
      <p:sp>
        <p:nvSpPr>
          <p:cNvPr id="278" name="Google Shape;278;p39"/>
          <p:cNvSpPr txBox="1"/>
          <p:nvPr/>
        </p:nvSpPr>
        <p:spPr>
          <a:xfrm>
            <a:off x="311700" y="1556400"/>
            <a:ext cx="4315200" cy="15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3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3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123456789</a:t>
            </a:r>
            <a:r>
              <a:rPr lang="en-GB" sz="13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en-GB" sz="13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while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!=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m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300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%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3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n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en-GB" sz="13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b="1" sz="130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79" name="Google Shape;279;p39"/>
          <p:cNvSpPr txBox="1"/>
          <p:nvPr/>
        </p:nvSpPr>
        <p:spPr>
          <a:xfrm>
            <a:off x="311700" y="1017725"/>
            <a:ext cx="85206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Welche Werte haben </a:t>
            </a:r>
            <a:r>
              <a:rPr lang="en-GB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m</a:t>
            </a:r>
            <a:r>
              <a:rPr lang="en-GB" sz="1800">
                <a:solidFill>
                  <a:schemeClr val="dk2"/>
                </a:solidFill>
              </a:rPr>
              <a:t> und </a:t>
            </a:r>
            <a:r>
              <a:rPr lang="en-GB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lang="en-GB" sz="1800">
                <a:solidFill>
                  <a:schemeClr val="dk2"/>
                </a:solidFill>
              </a:rPr>
              <a:t> nach Ausführung des folgenden Codes?</a:t>
            </a:r>
            <a:endParaRPr sz="1800">
              <a:solidFill>
                <a:schemeClr val="dk2"/>
              </a:solidFill>
            </a:endParaRPr>
          </a:p>
        </p:txBody>
      </p:sp>
      <p:graphicFrame>
        <p:nvGraphicFramePr>
          <p:cNvPr id="280" name="Google Shape;280;p39"/>
          <p:cNvGraphicFramePr/>
          <p:nvPr/>
        </p:nvGraphicFramePr>
        <p:xfrm>
          <a:off x="4905925" y="164421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{0F431ACC-8B49-4151-8ECB-8415562B75BC}</a:tableStyleId>
              </a:tblPr>
              <a:tblGrid>
                <a:gridCol w="935500"/>
                <a:gridCol w="935500"/>
              </a:tblGrid>
              <a:tr h="3348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m</a:t>
                      </a:r>
                      <a:endParaRPr b="1"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n</a:t>
                      </a:r>
                      <a:endParaRPr b="1"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34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123456789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34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12345678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34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98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1234567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34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987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123456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34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334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987654321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cxnSp>
        <p:nvCxnSpPr>
          <p:cNvPr id="281" name="Google Shape;281;p39"/>
          <p:cNvCxnSpPr/>
          <p:nvPr/>
        </p:nvCxnSpPr>
        <p:spPr>
          <a:xfrm rot="10800000">
            <a:off x="2269800" y="2142886"/>
            <a:ext cx="2641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82" name="Google Shape;282;p39"/>
          <p:cNvCxnSpPr/>
          <p:nvPr/>
        </p:nvCxnSpPr>
        <p:spPr>
          <a:xfrm flipH="1">
            <a:off x="1863600" y="2478875"/>
            <a:ext cx="3047700" cy="36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2: Grösster gemeinsamer Teiler</a:t>
            </a:r>
            <a:endParaRPr/>
          </a:p>
        </p:txBody>
      </p:sp>
      <p:pic>
        <p:nvPicPr>
          <p:cNvPr id="288" name="Google Shape;288;p40"/>
          <p:cNvPicPr preferRelativeResize="0"/>
          <p:nvPr/>
        </p:nvPicPr>
        <p:blipFill rotWithShape="1">
          <a:blip r:embed="rId3">
            <a:alphaModFix/>
          </a:blip>
          <a:srcRect b="26665" l="15083" r="14434" t="28269"/>
          <a:stretch/>
        </p:blipFill>
        <p:spPr>
          <a:xfrm>
            <a:off x="311700" y="1275575"/>
            <a:ext cx="8336250" cy="335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3: Zahlenerkennung</a:t>
            </a:r>
            <a:endParaRPr/>
          </a:p>
        </p:txBody>
      </p:sp>
      <p:pic>
        <p:nvPicPr>
          <p:cNvPr id="294" name="Google Shape;29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2400" y="1075000"/>
            <a:ext cx="6219180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41"/>
          <p:cNvSpPr/>
          <p:nvPr/>
        </p:nvSpPr>
        <p:spPr>
          <a:xfrm>
            <a:off x="1419400" y="2800475"/>
            <a:ext cx="6219300" cy="4773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42"/>
          <p:cNvPicPr preferRelativeResize="0"/>
          <p:nvPr/>
        </p:nvPicPr>
        <p:blipFill rotWithShape="1">
          <a:blip r:embed="rId3">
            <a:alphaModFix/>
          </a:blip>
          <a:srcRect b="0" l="5078" r="0" t="23242"/>
          <a:stretch/>
        </p:blipFill>
        <p:spPr>
          <a:xfrm>
            <a:off x="601325" y="1111102"/>
            <a:ext cx="8390275" cy="3166249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4: Berechnungen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5: Scrabble</a:t>
            </a:r>
            <a:endParaRPr/>
          </a:p>
        </p:txBody>
      </p:sp>
      <p:pic>
        <p:nvPicPr>
          <p:cNvPr id="307" name="Google Shape;30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350" y="1017725"/>
            <a:ext cx="8121949" cy="370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5: Scrabble</a:t>
            </a:r>
            <a:endParaRPr/>
          </a:p>
        </p:txBody>
      </p:sp>
      <p:pic>
        <p:nvPicPr>
          <p:cNvPr id="313" name="Google Shape;31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10300"/>
            <a:ext cx="8356750" cy="238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4"/>
          <p:cNvSpPr/>
          <p:nvPr/>
        </p:nvSpPr>
        <p:spPr>
          <a:xfrm>
            <a:off x="311700" y="3336000"/>
            <a:ext cx="8232600" cy="3234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type="ctrTitle"/>
          </p:nvPr>
        </p:nvSpPr>
        <p:spPr>
          <a:xfrm>
            <a:off x="311700" y="256475"/>
            <a:ext cx="8520600" cy="88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Feedback</a:t>
            </a:r>
            <a:endParaRPr/>
          </a:p>
        </p:txBody>
      </p:sp>
      <p:pic>
        <p:nvPicPr>
          <p:cNvPr id="142" name="Google Shape;1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975" y="1381725"/>
            <a:ext cx="3448050" cy="316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74623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5"/>
          <p:cNvSpPr/>
          <p:nvPr/>
        </p:nvSpPr>
        <p:spPr>
          <a:xfrm>
            <a:off x="3949850" y="2770700"/>
            <a:ext cx="3819600" cy="10563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onsolas"/>
                <a:ea typeface="Consolas"/>
                <a:cs typeface="Consolas"/>
                <a:sym typeface="Consolas"/>
              </a:rPr>
              <a:t>P: { ?? }</a:t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onsolas"/>
                <a:ea typeface="Consolas"/>
                <a:cs typeface="Consolas"/>
                <a:sym typeface="Consolas"/>
              </a:rPr>
              <a:t>S:   a = b * 3; c = a + 1;</a:t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latin typeface="Consolas"/>
                <a:ea typeface="Consolas"/>
                <a:cs typeface="Consolas"/>
                <a:sym typeface="Consolas"/>
              </a:rPr>
              <a:t>Q: { a &gt; 0 &amp;&amp; c &lt; 5 }</a:t>
            </a:r>
            <a:endParaRPr sz="19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1" name="Google Shape;321;p45"/>
          <p:cNvSpPr/>
          <p:nvPr/>
        </p:nvSpPr>
        <p:spPr>
          <a:xfrm>
            <a:off x="3949850" y="2365575"/>
            <a:ext cx="3819600" cy="405300"/>
          </a:xfrm>
          <a:prstGeom prst="rect">
            <a:avLst/>
          </a:prstGeom>
          <a:solidFill>
            <a:srgbClr val="FFD966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Beispiel</a:t>
            </a:r>
            <a:endParaRPr sz="2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6"/>
          <p:cNvSpPr txBox="1"/>
          <p:nvPr>
            <p:ph type="title"/>
          </p:nvPr>
        </p:nvSpPr>
        <p:spPr>
          <a:xfrm>
            <a:off x="311700" y="22270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Zusatzübungen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Potenzieren</a:t>
            </a:r>
            <a:endParaRPr/>
          </a:p>
        </p:txBody>
      </p:sp>
      <p:sp>
        <p:nvSpPr>
          <p:cNvPr id="332" name="Google Shape;332;p47"/>
          <p:cNvSpPr txBox="1"/>
          <p:nvPr/>
        </p:nvSpPr>
        <p:spPr>
          <a:xfrm>
            <a:off x="311700" y="1017725"/>
            <a:ext cx="8520600" cy="7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Schreiben Sie ein Programm, das zwei ganze Zahlen </a:t>
            </a:r>
            <a:r>
              <a:rPr i="1" lang="en-GB" sz="1800">
                <a:solidFill>
                  <a:schemeClr val="dk2"/>
                </a:solidFill>
              </a:rPr>
              <a:t>n, k &gt; 0 </a:t>
            </a:r>
            <a:r>
              <a:rPr lang="en-GB" sz="1800">
                <a:solidFill>
                  <a:schemeClr val="dk2"/>
                </a:solidFill>
              </a:rPr>
              <a:t>einliest und </a:t>
            </a:r>
            <a:r>
              <a:rPr i="1" lang="en-GB" sz="1800">
                <a:solidFill>
                  <a:schemeClr val="dk2"/>
                </a:solidFill>
              </a:rPr>
              <a:t>n^k</a:t>
            </a:r>
            <a:r>
              <a:rPr lang="en-GB" sz="1800">
                <a:solidFill>
                  <a:schemeClr val="dk2"/>
                </a:solidFill>
              </a:rPr>
              <a:t> berechnet und ausgibt.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33" name="Google Shape;333;p47"/>
          <p:cNvSpPr txBox="1"/>
          <p:nvPr/>
        </p:nvSpPr>
        <p:spPr>
          <a:xfrm>
            <a:off x="311700" y="1671950"/>
            <a:ext cx="5418000" cy="31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main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args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2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lang="en-GB" sz="12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Scanner console 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2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Scanner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2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System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 sz="12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Geben Sie Zahl 1 und 2 ein: </a:t>
            </a:r>
            <a:r>
              <a:rPr lang="en-GB" sz="12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2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n 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console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nextInt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-GB" sz="12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k 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console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nextInt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-GB" sz="12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2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pot 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2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lang="en-GB" sz="12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2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2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k</a:t>
            </a:r>
            <a:r>
              <a:rPr lang="en-GB" sz="12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	pot 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pot 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lang="en-GB" sz="12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12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	System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 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 sz="12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hoch </a:t>
            </a:r>
            <a:r>
              <a:rPr lang="en-GB" sz="12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k 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 sz="12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lang="en-GB" sz="12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pot</a:t>
            </a:r>
            <a:r>
              <a:rPr lang="en-GB" sz="12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2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2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2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solidFill>
                <a:srgbClr val="800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Folgen und Reihen</a:t>
            </a:r>
            <a:endParaRPr/>
          </a:p>
        </p:txBody>
      </p:sp>
      <p:pic>
        <p:nvPicPr>
          <p:cNvPr id="339" name="Google Shape;339;p48"/>
          <p:cNvPicPr preferRelativeResize="0"/>
          <p:nvPr/>
        </p:nvPicPr>
        <p:blipFill rotWithShape="1">
          <a:blip r:embed="rId3">
            <a:alphaModFix/>
          </a:blip>
          <a:srcRect b="60135" l="6117" r="9150" t="13063"/>
          <a:stretch/>
        </p:blipFill>
        <p:spPr>
          <a:xfrm>
            <a:off x="311700" y="1223475"/>
            <a:ext cx="8037199" cy="159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49"/>
          <p:cNvPicPr preferRelativeResize="0"/>
          <p:nvPr/>
        </p:nvPicPr>
        <p:blipFill rotWithShape="1">
          <a:blip r:embed="rId3">
            <a:alphaModFix/>
          </a:blip>
          <a:srcRect b="49054" l="3540" r="0" t="0"/>
          <a:stretch/>
        </p:blipFill>
        <p:spPr>
          <a:xfrm>
            <a:off x="1328863" y="1339188"/>
            <a:ext cx="6486274" cy="2465126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Weitere Berechnungen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50"/>
          <p:cNvPicPr preferRelativeResize="0"/>
          <p:nvPr/>
        </p:nvPicPr>
        <p:blipFill rotWithShape="1">
          <a:blip r:embed="rId3">
            <a:alphaModFix/>
          </a:blip>
          <a:srcRect b="0" l="3540" r="0" t="50946"/>
          <a:stretch/>
        </p:blipFill>
        <p:spPr>
          <a:xfrm>
            <a:off x="1328863" y="1384962"/>
            <a:ext cx="6486274" cy="2373576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Weitere Berechnungen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Arithmetische Ausdrücke</a:t>
            </a:r>
            <a:endParaRPr/>
          </a:p>
        </p:txBody>
      </p:sp>
      <p:sp>
        <p:nvSpPr>
          <p:cNvPr id="357" name="Google Shape;357;p51"/>
          <p:cNvSpPr txBox="1"/>
          <p:nvPr/>
        </p:nvSpPr>
        <p:spPr>
          <a:xfrm>
            <a:off x="311700" y="1678800"/>
            <a:ext cx="6519300" cy="77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●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4 / 3 + 16 % 8 + 20 / 6 + 3.0 / 2 * 5 / 2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●"/>
            </a:pPr>
            <a:r>
              <a:rPr lang="en-GB" sz="1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19 % 16 * 9 / 5 * 2.0</a:t>
            </a:r>
            <a:endParaRPr sz="180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58" name="Google Shape;358;p51"/>
          <p:cNvSpPr txBox="1"/>
          <p:nvPr/>
        </p:nvSpPr>
        <p:spPr>
          <a:xfrm>
            <a:off x="311700" y="1288800"/>
            <a:ext cx="33438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Was wird berechnet?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359" name="Google Shape;359;p51"/>
          <p:cNvSpPr txBox="1"/>
          <p:nvPr/>
        </p:nvSpPr>
        <p:spPr>
          <a:xfrm>
            <a:off x="7531800" y="1694850"/>
            <a:ext cx="1300500" cy="7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ourier New"/>
                <a:ea typeface="Courier New"/>
                <a:cs typeface="Courier New"/>
                <a:sym typeface="Courier New"/>
              </a:rPr>
              <a:t>7.75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ourier New"/>
                <a:ea typeface="Courier New"/>
                <a:cs typeface="Courier New"/>
                <a:sym typeface="Courier New"/>
              </a:rPr>
              <a:t>10.0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Schleifen</a:t>
            </a:r>
            <a:endParaRPr/>
          </a:p>
        </p:txBody>
      </p:sp>
      <p:sp>
        <p:nvSpPr>
          <p:cNvPr id="365" name="Google Shape;365;p52"/>
          <p:cNvSpPr txBox="1"/>
          <p:nvPr/>
        </p:nvSpPr>
        <p:spPr>
          <a:xfrm>
            <a:off x="311700" y="1556400"/>
            <a:ext cx="4315200" cy="21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-GB" sz="13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3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static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3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main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[]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args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3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f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3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en-GB" sz="13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g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GB" sz="13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en-GB" sz="13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en-GB" sz="13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GB" sz="13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15</a:t>
            </a:r>
            <a:r>
              <a:rPr lang="en-GB" sz="13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i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++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System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GB" sz="13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 sz="13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f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en-GB" sz="13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f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f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g</a:t>
            </a:r>
            <a:r>
              <a:rPr lang="en-GB" sz="13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g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f 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-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g</a:t>
            </a:r>
            <a:r>
              <a:rPr lang="en-GB" sz="13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GB" sz="13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System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en-GB" sz="13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en-GB" sz="13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en-GB" sz="13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 sz="13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300">
              <a:solidFill>
                <a:srgbClr val="800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80000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66" name="Google Shape;366;p52"/>
          <p:cNvSpPr txBox="1"/>
          <p:nvPr/>
        </p:nvSpPr>
        <p:spPr>
          <a:xfrm>
            <a:off x="311700" y="1017725"/>
            <a:ext cx="8520600" cy="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Was gibt diese Methode aus?</a:t>
            </a:r>
            <a:endParaRPr sz="1800">
              <a:solidFill>
                <a:schemeClr val="dk2"/>
              </a:solidFill>
            </a:endParaRPr>
          </a:p>
        </p:txBody>
      </p:sp>
      <p:graphicFrame>
        <p:nvGraphicFramePr>
          <p:cNvPr id="367" name="Google Shape;367;p52"/>
          <p:cNvGraphicFramePr/>
          <p:nvPr/>
        </p:nvGraphicFramePr>
        <p:xfrm>
          <a:off x="5469025" y="1480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{0F431ACC-8B49-4151-8ECB-8415562B75BC}</a:tableStyleId>
              </a:tblPr>
              <a:tblGrid>
                <a:gridCol w="382850"/>
                <a:gridCol w="382850"/>
                <a:gridCol w="382850"/>
              </a:tblGrid>
              <a:tr h="258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i</a:t>
                      </a:r>
                      <a:endParaRPr b="1"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f</a:t>
                      </a:r>
                      <a:endParaRPr b="1"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g</a:t>
                      </a:r>
                      <a:endParaRPr b="1"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258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258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258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b="1"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258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258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258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1</a:t>
                      </a:r>
                      <a:endParaRPr b="1"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0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  <a:tr h="258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b="1"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…</a:t>
                      </a:r>
                      <a:endParaRPr sz="100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cxnSp>
        <p:nvCxnSpPr>
          <p:cNvPr id="368" name="Google Shape;368;p52"/>
          <p:cNvCxnSpPr/>
          <p:nvPr/>
        </p:nvCxnSpPr>
        <p:spPr>
          <a:xfrm rot="10800000">
            <a:off x="2925900" y="1973075"/>
            <a:ext cx="2548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9" name="Google Shape;369;p52"/>
          <p:cNvSpPr/>
          <p:nvPr/>
        </p:nvSpPr>
        <p:spPr>
          <a:xfrm>
            <a:off x="1898325" y="2142145"/>
            <a:ext cx="3576075" cy="179975"/>
          </a:xfrm>
          <a:custGeom>
            <a:rect b="b" l="l" r="r" t="t"/>
            <a:pathLst>
              <a:path extrusionOk="0" h="7199" w="143043">
                <a:moveTo>
                  <a:pt x="143043" y="7199"/>
                </a:moveTo>
                <a:cubicBezTo>
                  <a:pt x="122144" y="5999"/>
                  <a:pt x="41490" y="39"/>
                  <a:pt x="17649" y="0"/>
                </a:cubicBezTo>
                <a:cubicBezTo>
                  <a:pt x="-6191" y="-39"/>
                  <a:pt x="2942" y="5806"/>
                  <a:pt x="0" y="696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cxnSp>
        <p:nvCxnSpPr>
          <p:cNvPr id="370" name="Google Shape;370;p52"/>
          <p:cNvCxnSpPr/>
          <p:nvPr/>
        </p:nvCxnSpPr>
        <p:spPr>
          <a:xfrm rot="10800000">
            <a:off x="3796800" y="2560150"/>
            <a:ext cx="1677600" cy="11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1" name="Google Shape;371;p52"/>
          <p:cNvCxnSpPr/>
          <p:nvPr/>
        </p:nvCxnSpPr>
        <p:spPr>
          <a:xfrm rot="10800000">
            <a:off x="2194400" y="2856125"/>
            <a:ext cx="3274200" cy="12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72" name="Google Shape;372;p52"/>
          <p:cNvCxnSpPr/>
          <p:nvPr/>
        </p:nvCxnSpPr>
        <p:spPr>
          <a:xfrm rot="10800000">
            <a:off x="2177100" y="3047825"/>
            <a:ext cx="3297300" cy="267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73" name="Google Shape;373;p52"/>
          <p:cNvSpPr/>
          <p:nvPr/>
        </p:nvSpPr>
        <p:spPr>
          <a:xfrm>
            <a:off x="3413525" y="2061919"/>
            <a:ext cx="2060875" cy="1607025"/>
          </a:xfrm>
          <a:custGeom>
            <a:rect b="b" l="l" r="r" t="t"/>
            <a:pathLst>
              <a:path extrusionOk="0" h="64281" w="82435">
                <a:moveTo>
                  <a:pt x="82435" y="64281"/>
                </a:moveTo>
                <a:cubicBezTo>
                  <a:pt x="72256" y="54102"/>
                  <a:pt x="35102" y="12498"/>
                  <a:pt x="21363" y="3209"/>
                </a:cubicBezTo>
                <a:cubicBezTo>
                  <a:pt x="7624" y="-6079"/>
                  <a:pt x="3561" y="7660"/>
                  <a:pt x="0" y="8550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sp>
      <p:sp>
        <p:nvSpPr>
          <p:cNvPr id="374" name="Google Shape;374;p52"/>
          <p:cNvSpPr txBox="1"/>
          <p:nvPr/>
        </p:nvSpPr>
        <p:spPr>
          <a:xfrm>
            <a:off x="311700" y="4389575"/>
            <a:ext cx="6012900" cy="4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0 1 1 2 3 5 8 13 21 34 55 89 144 233 377</a:t>
            </a:r>
            <a:endParaRPr b="1"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Sortieren</a:t>
            </a:r>
            <a:endParaRPr/>
          </a:p>
        </p:txBody>
      </p:sp>
      <p:sp>
        <p:nvSpPr>
          <p:cNvPr id="380" name="Google Shape;380;p53"/>
          <p:cNvSpPr txBox="1"/>
          <p:nvPr/>
        </p:nvSpPr>
        <p:spPr>
          <a:xfrm>
            <a:off x="311700" y="1017725"/>
            <a:ext cx="8520600" cy="16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2"/>
                </a:solidFill>
              </a:rPr>
              <a:t>Schreiben Sie ein Programm, das drei </a:t>
            </a:r>
            <a:r>
              <a:rPr lang="en-GB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lang="en-GB" sz="1800">
                <a:solidFill>
                  <a:schemeClr val="dk2"/>
                </a:solidFill>
              </a:rPr>
              <a:t> Zahlen </a:t>
            </a:r>
            <a:r>
              <a:rPr lang="en-GB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lang="en-GB" sz="1800">
                <a:solidFill>
                  <a:schemeClr val="dk2"/>
                </a:solidFill>
              </a:rPr>
              <a:t>, </a:t>
            </a:r>
            <a:r>
              <a:rPr lang="en-GB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rPr lang="en-GB" sz="1800">
                <a:solidFill>
                  <a:schemeClr val="dk2"/>
                </a:solidFill>
              </a:rPr>
              <a:t>, </a:t>
            </a:r>
            <a:r>
              <a:rPr lang="en-GB" sz="1800">
                <a:solidFill>
                  <a:schemeClr val="dk2"/>
                </a:solidFill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rPr lang="en-GB" sz="1800">
                <a:solidFill>
                  <a:schemeClr val="dk2"/>
                </a:solidFill>
              </a:rPr>
              <a:t> von der Konsole liest und der Grösse nach druckt, angefangen mit der kleinsten Zahl.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arenR"/>
            </a:pPr>
            <a:r>
              <a:rPr lang="en-GB" sz="1800">
                <a:solidFill>
                  <a:schemeClr val="dk2"/>
                </a:solidFill>
              </a:rPr>
              <a:t>Mithilfe verschiedener Entscheidungsbäume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lphaLcParenR"/>
            </a:pPr>
            <a:r>
              <a:rPr lang="en-GB" sz="1800">
                <a:solidFill>
                  <a:schemeClr val="dk2"/>
                </a:solidFill>
              </a:rPr>
              <a:t>Unterteilung in Teilprobleme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Inkrement und Dekrement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Probleme bei Übung 1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5"/>
          <p:cNvSpPr txBox="1"/>
          <p:nvPr>
            <p:ph idx="4294967295"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Inkrement und Dekrement</a:t>
            </a:r>
            <a:endParaRPr/>
          </a:p>
        </p:txBody>
      </p:sp>
      <p:sp>
        <p:nvSpPr>
          <p:cNvPr id="391" name="Google Shape;391;p55"/>
          <p:cNvSpPr txBox="1"/>
          <p:nvPr>
            <p:ph idx="4294967295" type="body"/>
          </p:nvPr>
        </p:nvSpPr>
        <p:spPr>
          <a:xfrm>
            <a:off x="457199" y="1131590"/>
            <a:ext cx="84060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14312" lvl="1" marL="55721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i="1" lang="en-GB" sz="2400"/>
              <a:t>Kurzform</a:t>
            </a:r>
            <a:r>
              <a:rPr b="1" i="1" lang="en-GB"/>
              <a:t>	</a:t>
            </a:r>
            <a:r>
              <a:rPr i="1" lang="en-GB" sz="2400"/>
              <a:t>Äquivalente ausführlichere Version</a:t>
            </a:r>
            <a:endParaRPr i="1"/>
          </a:p>
          <a:p>
            <a:pPr indent="-214312" lvl="1" marL="557212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1" lang="en-GB"/>
              <a:t>variable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++;	</a:t>
            </a:r>
            <a:r>
              <a:rPr b="1" lang="en-GB"/>
              <a:t>variable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-GB"/>
              <a:t>variable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+ 1;  </a:t>
            </a: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//increment</a:t>
            </a:r>
            <a:endParaRPr/>
          </a:p>
          <a:p>
            <a:pPr indent="-214312" lvl="1" marL="557212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1" lang="en-GB"/>
              <a:t>variable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--;	</a:t>
            </a:r>
            <a:r>
              <a:rPr b="1" lang="en-GB"/>
              <a:t>variable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-GB"/>
              <a:t>variable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- 1;  </a:t>
            </a: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//decrement</a:t>
            </a:r>
            <a:endParaRPr sz="1600"/>
          </a:p>
          <a:p>
            <a:pPr indent="-214312" lvl="1" marL="55721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214312" lvl="1" marL="55721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i="1" lang="en-GB" sz="2400"/>
              <a:t>Beispiele</a:t>
            </a:r>
            <a:endParaRPr i="1"/>
          </a:p>
          <a:p>
            <a:pPr indent="-214312" lvl="1" marL="55721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int x = 2;</a:t>
            </a:r>
            <a:endParaRPr/>
          </a:p>
          <a:p>
            <a:pPr indent="-214312" lvl="1" marL="55721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1" lang="en-GB">
                <a:latin typeface="Courier New"/>
                <a:ea typeface="Courier New"/>
                <a:cs typeface="Courier New"/>
                <a:sym typeface="Courier New"/>
              </a:rPr>
              <a:t>System.out.println(x++);  </a:t>
            </a:r>
            <a:r>
              <a:rPr b="1" lang="en-GB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// x = x + 1</a:t>
            </a:r>
            <a:r>
              <a:rPr lang="en-GB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; x now stores 3</a:t>
            </a:r>
            <a:endParaRPr b="1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14312" lvl="1" marL="55721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C0504D"/>
              </a:buClr>
              <a:buSzPts val="2000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System.out.println(x++);  </a:t>
            </a:r>
            <a:r>
              <a:rPr lang="en-GB" sz="1800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// x = x + 1; x now stores 4</a:t>
            </a:r>
            <a:endParaRPr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14312" lvl="1" marL="55721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392" name="Google Shape;392;p5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93" name="Google Shape;393;p55"/>
          <p:cNvSpPr txBox="1"/>
          <p:nvPr/>
        </p:nvSpPr>
        <p:spPr>
          <a:xfrm>
            <a:off x="5838497" y="3873063"/>
            <a:ext cx="2469900" cy="1292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Output: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6"/>
          <p:cNvSpPr txBox="1"/>
          <p:nvPr>
            <p:ph idx="4294967295"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Aktualisierung</a:t>
            </a:r>
            <a:endParaRPr/>
          </a:p>
        </p:txBody>
      </p:sp>
      <p:sp>
        <p:nvSpPr>
          <p:cNvPr id="400" name="Google Shape;400;p56"/>
          <p:cNvSpPr txBox="1"/>
          <p:nvPr>
            <p:ph idx="4294967295" type="body"/>
          </p:nvPr>
        </p:nvSpPr>
        <p:spPr>
          <a:xfrm>
            <a:off x="457200" y="1200150"/>
            <a:ext cx="84582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84547" lvl="1" marL="479822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504D"/>
              </a:buClr>
              <a:buSzPts val="2000"/>
              <a:buNone/>
            </a:pPr>
            <a:r>
              <a:rPr b="0" lang="en-GB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for (int i = start ; i &lt; bound; </a:t>
            </a:r>
            <a:r>
              <a:rPr lang="en-GB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i++</a:t>
            </a:r>
            <a:r>
              <a:rPr b="0" lang="en-GB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b="0" lang="en-GB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//  Statement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0" lang="en-GB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GB" sz="2400"/>
              <a:t>Aktualisierung:  </a:t>
            </a:r>
            <a:r>
              <a:rPr lang="en-GB" sz="2400"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 sz="2400"/>
              <a:t>wird um 1 erhöht</a:t>
            </a:r>
            <a:endParaRPr sz="2400"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C0504D"/>
              </a:buClr>
              <a:buSzPts val="2000"/>
              <a:buNone/>
            </a:pPr>
            <a:r>
              <a:rPr b="0" lang="en-GB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for (int i = start ; i &gt; bound; </a:t>
            </a:r>
            <a:r>
              <a:rPr lang="en-GB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i--</a:t>
            </a:r>
            <a:r>
              <a:rPr b="0" lang="en-GB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 {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C0504D"/>
              </a:buClr>
              <a:buSzPts val="1600"/>
              <a:buNone/>
            </a:pPr>
            <a:r>
              <a:rPr b="0" lang="en-GB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  //  Statement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0" lang="en-GB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GB" sz="2400"/>
              <a:t>Aktualisierung:  </a:t>
            </a:r>
            <a:r>
              <a:rPr lang="en-GB" sz="2400">
                <a:latin typeface="Courier New"/>
                <a:ea typeface="Courier New"/>
                <a:cs typeface="Courier New"/>
                <a:sym typeface="Courier New"/>
              </a:rPr>
              <a:t> i </a:t>
            </a:r>
            <a:r>
              <a:rPr lang="en-GB" sz="2400"/>
              <a:t>wird um 1 reduziert</a:t>
            </a:r>
            <a:endParaRPr sz="2400"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GB" sz="2400"/>
              <a:t>++ (und --) oft in Aktualisierungen des Loop Counters</a:t>
            </a:r>
            <a:endParaRPr/>
          </a:p>
          <a:p>
            <a:pPr indent="-184547" lvl="1" marL="47982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/>
          </a:p>
        </p:txBody>
      </p:sp>
      <p:sp>
        <p:nvSpPr>
          <p:cNvPr id="401" name="Google Shape;401;p5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7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Zuweisungen (Assignment Statement)</a:t>
            </a:r>
            <a:endParaRPr/>
          </a:p>
        </p:txBody>
      </p:sp>
      <p:sp>
        <p:nvSpPr>
          <p:cNvPr id="408" name="Google Shape;408;p5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9" name="Google Shape;409;p57"/>
          <p:cNvSpPr txBox="1"/>
          <p:nvPr>
            <p:ph idx="1" type="body"/>
          </p:nvPr>
        </p:nvSpPr>
        <p:spPr>
          <a:xfrm>
            <a:off x="457200" y="1200151"/>
            <a:ext cx="51255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LHS  = RHS;</a:t>
            </a:r>
            <a:endParaRPr/>
          </a:p>
          <a:p>
            <a:pPr indent="0" lvl="1" marL="400050" rtl="0" algn="l">
              <a:spcBef>
                <a:spcPts val="900"/>
              </a:spcBef>
              <a:spcAft>
                <a:spcPts val="0"/>
              </a:spcAft>
              <a:buSzPts val="2000"/>
              <a:buNone/>
            </a:pPr>
            <a:r>
              <a:rPr lang="en-GB"/>
              <a:t>LHS:   Eine Variable (Typ int, long, boolean, double – später mehr)</a:t>
            </a:r>
            <a:endParaRPr/>
          </a:p>
          <a:p>
            <a:pPr indent="0" lvl="1" marL="400050" rtl="0" algn="l"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GB"/>
              <a:t>RHS:   Ein Ausdruck</a:t>
            </a:r>
            <a:endParaRPr/>
          </a:p>
          <a:p>
            <a:pPr indent="0" lvl="0" marL="0" rtl="0" algn="l">
              <a:spcBef>
                <a:spcPts val="780"/>
              </a:spcBef>
              <a:spcAft>
                <a:spcPts val="0"/>
              </a:spcAft>
              <a:buSzPts val="2400"/>
              <a:buNone/>
            </a:pPr>
            <a:r>
              <a:rPr lang="en-GB"/>
              <a:t>Ablauf:</a:t>
            </a:r>
            <a:endParaRPr/>
          </a:p>
          <a:p>
            <a:pPr indent="-457200" lvl="1" marL="857250" rtl="0" algn="l">
              <a:spcBef>
                <a:spcPts val="9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GB"/>
              <a:t>Rechte Seite (RHS) wird berechnet</a:t>
            </a:r>
            <a:endParaRPr/>
          </a:p>
          <a:p>
            <a:pPr indent="-457200" lvl="1" marL="85725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-GB"/>
              <a:t>Resultat(Wert) wird in Variable (LHS) gespeichert</a:t>
            </a:r>
            <a:endParaRPr/>
          </a:p>
          <a:p>
            <a:pPr indent="-330200" lvl="1" marL="857250" rtl="0" algn="l">
              <a:spcBef>
                <a:spcPts val="600"/>
              </a:spcBef>
              <a:spcAft>
                <a:spcPts val="0"/>
              </a:spcAft>
              <a:buSzPts val="20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10" name="Google Shape;410;p57"/>
          <p:cNvSpPr txBox="1"/>
          <p:nvPr>
            <p:ph idx="2" type="body"/>
          </p:nvPr>
        </p:nvSpPr>
        <p:spPr>
          <a:xfrm>
            <a:off x="5654842" y="1203325"/>
            <a:ext cx="3352800" cy="3840900"/>
          </a:xfrm>
          <a:prstGeom prst="rect">
            <a:avLst/>
          </a:pr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/>
              <a:t>Beispiele für RHS mit Resultat: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int i = 3;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int j = 7;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00"/>
              <a:buNone/>
            </a:pPr>
            <a:r>
              <a:t/>
            </a:r>
            <a:endParaRPr sz="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9		9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3+5		8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i+2		5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800"/>
              <a:buNone/>
            </a:pPr>
            <a:r>
              <a:rPr lang="en-GB" sz="1800">
                <a:latin typeface="Courier New"/>
                <a:ea typeface="Courier New"/>
                <a:cs typeface="Courier New"/>
                <a:sym typeface="Courier New"/>
              </a:rPr>
              <a:t>i++		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GB" sz="2000"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// i: 4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-GB" sz="1600">
                <a:latin typeface="Courier New"/>
                <a:ea typeface="Courier New"/>
                <a:cs typeface="Courier New"/>
                <a:sym typeface="Courier New"/>
              </a:rPr>
              <a:t>j-- + j%4	9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-GB" sz="16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// j: 6</a:t>
            </a:r>
            <a:endParaRPr sz="1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8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Inkrement und Dekrement Puzzles</a:t>
            </a:r>
            <a:endParaRPr/>
          </a:p>
        </p:txBody>
      </p:sp>
      <p:sp>
        <p:nvSpPr>
          <p:cNvPr id="417" name="Google Shape;417;p58"/>
          <p:cNvSpPr txBox="1"/>
          <p:nvPr>
            <p:ph idx="2" type="body"/>
          </p:nvPr>
        </p:nvSpPr>
        <p:spPr>
          <a:xfrm>
            <a:off x="4648200" y="1200151"/>
            <a:ext cx="4038600" cy="3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65"/>
              <a:buNone/>
            </a:pPr>
            <a:r>
              <a:rPr lang="en-GB" sz="1665">
                <a:latin typeface="Courier New"/>
                <a:ea typeface="Courier New"/>
                <a:cs typeface="Courier New"/>
                <a:sym typeface="Courier New"/>
              </a:rPr>
              <a:t>int i = 10;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665"/>
              <a:buNone/>
            </a:pPr>
            <a:r>
              <a:rPr lang="en-GB" sz="1665">
                <a:latin typeface="Courier New"/>
                <a:ea typeface="Courier New"/>
                <a:cs typeface="Courier New"/>
                <a:sym typeface="Courier New"/>
              </a:rPr>
              <a:t>int j = i-- - i--;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166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166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166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166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166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166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665"/>
              <a:buNone/>
            </a:pPr>
            <a:r>
              <a:t/>
            </a:r>
            <a:endParaRPr sz="1665">
              <a:latin typeface="Courier New"/>
              <a:ea typeface="Courier New"/>
              <a:cs typeface="Courier New"/>
              <a:sym typeface="Courier New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665"/>
              <a:buChar char="▪"/>
            </a:pPr>
            <a:r>
              <a:rPr lang="en-GB" sz="1665"/>
              <a:t>Wert </a:t>
            </a:r>
            <a:r>
              <a:rPr lang="en-GB" sz="1665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665"/>
              <a:t>? 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665"/>
              <a:buChar char="▪"/>
            </a:pPr>
            <a:r>
              <a:rPr lang="en-GB" sz="1665"/>
              <a:t>Wert </a:t>
            </a:r>
            <a:r>
              <a:rPr lang="en-GB" sz="1665">
                <a:latin typeface="Courier New"/>
                <a:ea typeface="Courier New"/>
                <a:cs typeface="Courier New"/>
                <a:sym typeface="Courier New"/>
              </a:rPr>
              <a:t>j</a:t>
            </a:r>
            <a:r>
              <a:rPr lang="en-GB" sz="1665"/>
              <a:t>? </a:t>
            </a:r>
            <a:endParaRPr/>
          </a:p>
        </p:txBody>
      </p:sp>
      <p:sp>
        <p:nvSpPr>
          <p:cNvPr id="418" name="Google Shape;418;p5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9" name="Google Shape;419;p58"/>
          <p:cNvSpPr txBox="1"/>
          <p:nvPr/>
        </p:nvSpPr>
        <p:spPr>
          <a:xfrm>
            <a:off x="1046018" y="1200151"/>
            <a:ext cx="4038600" cy="3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r>
              <a:rPr b="1" lang="en-GB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a = 1;</a:t>
            </a:r>
            <a:endParaRPr/>
          </a:p>
          <a:p>
            <a:pPr indent="0" lvl="0" marL="0" marR="0" rtl="0" algn="l">
              <a:spcBef>
                <a:spcPts val="9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r>
              <a:rPr b="1" lang="en-GB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= a++;</a:t>
            </a:r>
            <a:endParaRPr/>
          </a:p>
          <a:p>
            <a:pPr indent="0" lvl="0" marL="0" marR="0" rtl="0" algn="l">
              <a:spcBef>
                <a:spcPts val="9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9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9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9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9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34950" lvl="0" marL="342900" marR="0" rtl="0" algn="l">
              <a:spcBef>
                <a:spcPts val="9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9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▪"/>
            </a:pP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Wert </a:t>
            </a:r>
            <a:r>
              <a:rPr b="1" lang="en-GB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/>
          </a:p>
          <a:p>
            <a:pPr indent="-234950" lvl="0" marL="342900" marR="0" rtl="0" algn="l">
              <a:spcBef>
                <a:spcPts val="9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9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Inkrement und Dekrement Puzzles</a:t>
            </a:r>
            <a:endParaRPr/>
          </a:p>
        </p:txBody>
      </p:sp>
      <p:sp>
        <p:nvSpPr>
          <p:cNvPr id="426" name="Google Shape;426;p59"/>
          <p:cNvSpPr txBox="1"/>
          <p:nvPr>
            <p:ph idx="2" type="body"/>
          </p:nvPr>
        </p:nvSpPr>
        <p:spPr>
          <a:xfrm>
            <a:off x="4648200" y="1200151"/>
            <a:ext cx="4038600" cy="3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665"/>
              <a:buNone/>
            </a:pPr>
            <a:r>
              <a:rPr lang="en-GB" sz="1665">
                <a:latin typeface="Courier New"/>
                <a:ea typeface="Courier New"/>
                <a:cs typeface="Courier New"/>
                <a:sym typeface="Courier New"/>
              </a:rPr>
              <a:t>int i = 10;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665"/>
              <a:buNone/>
            </a:pPr>
            <a:r>
              <a:rPr lang="en-GB" sz="1665">
                <a:latin typeface="Courier New"/>
                <a:ea typeface="Courier New"/>
                <a:cs typeface="Courier New"/>
                <a:sym typeface="Courier New"/>
              </a:rPr>
              <a:t>int j = i-- - i--;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665"/>
              <a:buNone/>
            </a:pPr>
            <a:r>
              <a:rPr lang="en-GB" sz="1665">
                <a:latin typeface="Courier New"/>
                <a:ea typeface="Courier New"/>
                <a:cs typeface="Courier New"/>
                <a:sym typeface="Courier New"/>
              </a:rPr>
              <a:t>// in Zeitlupe</a:t>
            </a:r>
            <a:endParaRPr sz="1665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665"/>
              <a:buNone/>
            </a:pPr>
            <a:r>
              <a:rPr lang="en-GB" sz="1665">
                <a:latin typeface="Courier New"/>
                <a:ea typeface="Courier New"/>
                <a:cs typeface="Courier New"/>
                <a:sym typeface="Courier New"/>
              </a:rPr>
              <a:t>int i = 10;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665"/>
              <a:buNone/>
            </a:pPr>
            <a:r>
              <a:rPr lang="en-GB" sz="1665">
                <a:latin typeface="Courier New"/>
                <a:ea typeface="Courier New"/>
                <a:cs typeface="Courier New"/>
                <a:sym typeface="Courier New"/>
              </a:rPr>
              <a:t>int temp1 = i;     // 10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665"/>
              <a:buNone/>
            </a:pPr>
            <a:r>
              <a:rPr lang="en-GB" sz="1665">
                <a:latin typeface="Courier New"/>
                <a:ea typeface="Courier New"/>
                <a:cs typeface="Courier New"/>
                <a:sym typeface="Courier New"/>
              </a:rPr>
              <a:t>i = i - 1;         // 9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665"/>
              <a:buNone/>
            </a:pPr>
            <a:r>
              <a:rPr lang="en-GB" sz="1665">
                <a:latin typeface="Courier New"/>
                <a:ea typeface="Courier New"/>
                <a:cs typeface="Courier New"/>
                <a:sym typeface="Courier New"/>
              </a:rPr>
              <a:t>int temp2 = i;     // 9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665"/>
              <a:buNone/>
            </a:pPr>
            <a:r>
              <a:rPr lang="en-GB" sz="1665">
                <a:latin typeface="Courier New"/>
                <a:ea typeface="Courier New"/>
                <a:cs typeface="Courier New"/>
                <a:sym typeface="Courier New"/>
              </a:rPr>
              <a:t>i = i – 1;         // 8</a:t>
            </a:r>
            <a:endParaRPr/>
          </a:p>
          <a:p>
            <a:pPr indent="0" lvl="0" marL="0" rtl="0" algn="l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665"/>
              <a:buNone/>
            </a:pPr>
            <a:r>
              <a:rPr lang="en-GB" sz="1665">
                <a:latin typeface="Courier New"/>
                <a:ea typeface="Courier New"/>
                <a:cs typeface="Courier New"/>
                <a:sym typeface="Courier New"/>
              </a:rPr>
              <a:t>j = temp1 – temp2; // 1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665"/>
              <a:buChar char="▪"/>
            </a:pPr>
            <a:r>
              <a:rPr lang="en-GB" sz="1665"/>
              <a:t>Wert </a:t>
            </a:r>
            <a:r>
              <a:rPr lang="en-GB" sz="1665"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GB" sz="1665"/>
              <a:t>?  </a:t>
            </a:r>
            <a:r>
              <a:rPr lang="en-GB" sz="1665"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/>
          </a:p>
          <a:p>
            <a:pPr indent="-342900" lvl="0" marL="342900" rtl="0" algn="l">
              <a:lnSpc>
                <a:spcPct val="80000"/>
              </a:lnSpc>
              <a:spcBef>
                <a:spcPts val="933"/>
              </a:spcBef>
              <a:spcAft>
                <a:spcPts val="0"/>
              </a:spcAft>
              <a:buSzPts val="1665"/>
              <a:buChar char="▪"/>
            </a:pPr>
            <a:r>
              <a:rPr lang="en-GB" sz="1665"/>
              <a:t>Wert </a:t>
            </a:r>
            <a:r>
              <a:rPr lang="en-GB" sz="1665">
                <a:latin typeface="Courier New"/>
                <a:ea typeface="Courier New"/>
                <a:cs typeface="Courier New"/>
                <a:sym typeface="Courier New"/>
              </a:rPr>
              <a:t>j</a:t>
            </a:r>
            <a:r>
              <a:rPr lang="en-GB" sz="1665"/>
              <a:t>?  </a:t>
            </a:r>
            <a:r>
              <a:rPr lang="en-GB" sz="1665"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/>
          </a:p>
        </p:txBody>
      </p:sp>
      <p:sp>
        <p:nvSpPr>
          <p:cNvPr id="427" name="Google Shape;427;p5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8" name="Google Shape;428;p59"/>
          <p:cNvSpPr txBox="1"/>
          <p:nvPr/>
        </p:nvSpPr>
        <p:spPr>
          <a:xfrm>
            <a:off x="1046018" y="1200151"/>
            <a:ext cx="4038600" cy="3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r>
              <a:rPr b="1" lang="en-GB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a = 1;</a:t>
            </a:r>
            <a:endParaRPr/>
          </a:p>
          <a:p>
            <a:pPr indent="0" lvl="0" marL="0" marR="0" rtl="0" algn="l">
              <a:spcBef>
                <a:spcPts val="9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r>
              <a:rPr b="1" lang="en-GB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= a++;</a:t>
            </a:r>
            <a:endParaRPr/>
          </a:p>
          <a:p>
            <a:pPr indent="0" lvl="0" marL="0" marR="0" rtl="0" algn="l">
              <a:spcBef>
                <a:spcPts val="9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r>
              <a:rPr b="1" lang="en-GB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// in Zeitlupe</a:t>
            </a:r>
            <a:endParaRPr b="1" sz="17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spcBef>
                <a:spcPts val="9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r>
              <a:rPr b="1" lang="en-GB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a = 1;</a:t>
            </a:r>
            <a:endParaRPr/>
          </a:p>
          <a:p>
            <a:pPr indent="0" lvl="0" marL="0" marR="0" rtl="0" algn="l">
              <a:spcBef>
                <a:spcPts val="9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r>
              <a:rPr b="1" lang="en-GB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temp = a;  // 1</a:t>
            </a:r>
            <a:endParaRPr/>
          </a:p>
          <a:p>
            <a:pPr indent="0" lvl="0" marL="0" marR="0" rtl="0" algn="l">
              <a:spcBef>
                <a:spcPts val="9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r>
              <a:rPr b="1" lang="en-GB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= a + 1;     // 2</a:t>
            </a:r>
            <a:endParaRPr/>
          </a:p>
          <a:p>
            <a:pPr indent="0" lvl="0" marL="0" marR="0" rtl="0" algn="l">
              <a:spcBef>
                <a:spcPts val="9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r>
              <a:rPr b="1" lang="en-GB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= temp;      // 1</a:t>
            </a:r>
            <a:endParaRPr/>
          </a:p>
          <a:p>
            <a:pPr indent="-234950" lvl="0" marL="342900" marR="0" rtl="0" algn="l">
              <a:spcBef>
                <a:spcPts val="9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spcBef>
                <a:spcPts val="9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Char char="▪"/>
            </a:pP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Wert </a:t>
            </a:r>
            <a:r>
              <a:rPr b="1" lang="en-GB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rPr b="1" lang="en-GB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 </a:t>
            </a:r>
            <a:r>
              <a:rPr b="1" lang="en-GB" sz="17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/>
          </a:p>
          <a:p>
            <a:pPr indent="-234950" lvl="0" marL="342900" marR="0" rtl="0" algn="l">
              <a:spcBef>
                <a:spcPts val="94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Noto Sans Symbols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0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lang="en-GB"/>
              <a:t>Inkrement und Dekrement </a:t>
            </a:r>
            <a:r>
              <a:rPr lang="en-GB"/>
              <a:t>Puzzles</a:t>
            </a:r>
            <a:endParaRPr/>
          </a:p>
        </p:txBody>
      </p:sp>
      <p:sp>
        <p:nvSpPr>
          <p:cNvPr id="435" name="Google Shape;435;p6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36" name="Google Shape;436;p60"/>
          <p:cNvSpPr txBox="1"/>
          <p:nvPr>
            <p:ph idx="1" type="body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Unser Ziel ist es </a:t>
            </a:r>
            <a:r>
              <a:rPr i="1" lang="en-GB"/>
              <a:t>verständliche </a:t>
            </a:r>
            <a:r>
              <a:rPr lang="en-GB"/>
              <a:t>Programme zu schreiben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b="0" lang="en-GB"/>
              <a:t>Inkrement und Dekrement </a:t>
            </a:r>
            <a:r>
              <a:rPr lang="en-GB"/>
              <a:t>Puzzles</a:t>
            </a:r>
            <a:endParaRPr/>
          </a:p>
        </p:txBody>
      </p:sp>
      <p:sp>
        <p:nvSpPr>
          <p:cNvPr id="443" name="Google Shape;443;p6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44" name="Google Shape;444;p61"/>
          <p:cNvSpPr txBox="1"/>
          <p:nvPr>
            <p:ph idx="1" type="body"/>
          </p:nvPr>
        </p:nvSpPr>
        <p:spPr>
          <a:xfrm>
            <a:off x="457200" y="1200151"/>
            <a:ext cx="8229600" cy="38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Unser Ziel ist es </a:t>
            </a:r>
            <a:r>
              <a:rPr i="1" lang="en-GB"/>
              <a:t>verständliche </a:t>
            </a:r>
            <a:r>
              <a:rPr lang="en-GB"/>
              <a:t>Programme zu schreiben</a:t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… und nicht Puzzles zu konstruieren!</a:t>
            </a:r>
            <a:endParaRPr/>
          </a:p>
          <a:p>
            <a:pPr indent="-1905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Sie sollten 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++</a:t>
            </a:r>
            <a:r>
              <a:rPr lang="en-GB"/>
              <a:t> und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-- </a:t>
            </a:r>
            <a:r>
              <a:rPr lang="en-GB"/>
              <a:t>(er)kennen </a:t>
            </a:r>
            <a:endParaRPr/>
          </a:p>
          <a:p>
            <a:pPr indent="-285750" lvl="1" marL="742950" rtl="0" algn="l">
              <a:spcBef>
                <a:spcPts val="900"/>
              </a:spcBef>
              <a:spcAft>
                <a:spcPts val="0"/>
              </a:spcAft>
              <a:buSzPts val="2000"/>
              <a:buChar char="▪"/>
            </a:pPr>
            <a:r>
              <a:rPr lang="en-GB"/>
              <a:t>Auch in komplexen Ausdrücken</a:t>
            </a:r>
            <a:endParaRPr/>
          </a:p>
          <a:p>
            <a:pPr indent="-285750" lvl="1" marL="742950" rtl="0" algn="l">
              <a:spcBef>
                <a:spcPts val="600"/>
              </a:spcBef>
              <a:spcAft>
                <a:spcPts val="0"/>
              </a:spcAft>
              <a:buSzPts val="2000"/>
              <a:buChar char="▪"/>
            </a:pPr>
            <a:r>
              <a:rPr lang="en-GB"/>
              <a:t>Ihre Entscheidung ob sie es verwenden (aber wenn dann richtig)</a:t>
            </a:r>
            <a:endParaRPr/>
          </a:p>
          <a:p>
            <a:pPr indent="-342900" lvl="0" marL="342900" rtl="0" algn="l">
              <a:spcBef>
                <a:spcPts val="900"/>
              </a:spcBef>
              <a:spcAft>
                <a:spcPts val="0"/>
              </a:spcAft>
              <a:buClr>
                <a:schemeClr val="accent2"/>
              </a:buClr>
              <a:buSzPts val="2400"/>
              <a:buChar char="▪"/>
            </a:pPr>
            <a:r>
              <a:rPr lang="en-GB"/>
              <a:t>Diese Operatoren sind </a:t>
            </a:r>
            <a:r>
              <a:rPr i="1" lang="en-GB"/>
              <a:t>nicht </a:t>
            </a:r>
            <a:r>
              <a:rPr lang="en-GB"/>
              <a:t>so effizient dass wir dafür die Klarheit eines Programmes opfern wollen.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2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Weitere Kurzformen</a:t>
            </a:r>
            <a:endParaRPr/>
          </a:p>
        </p:txBody>
      </p:sp>
      <p:sp>
        <p:nvSpPr>
          <p:cNvPr id="451" name="Google Shape;451;p62"/>
          <p:cNvSpPr txBox="1"/>
          <p:nvPr>
            <p:ph idx="1" type="body"/>
          </p:nvPr>
        </p:nvSpPr>
        <p:spPr>
          <a:xfrm>
            <a:off x="457200" y="1200150"/>
            <a:ext cx="82296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Erlauben Verwendung des Wertes einer Variable gefolgt von einer Modifikation (Zuweisung)</a:t>
            </a:r>
            <a:endParaRPr/>
          </a:p>
          <a:p>
            <a:pPr indent="-214312" lvl="1" marL="557212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 b="1" i="1" sz="1350"/>
          </a:p>
          <a:p>
            <a:pPr indent="-214312" lvl="1" marL="55721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GB" u="sng"/>
              <a:t>Kurzform</a:t>
            </a:r>
            <a:r>
              <a:rPr b="1" i="1" lang="en-GB"/>
              <a:t>	</a:t>
            </a:r>
            <a:r>
              <a:rPr lang="en-GB" u="sng"/>
              <a:t>Äquivalente ausführlichere Version</a:t>
            </a:r>
            <a:endParaRPr/>
          </a:p>
          <a:p>
            <a:pPr indent="-214312" lvl="1" marL="55721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1" lang="en-GB"/>
              <a:t>variable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+= </a:t>
            </a:r>
            <a:r>
              <a:rPr b="1" lang="en-GB"/>
              <a:t>value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;	</a:t>
            </a:r>
            <a:r>
              <a:rPr b="1" lang="en-GB"/>
              <a:t>variable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-GB"/>
              <a:t>variable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+ </a:t>
            </a:r>
            <a:r>
              <a:rPr b="1" lang="en-GB"/>
              <a:t>value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-214312" lvl="1" marL="55721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1" lang="en-GB"/>
              <a:t>variable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-= </a:t>
            </a:r>
            <a:r>
              <a:rPr b="1" lang="en-GB"/>
              <a:t>value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;	</a:t>
            </a:r>
            <a:r>
              <a:rPr b="1" lang="en-GB"/>
              <a:t>variable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-GB"/>
              <a:t>variable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- </a:t>
            </a:r>
            <a:r>
              <a:rPr b="1" lang="en-GB"/>
              <a:t>value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-214312" lvl="1" marL="55721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1" lang="en-GB"/>
              <a:t>variable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*= </a:t>
            </a:r>
            <a:r>
              <a:rPr b="1" lang="en-GB"/>
              <a:t>value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;	</a:t>
            </a:r>
            <a:r>
              <a:rPr b="1" lang="en-GB"/>
              <a:t>variable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-GB"/>
              <a:t>variable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* </a:t>
            </a:r>
            <a:r>
              <a:rPr b="1" lang="en-GB"/>
              <a:t>value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-214312" lvl="1" marL="55721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1" lang="en-GB"/>
              <a:t>variable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/= </a:t>
            </a:r>
            <a:r>
              <a:rPr b="1" lang="en-GB"/>
              <a:t>value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;	</a:t>
            </a:r>
            <a:r>
              <a:rPr b="1" lang="en-GB"/>
              <a:t>variable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-GB"/>
              <a:t>variable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/ </a:t>
            </a:r>
            <a:r>
              <a:rPr b="1" lang="en-GB"/>
              <a:t>value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-214312" lvl="1" marL="55721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b="1" lang="en-GB"/>
              <a:t>variable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%= </a:t>
            </a:r>
            <a:r>
              <a:rPr b="1" lang="en-GB"/>
              <a:t>value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;	</a:t>
            </a:r>
            <a:r>
              <a:rPr b="1" lang="en-GB"/>
              <a:t>variable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= </a:t>
            </a:r>
            <a:r>
              <a:rPr b="1" lang="en-GB"/>
              <a:t>variable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% </a:t>
            </a:r>
            <a:r>
              <a:rPr b="1" lang="en-GB"/>
              <a:t>value</a:t>
            </a: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-214312" lvl="1" marL="557212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 sz="1000">
              <a:latin typeface="Courier New"/>
              <a:ea typeface="Courier New"/>
              <a:cs typeface="Courier New"/>
              <a:sym typeface="Courier New"/>
            </a:endParaRPr>
          </a:p>
          <a:p>
            <a:pPr indent="-157162" lvl="0" marL="157162" rtl="0" algn="l">
              <a:lnSpc>
                <a:spcPct val="80000"/>
              </a:lnSpc>
              <a:spcBef>
                <a:spcPts val="900"/>
              </a:spcBef>
              <a:spcAft>
                <a:spcPts val="0"/>
              </a:spcAft>
              <a:buSzPts val="2400"/>
              <a:buChar char="▪"/>
            </a:pPr>
            <a:r>
              <a:rPr lang="en-GB"/>
              <a:t>Modifikation mit beliebigen Werten (nicht nur 1)</a:t>
            </a:r>
            <a:endParaRPr/>
          </a:p>
        </p:txBody>
      </p:sp>
      <p:sp>
        <p:nvSpPr>
          <p:cNvPr id="452" name="Google Shape;452;p6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3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GB"/>
              <a:t>Weitere Kurzformen</a:t>
            </a:r>
            <a:endParaRPr/>
          </a:p>
        </p:txBody>
      </p:sp>
      <p:sp>
        <p:nvSpPr>
          <p:cNvPr id="458" name="Google Shape;458;p63"/>
          <p:cNvSpPr txBox="1"/>
          <p:nvPr>
            <p:ph idx="1" type="body"/>
          </p:nvPr>
        </p:nvSpPr>
        <p:spPr>
          <a:xfrm>
            <a:off x="457200" y="1200150"/>
            <a:ext cx="8229600" cy="37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57162" lvl="0" marL="15716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/>
              <a:t>Beispiele</a:t>
            </a:r>
            <a:endParaRPr/>
          </a:p>
          <a:p>
            <a:pPr indent="-214312" lvl="1" marL="557212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000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x += 3;	</a:t>
            </a:r>
            <a:r>
              <a:rPr b="1" lang="en-GB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// x = x + 3;</a:t>
            </a:r>
            <a:endParaRPr/>
          </a:p>
          <a:p>
            <a:pPr indent="-214312" lvl="1" marL="557212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</a:pPr>
            <a:r>
              <a:t/>
            </a:r>
            <a:endParaRPr sz="675">
              <a:latin typeface="Courier New"/>
              <a:ea typeface="Courier New"/>
              <a:cs typeface="Courier New"/>
              <a:sym typeface="Courier New"/>
            </a:endParaRPr>
          </a:p>
          <a:p>
            <a:pPr indent="-214312" lvl="1" marL="557212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note -= 0.5;	</a:t>
            </a:r>
            <a:r>
              <a:rPr b="1" lang="en-GB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// note = note - 0.5;</a:t>
            </a:r>
            <a:endParaRPr/>
          </a:p>
          <a:p>
            <a:pPr indent="-214312" lvl="1" marL="557212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</a:pPr>
            <a:r>
              <a:t/>
            </a:r>
            <a:endParaRPr b="1" sz="675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214312" lvl="1" marL="557212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number *= 2;	</a:t>
            </a:r>
            <a:r>
              <a:rPr b="1" lang="en-GB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// number = number * 2;</a:t>
            </a:r>
            <a:endParaRPr/>
          </a:p>
          <a:p>
            <a:pPr indent="-214312" lvl="1" marL="557212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1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157162" lvl="0" marL="157162" rt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SzPts val="2400"/>
              <a:buNone/>
            </a:pPr>
            <a:r>
              <a:rPr lang="en-GB"/>
              <a:t>Warnung</a:t>
            </a:r>
            <a:r>
              <a:rPr b="1" lang="en-GB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/>
          </a:p>
          <a:p>
            <a:pPr indent="-157162" lvl="1" marL="157162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	  x += 1;	</a:t>
            </a:r>
            <a:r>
              <a:rPr b="1" lang="en-GB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// x = x + 1;</a:t>
            </a:r>
            <a:endParaRPr/>
          </a:p>
          <a:p>
            <a:pPr indent="-157162" lvl="1" marL="157162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r>
              <a:rPr lang="en-GB">
                <a:latin typeface="Courier New"/>
                <a:ea typeface="Courier New"/>
                <a:cs typeface="Courier New"/>
                <a:sym typeface="Courier New"/>
              </a:rPr>
              <a:t>   x =+ 1;	</a:t>
            </a:r>
            <a:r>
              <a:rPr b="1" lang="en-GB">
                <a:solidFill>
                  <a:srgbClr val="008080"/>
                </a:solidFill>
                <a:latin typeface="Courier New"/>
                <a:ea typeface="Courier New"/>
                <a:cs typeface="Courier New"/>
                <a:sym typeface="Courier New"/>
              </a:rPr>
              <a:t>// x = + 1;</a:t>
            </a:r>
            <a:endParaRPr/>
          </a:p>
          <a:p>
            <a:pPr indent="-157162" lvl="0" marL="157162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>
              <a:solidFill>
                <a:srgbClr val="00808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459" name="Google Shape;459;p6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4"/>
          <p:cNvSpPr txBox="1"/>
          <p:nvPr>
            <p:ph type="title"/>
          </p:nvPr>
        </p:nvSpPr>
        <p:spPr>
          <a:xfrm>
            <a:off x="457200" y="2143054"/>
            <a:ext cx="8229600" cy="857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400"/>
              <a:t>Kahoot!</a:t>
            </a:r>
            <a:endParaRPr sz="6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300" y="1322525"/>
            <a:ext cx="8230502" cy="52876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Lösung Übung 1, Aufgabe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9"/>
          <p:cNvSpPr/>
          <p:nvPr/>
        </p:nvSpPr>
        <p:spPr>
          <a:xfrm>
            <a:off x="1970450" y="1560700"/>
            <a:ext cx="1185300" cy="252900"/>
          </a:xfrm>
          <a:prstGeom prst="rect">
            <a:avLst/>
          </a:prstGeom>
          <a:solidFill>
            <a:srgbClr val="FFEEB1">
              <a:alpha val="41150"/>
            </a:srgbClr>
          </a:solidFill>
          <a:ln cap="flat" cmpd="sng" w="952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9"/>
          <p:cNvSpPr/>
          <p:nvPr/>
        </p:nvSpPr>
        <p:spPr>
          <a:xfrm>
            <a:off x="3225575" y="1560700"/>
            <a:ext cx="1538700" cy="252900"/>
          </a:xfrm>
          <a:prstGeom prst="rect">
            <a:avLst/>
          </a:prstGeom>
          <a:solidFill>
            <a:srgbClr val="CFE2F3">
              <a:alpha val="48080"/>
            </a:srgbClr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9"/>
          <p:cNvSpPr txBox="1"/>
          <p:nvPr>
            <p:ph idx="1" type="body"/>
          </p:nvPr>
        </p:nvSpPr>
        <p:spPr>
          <a:xfrm>
            <a:off x="1959610" y="1922725"/>
            <a:ext cx="1434300" cy="4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chemeClr val="dk1"/>
                </a:solidFill>
              </a:rPr>
              <a:t>…X…YY…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7" name="Google Shape;157;p29"/>
          <p:cNvSpPr/>
          <p:nvPr/>
        </p:nvSpPr>
        <p:spPr>
          <a:xfrm>
            <a:off x="2262185" y="2023200"/>
            <a:ext cx="187800" cy="252900"/>
          </a:xfrm>
          <a:prstGeom prst="rect">
            <a:avLst/>
          </a:prstGeom>
          <a:solidFill>
            <a:srgbClr val="FFEEB1">
              <a:alpha val="41150"/>
            </a:srgbClr>
          </a:solidFill>
          <a:ln cap="flat" cmpd="sng" w="952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9"/>
          <p:cNvSpPr/>
          <p:nvPr/>
        </p:nvSpPr>
        <p:spPr>
          <a:xfrm>
            <a:off x="2663910" y="2023200"/>
            <a:ext cx="312000" cy="252900"/>
          </a:xfrm>
          <a:prstGeom prst="rect">
            <a:avLst/>
          </a:prstGeom>
          <a:solidFill>
            <a:srgbClr val="CFE2F3">
              <a:alpha val="48080"/>
            </a:srgbClr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9"/>
          <p:cNvSpPr txBox="1"/>
          <p:nvPr>
            <p:ph idx="1" type="body"/>
          </p:nvPr>
        </p:nvSpPr>
        <p:spPr>
          <a:xfrm>
            <a:off x="4398010" y="1922725"/>
            <a:ext cx="1434300" cy="4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chemeClr val="dk1"/>
                </a:solidFill>
              </a:rPr>
              <a:t>…YY…X…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0" name="Google Shape;160;p29"/>
          <p:cNvSpPr/>
          <p:nvPr/>
        </p:nvSpPr>
        <p:spPr>
          <a:xfrm>
            <a:off x="5233135" y="2023200"/>
            <a:ext cx="187800" cy="252900"/>
          </a:xfrm>
          <a:prstGeom prst="rect">
            <a:avLst/>
          </a:prstGeom>
          <a:solidFill>
            <a:srgbClr val="FFEEB1">
              <a:alpha val="41150"/>
            </a:srgbClr>
          </a:solidFill>
          <a:ln cap="flat" cmpd="sng" w="952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9"/>
          <p:cNvSpPr/>
          <p:nvPr/>
        </p:nvSpPr>
        <p:spPr>
          <a:xfrm>
            <a:off x="4717560" y="2023200"/>
            <a:ext cx="312000" cy="252900"/>
          </a:xfrm>
          <a:prstGeom prst="rect">
            <a:avLst/>
          </a:prstGeom>
          <a:solidFill>
            <a:srgbClr val="CFE2F3">
              <a:alpha val="48080"/>
            </a:srgbClr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9"/>
          <p:cNvSpPr txBox="1"/>
          <p:nvPr>
            <p:ph idx="1" type="body"/>
          </p:nvPr>
        </p:nvSpPr>
        <p:spPr>
          <a:xfrm>
            <a:off x="311700" y="3545875"/>
            <a:ext cx="8230500" cy="94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g&gt; &lt;= </a:t>
            </a:r>
            <a:r>
              <a:rPr b="1" lang="en-GB">
                <a:solidFill>
                  <a:srgbClr val="98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&lt;g&gt; X &lt;g&gt; YY &lt;g&gt; </a:t>
            </a:r>
            <a:r>
              <a:rPr b="1"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|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&lt;g&gt; YY &lt;g&gt; X &lt;g&gt; </a:t>
            </a:r>
            <a:r>
              <a:rPr b="1" lang="en-GB">
                <a:solidFill>
                  <a:srgbClr val="980000"/>
                </a:solidFill>
                <a:latin typeface="Courier New"/>
                <a:ea typeface="Courier New"/>
                <a:cs typeface="Courier New"/>
                <a:sym typeface="Courier New"/>
              </a:rPr>
              <a:t>]</a:t>
            </a:r>
            <a:b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</a:t>
            </a:r>
            <a:r>
              <a:rPr lang="en-GB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x2ygemischt&gt; &lt;= &lt;g&gt;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63" name="Google Shape;163;p29"/>
          <p:cNvSpPr/>
          <p:nvPr/>
        </p:nvSpPr>
        <p:spPr>
          <a:xfrm>
            <a:off x="2163706" y="3651898"/>
            <a:ext cx="187800" cy="252900"/>
          </a:xfrm>
          <a:prstGeom prst="rect">
            <a:avLst/>
          </a:prstGeom>
          <a:solidFill>
            <a:srgbClr val="FFEEB1">
              <a:alpha val="41150"/>
            </a:srgbClr>
          </a:solidFill>
          <a:ln cap="flat" cmpd="sng" w="952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9"/>
          <p:cNvSpPr/>
          <p:nvPr/>
        </p:nvSpPr>
        <p:spPr>
          <a:xfrm>
            <a:off x="2997178" y="3651898"/>
            <a:ext cx="312000" cy="252900"/>
          </a:xfrm>
          <a:prstGeom prst="rect">
            <a:avLst/>
          </a:prstGeom>
          <a:solidFill>
            <a:srgbClr val="CFE2F3">
              <a:alpha val="48080"/>
            </a:srgbClr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9"/>
          <p:cNvSpPr/>
          <p:nvPr/>
        </p:nvSpPr>
        <p:spPr>
          <a:xfrm>
            <a:off x="4772653" y="3651898"/>
            <a:ext cx="312000" cy="252900"/>
          </a:xfrm>
          <a:prstGeom prst="rect">
            <a:avLst/>
          </a:prstGeom>
          <a:solidFill>
            <a:srgbClr val="CFE2F3">
              <a:alpha val="48080"/>
            </a:srgbClr>
          </a:solidFill>
          <a:ln cap="flat" cmpd="sng" w="9525">
            <a:solidFill>
              <a:srgbClr val="A4C2F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9"/>
          <p:cNvSpPr/>
          <p:nvPr/>
        </p:nvSpPr>
        <p:spPr>
          <a:xfrm>
            <a:off x="5735514" y="3651898"/>
            <a:ext cx="187800" cy="252900"/>
          </a:xfrm>
          <a:prstGeom prst="rect">
            <a:avLst/>
          </a:prstGeom>
          <a:solidFill>
            <a:srgbClr val="FFEEB1">
              <a:alpha val="41150"/>
            </a:srgbClr>
          </a:solidFill>
          <a:ln cap="flat" cmpd="sng" w="9525">
            <a:solidFill>
              <a:srgbClr val="FCE5C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/>
          <p:nvPr/>
        </p:nvSpPr>
        <p:spPr>
          <a:xfrm rot="5400000">
            <a:off x="2182325" y="2696475"/>
            <a:ext cx="869700" cy="31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9"/>
          <p:cNvSpPr/>
          <p:nvPr/>
        </p:nvSpPr>
        <p:spPr>
          <a:xfrm rot="5400000">
            <a:off x="4639875" y="2696475"/>
            <a:ext cx="869700" cy="316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9D9D9"/>
          </a:solidFill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9"/>
          <p:cNvSpPr txBox="1"/>
          <p:nvPr>
            <p:ph idx="1" type="body"/>
          </p:nvPr>
        </p:nvSpPr>
        <p:spPr>
          <a:xfrm>
            <a:off x="311699" y="1922725"/>
            <a:ext cx="1925700" cy="43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Interpretation:</a:t>
            </a:r>
            <a:endParaRPr/>
          </a:p>
        </p:txBody>
      </p:sp>
      <p:sp>
        <p:nvSpPr>
          <p:cNvPr id="170" name="Google Shape;170;p29"/>
          <p:cNvSpPr txBox="1"/>
          <p:nvPr>
            <p:ph idx="1" type="body"/>
          </p:nvPr>
        </p:nvSpPr>
        <p:spPr>
          <a:xfrm>
            <a:off x="6916675" y="1922725"/>
            <a:ext cx="1925700" cy="8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i="1" lang="en-GB"/>
              <a:t>n×</a:t>
            </a:r>
            <a:r>
              <a:rPr lang="en-GB"/>
              <a:t>X und </a:t>
            </a:r>
            <a:r>
              <a:rPr i="1" lang="en-GB"/>
              <a:t>n×</a:t>
            </a:r>
            <a:r>
              <a:rPr lang="en-GB"/>
              <a:t>YY</a:t>
            </a:r>
            <a:br>
              <a:rPr lang="en-GB"/>
            </a:br>
            <a:r>
              <a:rPr lang="en-GB"/>
              <a:t>(auch </a:t>
            </a:r>
            <a:r>
              <a:rPr i="1" lang="en-GB"/>
              <a:t>n</a:t>
            </a:r>
            <a:r>
              <a:rPr lang="en-GB"/>
              <a:t>=0)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Nachbesprechung Übung 2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1: Fehlerbehebung</a:t>
            </a:r>
            <a:endParaRPr/>
          </a:p>
        </p:txBody>
      </p:sp>
      <p:pic>
        <p:nvPicPr>
          <p:cNvPr id="181" name="Google Shape;181;p31"/>
          <p:cNvPicPr preferRelativeResize="0"/>
          <p:nvPr/>
        </p:nvPicPr>
        <p:blipFill rotWithShape="1">
          <a:blip r:embed="rId3">
            <a:alphaModFix/>
          </a:blip>
          <a:srcRect b="78229" l="31875" r="32648" t="7461"/>
          <a:stretch/>
        </p:blipFill>
        <p:spPr>
          <a:xfrm>
            <a:off x="311700" y="1275750"/>
            <a:ext cx="4624527" cy="11722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2" name="Google Shape;182;p31"/>
          <p:cNvCxnSpPr/>
          <p:nvPr/>
        </p:nvCxnSpPr>
        <p:spPr>
          <a:xfrm flipH="1">
            <a:off x="1868725" y="1206775"/>
            <a:ext cx="131100" cy="2136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3" name="Google Shape;183;p31"/>
          <p:cNvCxnSpPr/>
          <p:nvPr/>
        </p:nvCxnSpPr>
        <p:spPr>
          <a:xfrm flipH="1">
            <a:off x="3289900" y="1330925"/>
            <a:ext cx="96000" cy="1800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31"/>
          <p:cNvCxnSpPr/>
          <p:nvPr/>
        </p:nvCxnSpPr>
        <p:spPr>
          <a:xfrm>
            <a:off x="972325" y="1648125"/>
            <a:ext cx="213900" cy="621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p31"/>
          <p:cNvCxnSpPr/>
          <p:nvPr/>
        </p:nvCxnSpPr>
        <p:spPr>
          <a:xfrm rot="10800000">
            <a:off x="2248025" y="1779325"/>
            <a:ext cx="82800" cy="2067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31"/>
          <p:cNvCxnSpPr/>
          <p:nvPr/>
        </p:nvCxnSpPr>
        <p:spPr>
          <a:xfrm rot="10800000">
            <a:off x="2634125" y="1868800"/>
            <a:ext cx="200100" cy="138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" name="Google Shape;187;p31"/>
          <p:cNvCxnSpPr/>
          <p:nvPr/>
        </p:nvCxnSpPr>
        <p:spPr>
          <a:xfrm flipH="1" rot="10800000">
            <a:off x="4627175" y="1786225"/>
            <a:ext cx="27600" cy="1860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8" name="Google Shape;188;p31"/>
          <p:cNvCxnSpPr/>
          <p:nvPr/>
        </p:nvCxnSpPr>
        <p:spPr>
          <a:xfrm rot="10800000">
            <a:off x="4516800" y="2185900"/>
            <a:ext cx="34500" cy="1725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9" name="Google Shape;189;p31"/>
          <p:cNvCxnSpPr/>
          <p:nvPr/>
        </p:nvCxnSpPr>
        <p:spPr>
          <a:xfrm rot="10800000">
            <a:off x="1020525" y="2282475"/>
            <a:ext cx="124200" cy="1380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0" name="Google Shape;190;p31"/>
          <p:cNvCxnSpPr/>
          <p:nvPr/>
        </p:nvCxnSpPr>
        <p:spPr>
          <a:xfrm rot="10800000">
            <a:off x="1676350" y="2168800"/>
            <a:ext cx="82800" cy="2067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91" name="Google Shape;19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8" y="3218313"/>
            <a:ext cx="4791075" cy="1323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2" name="Google Shape;192;p31"/>
          <p:cNvCxnSpPr/>
          <p:nvPr/>
        </p:nvCxnSpPr>
        <p:spPr>
          <a:xfrm flipH="1">
            <a:off x="2703125" y="1206775"/>
            <a:ext cx="131100" cy="213600"/>
          </a:xfrm>
          <a:prstGeom prst="straightConnector1">
            <a:avLst/>
          </a:prstGeom>
          <a:noFill/>
          <a:ln cap="flat" cmpd="sng" w="19050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32"/>
          <p:cNvPicPr preferRelativeResize="0"/>
          <p:nvPr/>
        </p:nvPicPr>
        <p:blipFill rotWithShape="1">
          <a:blip r:embed="rId3">
            <a:alphaModFix/>
          </a:blip>
          <a:srcRect b="0" l="0" r="0" t="44140"/>
          <a:stretch/>
        </p:blipFill>
        <p:spPr>
          <a:xfrm>
            <a:off x="599525" y="1311962"/>
            <a:ext cx="4865225" cy="263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2"/>
          <p:cNvSpPr/>
          <p:nvPr/>
        </p:nvSpPr>
        <p:spPr>
          <a:xfrm>
            <a:off x="863425" y="3441350"/>
            <a:ext cx="4601400" cy="5391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2"/>
          <p:cNvSpPr/>
          <p:nvPr/>
        </p:nvSpPr>
        <p:spPr>
          <a:xfrm>
            <a:off x="2053200" y="1311963"/>
            <a:ext cx="2244900" cy="128100"/>
          </a:xfrm>
          <a:prstGeom prst="rect">
            <a:avLst/>
          </a:prstGeom>
          <a:solidFill>
            <a:srgbClr val="E69138">
              <a:alpha val="34230"/>
            </a:srgbClr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2"/>
          <p:cNvSpPr/>
          <p:nvPr/>
        </p:nvSpPr>
        <p:spPr>
          <a:xfrm>
            <a:off x="2053200" y="1471104"/>
            <a:ext cx="2244900" cy="265500"/>
          </a:xfrm>
          <a:prstGeom prst="rect">
            <a:avLst/>
          </a:prstGeom>
          <a:solidFill>
            <a:srgbClr val="CC0000">
              <a:alpha val="26540"/>
            </a:srgbClr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2"/>
          <p:cNvSpPr/>
          <p:nvPr/>
        </p:nvSpPr>
        <p:spPr>
          <a:xfrm>
            <a:off x="2053200" y="1769163"/>
            <a:ext cx="2244900" cy="372000"/>
          </a:xfrm>
          <a:prstGeom prst="rect">
            <a:avLst/>
          </a:prstGeom>
          <a:solidFill>
            <a:srgbClr val="6AA84F">
              <a:alpha val="25000"/>
            </a:srgbClr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2"/>
          <p:cNvSpPr/>
          <p:nvPr/>
        </p:nvSpPr>
        <p:spPr>
          <a:xfrm>
            <a:off x="2053200" y="2170386"/>
            <a:ext cx="2244900" cy="372000"/>
          </a:xfrm>
          <a:prstGeom prst="rect">
            <a:avLst/>
          </a:prstGeom>
          <a:solidFill>
            <a:srgbClr val="3C78D8">
              <a:alpha val="31150"/>
            </a:srgbClr>
          </a:solidFill>
          <a:ln cap="flat" cmpd="sng" w="9525">
            <a:solidFill>
              <a:srgbClr val="3C7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32"/>
          <p:cNvSpPr/>
          <p:nvPr/>
        </p:nvSpPr>
        <p:spPr>
          <a:xfrm>
            <a:off x="2053200" y="2566916"/>
            <a:ext cx="2244900" cy="372000"/>
          </a:xfrm>
          <a:prstGeom prst="rect">
            <a:avLst/>
          </a:prstGeom>
          <a:solidFill>
            <a:srgbClr val="6AA84F">
              <a:alpha val="25000"/>
            </a:srgbClr>
          </a:solidFill>
          <a:ln cap="flat" cmpd="sng" w="9525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2"/>
          <p:cNvSpPr/>
          <p:nvPr/>
        </p:nvSpPr>
        <p:spPr>
          <a:xfrm>
            <a:off x="2053200" y="2966092"/>
            <a:ext cx="2244900" cy="265500"/>
          </a:xfrm>
          <a:prstGeom prst="rect">
            <a:avLst/>
          </a:prstGeom>
          <a:solidFill>
            <a:srgbClr val="CC0000">
              <a:alpha val="26540"/>
            </a:srgbClr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32"/>
          <p:cNvSpPr/>
          <p:nvPr/>
        </p:nvSpPr>
        <p:spPr>
          <a:xfrm>
            <a:off x="2053200" y="3250668"/>
            <a:ext cx="2244900" cy="128100"/>
          </a:xfrm>
          <a:prstGeom prst="rect">
            <a:avLst/>
          </a:prstGeom>
          <a:solidFill>
            <a:srgbClr val="E69138">
              <a:alpha val="34230"/>
            </a:srgbClr>
          </a:solidFill>
          <a:ln cap="flat" cmpd="sng" w="9525">
            <a:solidFill>
              <a:srgbClr val="E6913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6" name="Google Shape;206;p32"/>
          <p:cNvGrpSpPr/>
          <p:nvPr/>
        </p:nvGrpSpPr>
        <p:grpSpPr>
          <a:xfrm>
            <a:off x="4526700" y="1163038"/>
            <a:ext cx="1838100" cy="2319494"/>
            <a:chOff x="6066525" y="2129575"/>
            <a:chExt cx="1838100" cy="2319494"/>
          </a:xfrm>
        </p:grpSpPr>
        <p:sp>
          <p:nvSpPr>
            <p:cNvPr id="207" name="Google Shape;207;p32"/>
            <p:cNvSpPr txBox="1"/>
            <p:nvPr/>
          </p:nvSpPr>
          <p:spPr>
            <a:xfrm>
              <a:off x="6066525" y="2129575"/>
              <a:ext cx="18381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Courier New"/>
                  <a:ea typeface="Courier New"/>
                  <a:cs typeface="Courier New"/>
                  <a:sym typeface="Courier New"/>
                </a:rPr>
                <a:t>printLine()</a:t>
              </a:r>
              <a:endParaRPr sz="1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08" name="Google Shape;208;p32"/>
            <p:cNvSpPr txBox="1"/>
            <p:nvPr/>
          </p:nvSpPr>
          <p:spPr>
            <a:xfrm>
              <a:off x="6066525" y="2358175"/>
              <a:ext cx="18381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Courier New"/>
                  <a:ea typeface="Courier New"/>
                  <a:cs typeface="Courier New"/>
                  <a:sym typeface="Courier New"/>
                </a:rPr>
                <a:t>printEmptyPart</a:t>
              </a:r>
              <a:r>
                <a:rPr lang="en-GB" sz="1200">
                  <a:latin typeface="Courier New"/>
                  <a:ea typeface="Courier New"/>
                  <a:cs typeface="Courier New"/>
                  <a:sym typeface="Courier New"/>
                </a:rPr>
                <a:t>()</a:t>
              </a:r>
              <a:endParaRPr sz="1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09" name="Google Shape;209;p32"/>
            <p:cNvSpPr txBox="1"/>
            <p:nvPr/>
          </p:nvSpPr>
          <p:spPr>
            <a:xfrm>
              <a:off x="6066525" y="2718951"/>
              <a:ext cx="18381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Courier New"/>
                  <a:ea typeface="Courier New"/>
                  <a:cs typeface="Courier New"/>
                  <a:sym typeface="Courier New"/>
                </a:rPr>
                <a:t>printNarrowPart()</a:t>
              </a:r>
              <a:endParaRPr sz="1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10" name="Google Shape;210;p32"/>
            <p:cNvSpPr txBox="1"/>
            <p:nvPr/>
          </p:nvSpPr>
          <p:spPr>
            <a:xfrm>
              <a:off x="6066525" y="3126915"/>
              <a:ext cx="18381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Courier New"/>
                  <a:ea typeface="Courier New"/>
                  <a:cs typeface="Courier New"/>
                  <a:sym typeface="Courier New"/>
                </a:rPr>
                <a:t>printWidePart()</a:t>
              </a:r>
              <a:endParaRPr sz="1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11" name="Google Shape;211;p32"/>
            <p:cNvSpPr txBox="1"/>
            <p:nvPr/>
          </p:nvSpPr>
          <p:spPr>
            <a:xfrm>
              <a:off x="6066525" y="3528139"/>
              <a:ext cx="18381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Courier New"/>
                  <a:ea typeface="Courier New"/>
                  <a:cs typeface="Courier New"/>
                  <a:sym typeface="Courier New"/>
                </a:rPr>
                <a:t>printNarrowPart()</a:t>
              </a:r>
              <a:endParaRPr sz="1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12" name="Google Shape;212;p32"/>
            <p:cNvSpPr txBox="1"/>
            <p:nvPr/>
          </p:nvSpPr>
          <p:spPr>
            <a:xfrm>
              <a:off x="6066525" y="3861951"/>
              <a:ext cx="18381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Courier New"/>
                  <a:ea typeface="Courier New"/>
                  <a:cs typeface="Courier New"/>
                  <a:sym typeface="Courier New"/>
                </a:rPr>
                <a:t>printEmptyPart()</a:t>
              </a:r>
              <a:endParaRPr sz="1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213" name="Google Shape;213;p32"/>
            <p:cNvSpPr txBox="1"/>
            <p:nvPr/>
          </p:nvSpPr>
          <p:spPr>
            <a:xfrm>
              <a:off x="6066525" y="4077069"/>
              <a:ext cx="1838100" cy="372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latin typeface="Courier New"/>
                  <a:ea typeface="Courier New"/>
                  <a:cs typeface="Courier New"/>
                  <a:sym typeface="Courier New"/>
                </a:rPr>
                <a:t>printLine()</a:t>
              </a:r>
              <a:endParaRPr sz="1200"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</p:grpSp>
      <p:sp>
        <p:nvSpPr>
          <p:cNvPr id="214" name="Google Shape;214;p32"/>
          <p:cNvSpPr txBox="1"/>
          <p:nvPr>
            <p:ph idx="4294967295"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Aufgabe 2: Schweizerfahne (Konsole)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33"/>
          <p:cNvPicPr preferRelativeResize="0"/>
          <p:nvPr/>
        </p:nvPicPr>
        <p:blipFill rotWithShape="1">
          <a:blip r:embed="rId3">
            <a:alphaModFix/>
          </a:blip>
          <a:srcRect b="0" l="4415" r="0" t="0"/>
          <a:stretch/>
        </p:blipFill>
        <p:spPr>
          <a:xfrm>
            <a:off x="202525" y="898600"/>
            <a:ext cx="8449025" cy="39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3"/>
          <p:cNvSpPr/>
          <p:nvPr/>
        </p:nvSpPr>
        <p:spPr>
          <a:xfrm>
            <a:off x="297025" y="688225"/>
            <a:ext cx="369300" cy="28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1.</a:t>
            </a:r>
            <a:endParaRPr/>
          </a:p>
        </p:txBody>
      </p:sp>
      <p:sp>
        <p:nvSpPr>
          <p:cNvPr id="221" name="Google Shape;221;p33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0000"/>
                </a:solidFill>
              </a:rPr>
              <a:t>Aufgabe </a:t>
            </a:r>
            <a:r>
              <a:rPr lang="en-GB" sz="2800"/>
              <a:t>3: Berechnung</a:t>
            </a:r>
            <a:endParaRPr sz="28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4"/>
          <p:cNvPicPr preferRelativeResize="0"/>
          <p:nvPr/>
        </p:nvPicPr>
        <p:blipFill rotWithShape="1">
          <a:blip r:embed="rId3">
            <a:alphaModFix/>
          </a:blip>
          <a:srcRect b="10746" l="6375" r="0" t="0"/>
          <a:stretch/>
        </p:blipFill>
        <p:spPr>
          <a:xfrm>
            <a:off x="318275" y="130700"/>
            <a:ext cx="8275424" cy="280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4"/>
          <p:cNvPicPr preferRelativeResize="0"/>
          <p:nvPr/>
        </p:nvPicPr>
        <p:blipFill rotWithShape="1">
          <a:blip r:embed="rId4">
            <a:alphaModFix/>
          </a:blip>
          <a:srcRect b="0" l="6375" r="0" t="0"/>
          <a:stretch/>
        </p:blipFill>
        <p:spPr>
          <a:xfrm>
            <a:off x="267675" y="3441825"/>
            <a:ext cx="8275424" cy="11229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4"/>
          <p:cNvSpPr/>
          <p:nvPr/>
        </p:nvSpPr>
        <p:spPr>
          <a:xfrm>
            <a:off x="405700" y="231850"/>
            <a:ext cx="369300" cy="28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</a:t>
            </a:r>
            <a:endParaRPr/>
          </a:p>
        </p:txBody>
      </p:sp>
      <p:sp>
        <p:nvSpPr>
          <p:cNvPr id="229" name="Google Shape;229;p34"/>
          <p:cNvSpPr/>
          <p:nvPr/>
        </p:nvSpPr>
        <p:spPr>
          <a:xfrm>
            <a:off x="405700" y="3607975"/>
            <a:ext cx="369300" cy="2898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