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Lst>
  <p:sldSz cy="5143500" cx="9144000"/>
  <p:notesSz cx="6858000" cy="9144000"/>
  <p:embeddedFontLst>
    <p:embeddedFont>
      <p:font typeface="Tahoma"/>
      <p:regular r:id="rId95"/>
      <p:bold r:id="rId9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65E541-4E04-4587-A4AD-CA77AAF173EA}">
  <a:tblStyle styleId="{1D65E541-4E04-4587-A4AD-CA77AAF173E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4093A3A-2118-4433-9D2C-B5FA04A202D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slide" Target="slides/slide77.xml"/><Relationship Id="rId83" Type="http://schemas.openxmlformats.org/officeDocument/2006/relationships/slide" Target="slides/slide76.xml"/><Relationship Id="rId42" Type="http://schemas.openxmlformats.org/officeDocument/2006/relationships/slide" Target="slides/slide35.xml"/><Relationship Id="rId86" Type="http://schemas.openxmlformats.org/officeDocument/2006/relationships/slide" Target="slides/slide79.xml"/><Relationship Id="rId41" Type="http://schemas.openxmlformats.org/officeDocument/2006/relationships/slide" Target="slides/slide34.xml"/><Relationship Id="rId85" Type="http://schemas.openxmlformats.org/officeDocument/2006/relationships/slide" Target="slides/slide78.xml"/><Relationship Id="rId44" Type="http://schemas.openxmlformats.org/officeDocument/2006/relationships/slide" Target="slides/slide37.xml"/><Relationship Id="rId88" Type="http://schemas.openxmlformats.org/officeDocument/2006/relationships/slide" Target="slides/slide81.xml"/><Relationship Id="rId43" Type="http://schemas.openxmlformats.org/officeDocument/2006/relationships/slide" Target="slides/slide36.xml"/><Relationship Id="rId87" Type="http://schemas.openxmlformats.org/officeDocument/2006/relationships/slide" Target="slides/slide80.xml"/><Relationship Id="rId46" Type="http://schemas.openxmlformats.org/officeDocument/2006/relationships/slide" Target="slides/slide39.xml"/><Relationship Id="rId45" Type="http://schemas.openxmlformats.org/officeDocument/2006/relationships/slide" Target="slides/slide38.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slide" Target="slides/slide72.xml"/><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95" Type="http://schemas.openxmlformats.org/officeDocument/2006/relationships/font" Target="fonts/Tahoma-regular.fntdata"/><Relationship Id="rId50" Type="http://schemas.openxmlformats.org/officeDocument/2006/relationships/slide" Target="slides/slide43.xml"/><Relationship Id="rId94" Type="http://schemas.openxmlformats.org/officeDocument/2006/relationships/slide" Target="slides/slide87.xml"/><Relationship Id="rId53" Type="http://schemas.openxmlformats.org/officeDocument/2006/relationships/slide" Target="slides/slide46.xml"/><Relationship Id="rId52" Type="http://schemas.openxmlformats.org/officeDocument/2006/relationships/slide" Target="slides/slide45.xml"/><Relationship Id="rId96" Type="http://schemas.openxmlformats.org/officeDocument/2006/relationships/font" Target="fonts/Tahoma-bold.fntdata"/><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8c94eaaa6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8c94eaaa6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4e16b92ca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4e16b92ca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4e16b92ca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4e16b92ca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4e16b92ca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4e16b92ca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4e16b92ca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4e16b92ca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4e16b92ca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4e16b92ca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4e16b92ca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4e16b92ca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1050">
                <a:solidFill>
                  <a:srgbClr val="A0A1A7"/>
                </a:solidFill>
                <a:highlight>
                  <a:srgbClr val="FAFAFA"/>
                </a:highlight>
                <a:latin typeface="Courier New"/>
                <a:ea typeface="Courier New"/>
                <a:cs typeface="Courier New"/>
                <a:sym typeface="Courier New"/>
              </a:rPr>
              <a:t>// process the elements of an n-element array to compute sum</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i="1" lang="en-GB" sz="1050">
                <a:solidFill>
                  <a:srgbClr val="A0A1A7"/>
                </a:solidFill>
                <a:highlight>
                  <a:srgbClr val="FAFAFA"/>
                </a:highlight>
                <a:latin typeface="Courier New"/>
                <a:ea typeface="Courier New"/>
                <a:cs typeface="Courier New"/>
                <a:sym typeface="Courier New"/>
              </a:rPr>
              <a:t>// y is never null</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A626A4"/>
                </a:solidFill>
                <a:highlight>
                  <a:srgbClr val="FAFAFA"/>
                </a:highlight>
                <a:latin typeface="Courier New"/>
                <a:ea typeface="Courier New"/>
                <a:cs typeface="Courier New"/>
                <a:sym typeface="Courier New"/>
              </a:rPr>
              <a:t>static</a:t>
            </a: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double</a:t>
            </a:r>
            <a:r>
              <a:rPr lang="en-GB" sz="1050">
                <a:solidFill>
                  <a:srgbClr val="383A42"/>
                </a:solidFill>
                <a:highlight>
                  <a:srgbClr val="FAFAFA"/>
                </a:highlight>
                <a:latin typeface="Courier New"/>
                <a:ea typeface="Courier New"/>
                <a:cs typeface="Courier New"/>
                <a:sym typeface="Courier New"/>
              </a:rPr>
              <a:t> </a:t>
            </a:r>
            <a:r>
              <a:rPr lang="en-GB" sz="1050">
                <a:solidFill>
                  <a:srgbClr val="4078F2"/>
                </a:solidFill>
                <a:highlight>
                  <a:srgbClr val="FAFAFA"/>
                </a:highlight>
                <a:latin typeface="Courier New"/>
                <a:ea typeface="Courier New"/>
                <a:cs typeface="Courier New"/>
                <a:sym typeface="Courier New"/>
              </a:rPr>
              <a:t>func</a:t>
            </a:r>
            <a:r>
              <a:rPr lang="en-GB" sz="1050">
                <a:solidFill>
                  <a:srgbClr val="383A42"/>
                </a:solidFill>
                <a:highlight>
                  <a:srgbClr val="FAFAFA"/>
                </a:highlight>
                <a:latin typeface="Courier New"/>
                <a:ea typeface="Courier New"/>
                <a:cs typeface="Courier New"/>
                <a:sym typeface="Courier New"/>
              </a:rPr>
              <a:t>(</a:t>
            </a:r>
            <a:r>
              <a:rPr lang="en-GB" sz="1050">
                <a:solidFill>
                  <a:srgbClr val="A626A4"/>
                </a:solidFill>
                <a:highlight>
                  <a:srgbClr val="FAFAFA"/>
                </a:highlight>
                <a:latin typeface="Courier New"/>
                <a:ea typeface="Courier New"/>
                <a:cs typeface="Courier New"/>
                <a:sym typeface="Courier New"/>
              </a:rPr>
              <a:t>double</a:t>
            </a:r>
            <a:r>
              <a:rPr lang="en-GB" sz="1050">
                <a:solidFill>
                  <a:srgbClr val="383A42"/>
                </a:solidFill>
                <a:highlight>
                  <a:srgbClr val="FAFAFA"/>
                </a:highlight>
                <a:latin typeface="Courier New"/>
                <a:ea typeface="Courier New"/>
                <a:cs typeface="Courier New"/>
                <a:sym typeface="Courier New"/>
              </a:rPr>
              <a:t>[] y, </a:t>
            </a:r>
            <a:r>
              <a:rPr lang="en-GB" sz="1050">
                <a:solidFill>
                  <a:srgbClr val="A626A4"/>
                </a:solidFill>
                <a:highlight>
                  <a:srgbClr val="FAFAFA"/>
                </a:highlight>
                <a:latin typeface="Courier New"/>
                <a:ea typeface="Courier New"/>
                <a:cs typeface="Courier New"/>
                <a:sym typeface="Courier New"/>
              </a:rPr>
              <a:t>int</a:t>
            </a:r>
            <a:r>
              <a:rPr lang="en-GB" sz="1050">
                <a:solidFill>
                  <a:srgbClr val="383A42"/>
                </a:solidFill>
                <a:highlight>
                  <a:srgbClr val="FAFAFA"/>
                </a:highlight>
                <a:latin typeface="Courier New"/>
                <a:ea typeface="Courier New"/>
                <a:cs typeface="Courier New"/>
                <a:sym typeface="Courier New"/>
              </a:rPr>
              <a:t> k) </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double</a:t>
            </a:r>
            <a:r>
              <a:rPr lang="en-GB" sz="1050">
                <a:solidFill>
                  <a:srgbClr val="383A42"/>
                </a:solidFill>
                <a:highlight>
                  <a:srgbClr val="FAFAFA"/>
                </a:highlight>
                <a:latin typeface="Courier New"/>
                <a:ea typeface="Courier New"/>
                <a:cs typeface="Courier New"/>
                <a:sym typeface="Courier New"/>
              </a:rPr>
              <a:t> sum = </a:t>
            </a:r>
            <a:r>
              <a:rPr lang="en-GB" sz="1050">
                <a:solidFill>
                  <a:srgbClr val="986801"/>
                </a:solidFill>
                <a:highlight>
                  <a:srgbClr val="FAFAFA"/>
                </a:highlight>
                <a:latin typeface="Courier New"/>
                <a:ea typeface="Courier New"/>
                <a:cs typeface="Courier New"/>
                <a:sym typeface="Courier New"/>
              </a:rPr>
              <a:t>0.0</a:t>
            </a:r>
            <a:r>
              <a:rPr lang="en-GB" sz="1050">
                <a:solidFill>
                  <a:srgbClr val="383A42"/>
                </a:solidFill>
                <a:highlight>
                  <a:srgbClr val="FAFAFA"/>
                </a:highlight>
                <a:latin typeface="Courier New"/>
                <a:ea typeface="Courier New"/>
                <a:cs typeface="Courier New"/>
                <a:sym typeface="Courier New"/>
              </a:rPr>
              <a:t>; </a:t>
            </a:r>
            <a:r>
              <a:rPr i="1" lang="en-GB" sz="1050">
                <a:solidFill>
                  <a:srgbClr val="A0A1A7"/>
                </a:solidFill>
                <a:highlight>
                  <a:srgbClr val="FAFAFA"/>
                </a:highlight>
                <a:latin typeface="Courier New"/>
                <a:ea typeface="Courier New"/>
                <a:cs typeface="Courier New"/>
                <a:sym typeface="Courier New"/>
              </a:rPr>
              <a: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int</a:t>
            </a:r>
            <a:r>
              <a:rPr lang="en-GB" sz="1050">
                <a:solidFill>
                  <a:srgbClr val="383A42"/>
                </a:solidFill>
                <a:highlight>
                  <a:srgbClr val="FAFAFA"/>
                </a:highlight>
                <a:latin typeface="Courier New"/>
                <a:ea typeface="Courier New"/>
                <a:cs typeface="Courier New"/>
                <a:sym typeface="Courier New"/>
              </a:rPr>
              <a:t> size = </a:t>
            </a:r>
            <a:r>
              <a:rPr lang="en-GB" sz="1050">
                <a:solidFill>
                  <a:srgbClr val="986801"/>
                </a:solidFill>
                <a:highlight>
                  <a:srgbClr val="FAFAFA"/>
                </a:highlight>
                <a:latin typeface="Courier New"/>
                <a:ea typeface="Courier New"/>
                <a:cs typeface="Courier New"/>
                <a:sym typeface="Courier New"/>
              </a:rPr>
              <a:t>0</a:t>
            </a:r>
            <a:r>
              <a:rPr lang="en-GB" sz="1050">
                <a:solidFill>
                  <a:srgbClr val="383A42"/>
                </a:solidFill>
                <a:highlight>
                  <a:srgbClr val="FAFAFA"/>
                </a:highlight>
                <a:latin typeface="Courier New"/>
                <a:ea typeface="Courier New"/>
                <a:cs typeface="Courier New"/>
                <a:sym typeface="Courier New"/>
              </a:rPr>
              <a:t>; </a:t>
            </a:r>
            <a:r>
              <a:rPr i="1" lang="en-GB" sz="1050">
                <a:solidFill>
                  <a:srgbClr val="A0A1A7"/>
                </a:solidFill>
                <a:highlight>
                  <a:srgbClr val="FAFAFA"/>
                </a:highlight>
                <a:latin typeface="Courier New"/>
                <a:ea typeface="Courier New"/>
                <a:cs typeface="Courier New"/>
                <a:sym typeface="Courier New"/>
              </a:rPr>
              <a:t>//Redundant, wird nirgends verwendet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int</a:t>
            </a:r>
            <a:r>
              <a:rPr lang="en-GB" sz="1050">
                <a:solidFill>
                  <a:srgbClr val="383A42"/>
                </a:solidFill>
                <a:highlight>
                  <a:srgbClr val="FAFAFA"/>
                </a:highlight>
                <a:latin typeface="Courier New"/>
                <a:ea typeface="Courier New"/>
                <a:cs typeface="Courier New"/>
                <a:sym typeface="Courier New"/>
              </a:rPr>
              <a:t> elems = y.length; </a:t>
            </a:r>
            <a:r>
              <a:rPr i="1" lang="en-GB" sz="1050">
                <a:solidFill>
                  <a:srgbClr val="A0A1A7"/>
                </a:solidFill>
                <a:highlight>
                  <a:srgbClr val="FAFAFA"/>
                </a:highlight>
                <a:latin typeface="Courier New"/>
                <a:ea typeface="Courier New"/>
                <a:cs typeface="Courier New"/>
                <a:sym typeface="Courier New"/>
              </a:rPr>
              <a:t>//Redundant, wird nirgends verwendet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double</a:t>
            </a:r>
            <a:r>
              <a:rPr lang="en-GB" sz="1050">
                <a:solidFill>
                  <a:srgbClr val="383A42"/>
                </a:solidFill>
                <a:highlight>
                  <a:srgbClr val="FAFAFA"/>
                </a:highlight>
                <a:latin typeface="Courier New"/>
                <a:ea typeface="Courier New"/>
                <a:cs typeface="Courier New"/>
                <a:sym typeface="Courier New"/>
              </a:rPr>
              <a:t> adjust = </a:t>
            </a:r>
            <a:r>
              <a:rPr lang="en-GB" sz="1050">
                <a:solidFill>
                  <a:srgbClr val="986801"/>
                </a:solidFill>
                <a:highlight>
                  <a:srgbClr val="FAFAFA"/>
                </a:highlight>
                <a:latin typeface="Courier New"/>
                <a:ea typeface="Courier New"/>
                <a:cs typeface="Courier New"/>
                <a:sym typeface="Courier New"/>
              </a:rPr>
              <a:t>0.0</a:t>
            </a:r>
            <a:r>
              <a:rPr lang="en-GB" sz="1050">
                <a:solidFill>
                  <a:srgbClr val="383A42"/>
                </a:solidFill>
                <a:highlight>
                  <a:srgbClr val="FAFAFA"/>
                </a:highlight>
                <a:latin typeface="Courier New"/>
                <a:ea typeface="Courier New"/>
                <a:cs typeface="Courier New"/>
                <a:sym typeface="Courier New"/>
              </a:rPr>
              <a:t>; </a:t>
            </a:r>
            <a:r>
              <a:rPr i="1" lang="en-GB" sz="1050">
                <a:solidFill>
                  <a:srgbClr val="A0A1A7"/>
                </a:solidFill>
                <a:highlight>
                  <a:srgbClr val="FAFAFA"/>
                </a:highlight>
                <a:latin typeface="Courier New"/>
                <a:ea typeface="Courier New"/>
                <a:cs typeface="Courier New"/>
                <a:sym typeface="Courier New"/>
              </a:rPr>
              <a: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if</a:t>
            </a:r>
            <a:r>
              <a:rPr lang="en-GB" sz="1050">
                <a:solidFill>
                  <a:srgbClr val="383A42"/>
                </a:solidFill>
                <a:highlight>
                  <a:srgbClr val="FAFAFA"/>
                </a:highlight>
                <a:latin typeface="Courier New"/>
                <a:ea typeface="Courier New"/>
                <a:cs typeface="Courier New"/>
                <a:sym typeface="Courier New"/>
              </a:rPr>
              <a:t> (k != y.length) </a:t>
            </a:r>
            <a:r>
              <a:rPr i="1" lang="en-GB" sz="1050">
                <a:solidFill>
                  <a:srgbClr val="A0A1A7"/>
                </a:solidFill>
                <a:highlight>
                  <a:srgbClr val="FAFAFA"/>
                </a:highlight>
                <a:latin typeface="Courier New"/>
                <a:ea typeface="Courier New"/>
                <a:cs typeface="Courier New"/>
                <a:sym typeface="Courier New"/>
              </a:rPr>
              <a: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adjust++; </a:t>
            </a:r>
            <a:r>
              <a:rPr i="1" lang="en-GB" sz="1050">
                <a:solidFill>
                  <a:srgbClr val="A0A1A7"/>
                </a:solidFill>
                <a:highlight>
                  <a:srgbClr val="FAFAFA"/>
                </a:highlight>
                <a:latin typeface="Courier New"/>
                <a:ea typeface="Courier New"/>
                <a:cs typeface="Courier New"/>
                <a:sym typeface="Courier New"/>
              </a:rPr>
              <a: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throw</a:t>
            </a: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new</a:t>
            </a:r>
            <a:r>
              <a:rPr lang="en-GB" sz="1050">
                <a:solidFill>
                  <a:srgbClr val="383A42"/>
                </a:solidFill>
                <a:highlight>
                  <a:srgbClr val="FAFAFA"/>
                </a:highlight>
                <a:latin typeface="Courier New"/>
                <a:ea typeface="Courier New"/>
                <a:cs typeface="Courier New"/>
                <a:sym typeface="Courier New"/>
              </a:rPr>
              <a:t> IllegalArgumentException(</a:t>
            </a:r>
            <a:r>
              <a:rPr lang="en-GB" sz="1050">
                <a:solidFill>
                  <a:srgbClr val="50A14F"/>
                </a:solidFill>
                <a:highlight>
                  <a:srgbClr val="FAFAFA"/>
                </a:highlight>
                <a:latin typeface="Courier New"/>
                <a:ea typeface="Courier New"/>
                <a:cs typeface="Courier New"/>
                <a:sym typeface="Courier New"/>
              </a:rPr>
              <a:t>"Size mismatch "</a:t>
            </a:r>
            <a:r>
              <a:rPr lang="en-GB" sz="1050">
                <a:solidFill>
                  <a:srgbClr val="383A42"/>
                </a:solidFill>
                <a:highlight>
                  <a:srgbClr val="FAFAFA"/>
                </a:highlight>
                <a:latin typeface="Courier New"/>
                <a:ea typeface="Courier New"/>
                <a:cs typeface="Courier New"/>
                <a:sym typeface="Courier New"/>
              </a:rPr>
              <a:t> + adjust); </a:t>
            </a:r>
            <a:r>
              <a:rPr i="1" lang="en-GB" sz="1050">
                <a:solidFill>
                  <a:srgbClr val="A0A1A7"/>
                </a:solidFill>
                <a:highlight>
                  <a:srgbClr val="FAFAFA"/>
                </a:highlight>
                <a:latin typeface="Courier New"/>
                <a:ea typeface="Courier New"/>
                <a:cs typeface="Courier New"/>
                <a:sym typeface="Courier New"/>
              </a:rPr>
              <a: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adjust = </a:t>
            </a:r>
            <a:r>
              <a:rPr lang="en-GB" sz="1050">
                <a:solidFill>
                  <a:srgbClr val="986801"/>
                </a:solidFill>
                <a:highlight>
                  <a:srgbClr val="FAFAFA"/>
                </a:highlight>
                <a:latin typeface="Courier New"/>
                <a:ea typeface="Courier New"/>
                <a:cs typeface="Courier New"/>
                <a:sym typeface="Courier New"/>
              </a:rPr>
              <a:t>0.0</a:t>
            </a:r>
            <a:r>
              <a:rPr lang="en-GB" sz="1050">
                <a:solidFill>
                  <a:srgbClr val="383A42"/>
                </a:solidFill>
                <a:highlight>
                  <a:srgbClr val="FAFAFA"/>
                </a:highlight>
                <a:latin typeface="Courier New"/>
                <a:ea typeface="Courier New"/>
                <a:cs typeface="Courier New"/>
                <a:sym typeface="Courier New"/>
              </a:rPr>
              <a:t>; </a:t>
            </a:r>
            <a:r>
              <a:rPr i="1" lang="en-GB" sz="1050">
                <a:solidFill>
                  <a:srgbClr val="A0A1A7"/>
                </a:solidFill>
                <a:highlight>
                  <a:srgbClr val="FAFAFA"/>
                </a:highlight>
                <a:latin typeface="Courier New"/>
                <a:ea typeface="Courier New"/>
                <a:cs typeface="Courier New"/>
                <a:sym typeface="Courier New"/>
              </a:rPr>
              <a:t>//Redundant, adjust wird hier immer 0.0 sein</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int</a:t>
            </a:r>
            <a:r>
              <a:rPr lang="en-GB" sz="1050">
                <a:solidFill>
                  <a:srgbClr val="383A42"/>
                </a:solidFill>
                <a:highlight>
                  <a:srgbClr val="FAFAFA"/>
                </a:highlight>
                <a:latin typeface="Courier New"/>
                <a:ea typeface="Courier New"/>
                <a:cs typeface="Courier New"/>
                <a:sym typeface="Courier New"/>
              </a:rPr>
              <a:t> count = y.length; </a:t>
            </a:r>
            <a:r>
              <a:rPr i="1" lang="en-GB" sz="1050">
                <a:solidFill>
                  <a:srgbClr val="A0A1A7"/>
                </a:solidFill>
                <a:highlight>
                  <a:srgbClr val="FAFAFA"/>
                </a:highlight>
                <a:latin typeface="Courier New"/>
                <a:ea typeface="Courier New"/>
                <a:cs typeface="Courier New"/>
                <a:sym typeface="Courier New"/>
              </a:rPr>
              <a:t>//Redundant, ändert nichts an der Semantik</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for</a:t>
            </a: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int</a:t>
            </a:r>
            <a:r>
              <a:rPr lang="en-GB" sz="1050">
                <a:solidFill>
                  <a:srgbClr val="383A42"/>
                </a:solidFill>
                <a:highlight>
                  <a:srgbClr val="FAFAFA"/>
                </a:highlight>
                <a:latin typeface="Courier New"/>
                <a:ea typeface="Courier New"/>
                <a:cs typeface="Courier New"/>
                <a:sym typeface="Courier New"/>
              </a:rPr>
              <a:t> i = </a:t>
            </a:r>
            <a:r>
              <a:rPr lang="en-GB" sz="1050">
                <a:solidFill>
                  <a:srgbClr val="986801"/>
                </a:solidFill>
                <a:highlight>
                  <a:srgbClr val="FAFAFA"/>
                </a:highlight>
                <a:latin typeface="Courier New"/>
                <a:ea typeface="Courier New"/>
                <a:cs typeface="Courier New"/>
                <a:sym typeface="Courier New"/>
              </a:rPr>
              <a:t>0</a:t>
            </a:r>
            <a:r>
              <a:rPr lang="en-GB" sz="1050">
                <a:solidFill>
                  <a:srgbClr val="383A42"/>
                </a:solidFill>
                <a:highlight>
                  <a:srgbClr val="FAFAFA"/>
                </a:highlight>
                <a:latin typeface="Courier New"/>
                <a:ea typeface="Courier New"/>
                <a:cs typeface="Courier New"/>
                <a:sym typeface="Courier New"/>
              </a:rPr>
              <a:t>; i &lt; k; ) </a:t>
            </a:r>
            <a:r>
              <a:rPr i="1" lang="en-GB" sz="1050">
                <a:solidFill>
                  <a:srgbClr val="A0A1A7"/>
                </a:solidFill>
                <a:highlight>
                  <a:srgbClr val="FAFAFA"/>
                </a:highlight>
                <a:latin typeface="Courier New"/>
                <a:ea typeface="Courier New"/>
                <a:cs typeface="Courier New"/>
                <a:sym typeface="Courier New"/>
              </a:rPr>
              <a: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count = count - </a:t>
            </a:r>
            <a:r>
              <a:rPr lang="en-GB" sz="1050">
                <a:solidFill>
                  <a:srgbClr val="986801"/>
                </a:solidFill>
                <a:highlight>
                  <a:srgbClr val="FAFAFA"/>
                </a:highlight>
                <a:latin typeface="Courier New"/>
                <a:ea typeface="Courier New"/>
                <a:cs typeface="Courier New"/>
                <a:sym typeface="Courier New"/>
              </a:rPr>
              <a:t>1</a:t>
            </a:r>
            <a:r>
              <a:rPr lang="en-GB" sz="1050">
                <a:solidFill>
                  <a:srgbClr val="383A42"/>
                </a:solidFill>
                <a:highlight>
                  <a:srgbClr val="FAFAFA"/>
                </a:highlight>
                <a:latin typeface="Courier New"/>
                <a:ea typeface="Courier New"/>
                <a:cs typeface="Courier New"/>
                <a:sym typeface="Courier New"/>
              </a:rPr>
              <a:t>; </a:t>
            </a:r>
            <a:r>
              <a:rPr i="1" lang="en-GB" sz="1050">
                <a:solidFill>
                  <a:srgbClr val="A0A1A7"/>
                </a:solidFill>
                <a:highlight>
                  <a:srgbClr val="FAFAFA"/>
                </a:highlight>
                <a:latin typeface="Courier New"/>
                <a:ea typeface="Courier New"/>
                <a:cs typeface="Courier New"/>
                <a:sym typeface="Courier New"/>
              </a:rPr>
              <a:t>//Redundant, ändert nichts an der Semantik</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sum += y[i]; </a:t>
            </a:r>
            <a:r>
              <a:rPr i="1" lang="en-GB" sz="1050">
                <a:solidFill>
                  <a:srgbClr val="A0A1A7"/>
                </a:solidFill>
                <a:highlight>
                  <a:srgbClr val="FAFAFA"/>
                </a:highlight>
                <a:latin typeface="Courier New"/>
                <a:ea typeface="Courier New"/>
                <a:cs typeface="Courier New"/>
                <a:sym typeface="Courier New"/>
              </a:rPr>
              <a: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i++; </a:t>
            </a:r>
            <a:r>
              <a:rPr i="1" lang="en-GB" sz="1050">
                <a:solidFill>
                  <a:srgbClr val="A0A1A7"/>
                </a:solidFill>
                <a:highlight>
                  <a:srgbClr val="FAFAFA"/>
                </a:highlight>
                <a:latin typeface="Courier New"/>
                <a:ea typeface="Courier New"/>
                <a:cs typeface="Courier New"/>
                <a:sym typeface="Courier New"/>
              </a:rPr>
              <a: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if</a:t>
            </a:r>
            <a:r>
              <a:rPr lang="en-GB" sz="1050">
                <a:solidFill>
                  <a:srgbClr val="383A42"/>
                </a:solidFill>
                <a:highlight>
                  <a:srgbClr val="FAFAFA"/>
                </a:highlight>
                <a:latin typeface="Courier New"/>
                <a:ea typeface="Courier New"/>
                <a:cs typeface="Courier New"/>
                <a:sym typeface="Courier New"/>
              </a:rPr>
              <a:t> (k == y.length) </a:t>
            </a:r>
            <a:r>
              <a:rPr i="1" lang="en-GB" sz="1050">
                <a:solidFill>
                  <a:srgbClr val="A0A1A7"/>
                </a:solidFill>
                <a:highlight>
                  <a:srgbClr val="FAFAFA"/>
                </a:highlight>
                <a:latin typeface="Courier New"/>
                <a:ea typeface="Courier New"/>
                <a:cs typeface="Courier New"/>
                <a:sym typeface="Courier New"/>
              </a:rPr>
              <a:t>//Redundant, k == y.length gilt wegen dem 'if' oben</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double</a:t>
            </a:r>
            <a:r>
              <a:rPr lang="en-GB" sz="1050">
                <a:solidFill>
                  <a:srgbClr val="383A42"/>
                </a:solidFill>
                <a:highlight>
                  <a:srgbClr val="FAFAFA"/>
                </a:highlight>
                <a:latin typeface="Courier New"/>
                <a:ea typeface="Courier New"/>
                <a:cs typeface="Courier New"/>
                <a:sym typeface="Courier New"/>
              </a:rPr>
              <a:t> toBeReturned; </a:t>
            </a:r>
            <a:r>
              <a:rPr i="1" lang="en-GB" sz="1050">
                <a:solidFill>
                  <a:srgbClr val="A0A1A7"/>
                </a:solidFill>
                <a:highlight>
                  <a:srgbClr val="FAFAFA"/>
                </a:highlight>
                <a:latin typeface="Courier New"/>
                <a:ea typeface="Courier New"/>
                <a:cs typeface="Courier New"/>
                <a:sym typeface="Courier New"/>
              </a:rPr>
              <a:t>//Redundant, ändert nichts an der Semantik</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toBeReturned = sum; </a:t>
            </a:r>
            <a:r>
              <a:rPr i="1" lang="en-GB" sz="1050">
                <a:solidFill>
                  <a:srgbClr val="A0A1A7"/>
                </a:solidFill>
                <a:highlight>
                  <a:srgbClr val="FAFAFA"/>
                </a:highlight>
                <a:latin typeface="Courier New"/>
                <a:ea typeface="Courier New"/>
                <a:cs typeface="Courier New"/>
                <a:sym typeface="Courier New"/>
              </a:rPr>
              <a:t>//Redundant, ändert nichts an der Semantik</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sum += adjust; </a:t>
            </a:r>
            <a:r>
              <a:rPr i="1" lang="en-GB" sz="1050">
                <a:solidFill>
                  <a:srgbClr val="A0A1A7"/>
                </a:solidFill>
                <a:highlight>
                  <a:srgbClr val="FAFAFA"/>
                </a:highlight>
                <a:latin typeface="Courier New"/>
                <a:ea typeface="Courier New"/>
                <a:cs typeface="Courier New"/>
                <a:sym typeface="Courier New"/>
              </a:rPr>
              <a:t>//Redundant, adjust ist hier immer 0.0</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return</a:t>
            </a:r>
            <a:r>
              <a:rPr lang="en-GB" sz="1050">
                <a:solidFill>
                  <a:srgbClr val="383A42"/>
                </a:solidFill>
                <a:highlight>
                  <a:srgbClr val="FAFAFA"/>
                </a:highlight>
                <a:latin typeface="Courier New"/>
                <a:ea typeface="Courier New"/>
                <a:cs typeface="Courier New"/>
                <a:sym typeface="Courier New"/>
              </a:rPr>
              <a:t> sum; </a:t>
            </a:r>
            <a:r>
              <a:rPr i="1" lang="en-GB" sz="1050">
                <a:solidFill>
                  <a:srgbClr val="A0A1A7"/>
                </a:solidFill>
                <a:highlight>
                  <a:srgbClr val="FAFAFA"/>
                </a:highlight>
                <a:latin typeface="Courier New"/>
                <a:ea typeface="Courier New"/>
                <a:cs typeface="Courier New"/>
                <a:sym typeface="Courier New"/>
              </a:rPr>
              <a: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rPr lang="en-GB" sz="1050">
                <a:solidFill>
                  <a:srgbClr val="383A42"/>
                </a:solidFill>
                <a:highlight>
                  <a:srgbClr val="FAFAFA"/>
                </a:highlight>
                <a:latin typeface="Courier New"/>
                <a:ea typeface="Courier New"/>
                <a:cs typeface="Courier New"/>
                <a:sym typeface="Courier New"/>
              </a:rPr>
              <a:t>    </a:t>
            </a:r>
            <a:r>
              <a:rPr lang="en-GB" sz="1050">
                <a:solidFill>
                  <a:srgbClr val="A626A4"/>
                </a:solidFill>
                <a:highlight>
                  <a:srgbClr val="FAFAFA"/>
                </a:highlight>
                <a:latin typeface="Courier New"/>
                <a:ea typeface="Courier New"/>
                <a:cs typeface="Courier New"/>
                <a:sym typeface="Courier New"/>
              </a:rPr>
              <a:t>return</a:t>
            </a:r>
            <a:r>
              <a:rPr lang="en-GB" sz="1050">
                <a:solidFill>
                  <a:srgbClr val="383A42"/>
                </a:solidFill>
                <a:highlight>
                  <a:srgbClr val="FAFAFA"/>
                </a:highlight>
                <a:latin typeface="Courier New"/>
                <a:ea typeface="Courier New"/>
                <a:cs typeface="Courier New"/>
                <a:sym typeface="Courier New"/>
              </a:rPr>
              <a:t> </a:t>
            </a:r>
            <a:r>
              <a:rPr lang="en-GB" sz="1050">
                <a:solidFill>
                  <a:srgbClr val="986801"/>
                </a:solidFill>
                <a:highlight>
                  <a:srgbClr val="FAFAFA"/>
                </a:highlight>
                <a:latin typeface="Courier New"/>
                <a:ea typeface="Courier New"/>
                <a:cs typeface="Courier New"/>
                <a:sym typeface="Courier New"/>
              </a:rPr>
              <a:t>0.0</a:t>
            </a:r>
            <a:r>
              <a:rPr lang="en-GB" sz="1050">
                <a:solidFill>
                  <a:srgbClr val="383A42"/>
                </a:solidFill>
                <a:highlight>
                  <a:srgbClr val="FAFAFA"/>
                </a:highlight>
                <a:latin typeface="Courier New"/>
                <a:ea typeface="Courier New"/>
                <a:cs typeface="Courier New"/>
                <a:sym typeface="Courier New"/>
              </a:rPr>
              <a:t>; </a:t>
            </a:r>
            <a:r>
              <a:rPr i="1" lang="en-GB" sz="1050">
                <a:solidFill>
                  <a:srgbClr val="A0A1A7"/>
                </a:solidFill>
                <a:highlight>
                  <a:srgbClr val="FAFAFA"/>
                </a:highlight>
                <a:latin typeface="Courier New"/>
                <a:ea typeface="Courier New"/>
                <a:cs typeface="Courier New"/>
                <a:sym typeface="Courier New"/>
              </a:rPr>
              <a:t>//Redundant, da das 'if' redundant ist</a:t>
            </a:r>
            <a:endParaRPr sz="1050">
              <a:solidFill>
                <a:srgbClr val="383A42"/>
              </a:solidFill>
              <a:highlight>
                <a:srgbClr val="FAFAFA"/>
              </a:highlight>
              <a:latin typeface="Courier New"/>
              <a:ea typeface="Courier New"/>
              <a:cs typeface="Courier New"/>
              <a:sym typeface="Courier New"/>
            </a:endParaRPr>
          </a:p>
          <a:p>
            <a:pPr indent="0" lvl="0" marL="101600" marR="101600" rtl="0" algn="l">
              <a:lnSpc>
                <a:spcPct val="115000"/>
              </a:lnSpc>
              <a:spcBef>
                <a:spcPts val="0"/>
              </a:spcBef>
              <a:spcAft>
                <a:spcPts val="0"/>
              </a:spcAft>
              <a:buClr>
                <a:schemeClr val="dk1"/>
              </a:buClr>
              <a:buSzPts val="1100"/>
              <a:buFont typeface="Arial"/>
              <a:buNone/>
            </a:pPr>
            <a:r>
              <a:rPr lang="en-GB" sz="1050">
                <a:solidFill>
                  <a:srgbClr val="383A42"/>
                </a:solidFill>
                <a:highlight>
                  <a:srgbClr val="FAFAFA"/>
                </a:highlight>
                <a:latin typeface="Courier New"/>
                <a:ea typeface="Courier New"/>
                <a:cs typeface="Courier New"/>
                <a:sym typeface="Courier New"/>
              </a:rPr>
              <a:t>}</a:t>
            </a:r>
            <a:endParaRPr sz="1050">
              <a:solidFill>
                <a:srgbClr val="383A42"/>
              </a:solidFill>
              <a:highlight>
                <a:srgbClr val="FAFAFA"/>
              </a:highlight>
              <a:latin typeface="Courier New"/>
              <a:ea typeface="Courier New"/>
              <a:cs typeface="Courier New"/>
              <a:sym typeface="Courier New"/>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81fa0ef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81fa0ef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383950816_3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383950816_3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Zuerst sollte ein Student seine/ihre Lösung präsentieren (da die wahrscheinlich anders ist)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Musterlösung (nach Bedarf)</a:t>
            </a:r>
            <a:endParaRPr b="1"/>
          </a:p>
          <a:p>
            <a:pPr indent="-317500" lvl="0" marL="457200" rtl="0" algn="l">
              <a:spcBef>
                <a:spcPts val="0"/>
              </a:spcBef>
              <a:spcAft>
                <a:spcPts val="0"/>
              </a:spcAft>
              <a:buSzPts val="1400"/>
              <a:buChar char="-"/>
            </a:pPr>
            <a:r>
              <a:rPr lang="en-GB"/>
              <a:t>ohne zusätzlichen Speicher (Array)</a:t>
            </a:r>
            <a:endParaRPr/>
          </a:p>
          <a:p>
            <a:pPr indent="-317500" lvl="0" marL="457200" rtl="0" algn="l">
              <a:spcBef>
                <a:spcPts val="0"/>
              </a:spcBef>
              <a:spcAft>
                <a:spcPts val="0"/>
              </a:spcAft>
              <a:buSzPts val="1400"/>
              <a:buChar char="-"/>
            </a:pPr>
            <a:r>
              <a:rPr lang="en-GB"/>
              <a:t>dafür schwierig zu verstehen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63ce3130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63ce3130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Zuerst sollte ein Student seine/ihre Lösung präsentieren (da die wahrscheinlich anders ist)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Musterlösung (nach Bedarf)</a:t>
            </a:r>
            <a:endParaRPr b="1"/>
          </a:p>
          <a:p>
            <a:pPr indent="-317500" lvl="0" marL="457200" rtl="0" algn="l">
              <a:spcBef>
                <a:spcPts val="0"/>
              </a:spcBef>
              <a:spcAft>
                <a:spcPts val="0"/>
              </a:spcAft>
              <a:buSzPts val="1400"/>
              <a:buChar char="-"/>
            </a:pPr>
            <a:r>
              <a:rPr lang="en-GB"/>
              <a:t>ohne zusätzlichen Speicher (Array)</a:t>
            </a:r>
            <a:endParaRPr/>
          </a:p>
          <a:p>
            <a:pPr indent="-317500" lvl="0" marL="457200" rtl="0" algn="l">
              <a:spcBef>
                <a:spcPts val="0"/>
              </a:spcBef>
              <a:spcAft>
                <a:spcPts val="0"/>
              </a:spcAft>
              <a:buSzPts val="1400"/>
              <a:buChar char="-"/>
            </a:pPr>
            <a:r>
              <a:rPr lang="en-GB"/>
              <a:t>dafür schwierig zu verstehen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4e16b92ca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4e16b92ca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4452929b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4452929b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43f1d94ce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43f1d94ce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Beispiele am Whiteboard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43f1d94ce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43f1d94ce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Beispiele am Whiteboard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f54ce5fa6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f54ce5fa6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a1c90435e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a1c90435e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f54ce5fa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f54ce5fa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Rechnet eine der Aufgaben in der Übungsstunde vor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f54ce5fa6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f54ce5fa6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81fa0efa5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81fa0efa5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5a142e990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5a142e99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Erkläre anhand des Beispiels auf der nächsten Slide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5a142e99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5a142e99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Beispiel am Whiteboard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83950816_3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383950816_3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Hier Probleme besprechen, die bei der Korrektur aufgefallen sind.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cb4ffb106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cb4ffb106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a1779aca5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a1779aca5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Assistent-TODO: Aufgaben lesen</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a1779aca5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a1779aca5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interessante Parameter: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Definitionsbereich der Funktion</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Grenzwerte, “White box testing” → Path coverage,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Demo:</a:t>
            </a:r>
            <a:endParaRPr b="1">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gemeinsames Lösen von Aufgaben 1.a. bis 1.e.</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Eclipse Bedienung (JUnit Ansicht, Tests ausführen, etc.)</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bei Übungsblatt 4 können auch Tests geschrieben werden (als zusätzliche Übung)</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a1779aca57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a1779aca57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cb4ffb106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cb4ffb106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cb4ffb106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cb4ffb106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43f1d94ce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43f1d94ce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a1c90435e6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a1c90435e6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4e16b92ca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4e16b92ca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Hier Probleme besprechen, die bei der Korrektur aufgefallen sind.</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4e16b92ca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4e16b92ca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8c94eaaa6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8c94eaaa6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4e16b92ca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4e16b92ca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4e16b92ca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4e16b92ca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4e16b92ca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4e16b92ca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4e16b92ca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4e16b92ca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4e16b92cab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24e16b92cab_0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4e16b92cab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4e16b92cab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4e16b92cab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4e16b92cab_0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4e16b92cab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24e16b92cab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4e16b92cab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24e16b92cab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4e16b92cab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24e16b92cab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8c94eaaa6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8c94eaaa6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4e16b92cab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24e16b92cab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 der Wandtafel zeigen oder wenn nötig in Eclipse!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4e16b92cab_0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4e16b92cab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24e16b92cab_0_8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24e16b92cab_0_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181fa0efa5_0_2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181fa0efa5_0_2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AB DA: CHRIS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17aa1c940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17aa1c940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Vorschlag: An Tafel kurz Idee des Newton-Verfahrens zeigen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Startwert für t: Alle positiven Zahlen sind möglich. Ein “guter” Startwert ist sicherlich c.</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5a142e99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25a142e99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ev. ein paar Iterationen der Schleife an der Tafel durchspielen</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25a142e9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25a142e9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Lösungsideen/-anregungen:</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2^j kann in einem Array gespeichert / vorberechnet werden</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2^j kann fortlaufend in der Schleife mitberechnet werden</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geht es auch ohne explizite Berechnung von 2^j?</a:t>
            </a:r>
            <a:endParaRPr>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27e8924be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27e8924be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 ist true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Weitere Beispiele in den Zusatzübungen</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17a7beff0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17a7beff0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Lösungen: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true</a:t>
            </a:r>
            <a:endParaRPr/>
          </a:p>
          <a:p>
            <a:pPr indent="0" lvl="0" marL="0" rtl="0" algn="l">
              <a:spcBef>
                <a:spcPts val="0"/>
              </a:spcBef>
              <a:spcAft>
                <a:spcPts val="0"/>
              </a:spcAft>
              <a:buClr>
                <a:schemeClr val="dk1"/>
              </a:buClr>
              <a:buSzPts val="1100"/>
              <a:buFont typeface="Arial"/>
              <a:buNone/>
            </a:pPr>
            <a:r>
              <a:rPr lang="en-GB"/>
              <a:t>false</a:t>
            </a:r>
            <a:endParaRPr/>
          </a:p>
          <a:p>
            <a:pPr indent="0" lvl="0" marL="0" rtl="0" algn="l">
              <a:spcBef>
                <a:spcPts val="0"/>
              </a:spcBef>
              <a:spcAft>
                <a:spcPts val="0"/>
              </a:spcAft>
              <a:buClr>
                <a:schemeClr val="dk1"/>
              </a:buClr>
              <a:buSzPts val="1100"/>
              <a:buFont typeface="Arial"/>
              <a:buNone/>
            </a:pPr>
            <a:r>
              <a:rPr lang="en-GB"/>
              <a:t>false</a:t>
            </a:r>
            <a:endParaRPr/>
          </a:p>
          <a:p>
            <a:pPr indent="0" lvl="0" marL="0" rtl="0" algn="l">
              <a:spcBef>
                <a:spcPts val="0"/>
              </a:spcBef>
              <a:spcAft>
                <a:spcPts val="0"/>
              </a:spcAft>
              <a:buClr>
                <a:schemeClr val="dk1"/>
              </a:buClr>
              <a:buSzPts val="1100"/>
              <a:buFont typeface="Arial"/>
              <a:buNone/>
            </a:pPr>
            <a:r>
              <a:rPr lang="en-GB"/>
              <a:t>true</a:t>
            </a:r>
            <a:endParaRPr/>
          </a:p>
          <a:p>
            <a:pPr indent="0" lvl="0" marL="0" rtl="0" algn="l">
              <a:spcBef>
                <a:spcPts val="0"/>
              </a:spcBef>
              <a:spcAft>
                <a:spcPts val="0"/>
              </a:spcAft>
              <a:buClr>
                <a:schemeClr val="dk1"/>
              </a:buClr>
              <a:buSzPts val="1100"/>
              <a:buFont typeface="Arial"/>
              <a:buNone/>
            </a:pPr>
            <a:r>
              <a:rPr lang="en-GB"/>
              <a:t>true</a:t>
            </a:r>
            <a:endParaRPr/>
          </a:p>
          <a:p>
            <a:pPr indent="0" lvl="0" marL="0" rtl="0" algn="l">
              <a:spcBef>
                <a:spcPts val="0"/>
              </a:spcBef>
              <a:spcAft>
                <a:spcPts val="0"/>
              </a:spcAft>
              <a:buClr>
                <a:schemeClr val="dk1"/>
              </a:buClr>
              <a:buSzPts val="1100"/>
              <a:buFont typeface="Arial"/>
              <a:buNone/>
            </a:pPr>
            <a:r>
              <a:rPr lang="en-GB"/>
              <a:t>false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GB"/>
              <a:t>t</a:t>
            </a:r>
            <a:r>
              <a:rPr lang="en-GB"/>
              <a:t>rue (für alle a und b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17a7beff0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17a7beff0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(!(a &lt; b) &amp;&amp; !(a &gt; b))</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!(a &lt; b) &amp;&amp; !(a &gt; b)</a:t>
            </a:r>
            <a:endParaRPr>
              <a:solidFill>
                <a:schemeClr val="dk1"/>
              </a:solidFill>
            </a:endParaRPr>
          </a:p>
          <a:p>
            <a:pPr indent="0" lvl="0" marL="0" rtl="0" algn="l">
              <a:spcBef>
                <a:spcPts val="0"/>
              </a:spcBef>
              <a:spcAft>
                <a:spcPts val="0"/>
              </a:spcAft>
              <a:buNone/>
            </a:pPr>
            <a:r>
              <a:rPr lang="en-GB">
                <a:solidFill>
                  <a:schemeClr val="dk1"/>
                </a:solidFill>
              </a:rPr>
              <a:t>a &gt;= b &amp;&amp; a &lt;= b</a:t>
            </a:r>
            <a:endParaRPr>
              <a:solidFill>
                <a:schemeClr val="dk1"/>
              </a:solidFill>
            </a:endParaRPr>
          </a:p>
          <a:p>
            <a:pPr indent="0" lvl="0" marL="0" rtl="0" algn="l">
              <a:spcBef>
                <a:spcPts val="0"/>
              </a:spcBef>
              <a:spcAft>
                <a:spcPts val="0"/>
              </a:spcAft>
              <a:buNone/>
            </a:pPr>
            <a:r>
              <a:rPr lang="en-GB">
                <a:solidFill>
                  <a:schemeClr val="dk1"/>
                </a:solidFill>
              </a:rPr>
              <a:t>a</a:t>
            </a:r>
            <a:r>
              <a:rPr lang="en-GB">
                <a:solidFill>
                  <a:schemeClr val="dk1"/>
                </a:solidFill>
              </a:rPr>
              <a:t> == b</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c94eaaa6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8c94eaaa6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17a7beff05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17a7beff05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7x (Bedingung wird 8x geprüft)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Ausgabe:</a:t>
            </a:r>
            <a:endParaRPr/>
          </a:p>
          <a:p>
            <a:pPr indent="0" lvl="0" marL="0" rtl="0" algn="l">
              <a:spcBef>
                <a:spcPts val="0"/>
              </a:spcBef>
              <a:spcAft>
                <a:spcPts val="0"/>
              </a:spcAft>
              <a:buNone/>
            </a:pPr>
            <a:r>
              <a:rPr lang="en-GB"/>
              <a:t>1, 2, 4, 8, 16, 32, 64, 128</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7a7beff05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17a7beff05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Ausgaben:</a:t>
            </a:r>
            <a:endParaRPr/>
          </a:p>
          <a:p>
            <a:pPr indent="0" lvl="0" marL="0" rtl="0" algn="l">
              <a:spcBef>
                <a:spcPts val="0"/>
              </a:spcBef>
              <a:spcAft>
                <a:spcPts val="0"/>
              </a:spcAft>
              <a:buClr>
                <a:schemeClr val="dk1"/>
              </a:buClr>
              <a:buSzPts val="1100"/>
              <a:buFont typeface="Arial"/>
              <a:buNone/>
            </a:pPr>
            <a:r>
              <a:rPr lang="en-GB"/>
              <a:t>1 2</a:t>
            </a:r>
            <a:endParaRPr/>
          </a:p>
          <a:p>
            <a:pPr indent="0" lvl="0" marL="0" rtl="0" algn="l">
              <a:spcBef>
                <a:spcPts val="0"/>
              </a:spcBef>
              <a:spcAft>
                <a:spcPts val="0"/>
              </a:spcAft>
              <a:buClr>
                <a:schemeClr val="dk1"/>
              </a:buClr>
              <a:buSzPts val="1100"/>
              <a:buFont typeface="Arial"/>
              <a:buNone/>
            </a:pPr>
            <a:r>
              <a:rPr lang="en-GB"/>
              <a:t>1 5</a:t>
            </a:r>
            <a:endParaRPr/>
          </a:p>
          <a:p>
            <a:pPr indent="0" lvl="0" marL="0" rtl="0" algn="l">
              <a:spcBef>
                <a:spcPts val="0"/>
              </a:spcBef>
              <a:spcAft>
                <a:spcPts val="0"/>
              </a:spcAft>
              <a:buClr>
                <a:schemeClr val="dk1"/>
              </a:buClr>
              <a:buSzPts val="1100"/>
              <a:buFont typeface="Arial"/>
              <a:buNone/>
            </a:pPr>
            <a:r>
              <a:rPr lang="en-GB"/>
              <a:t>4 3</a:t>
            </a:r>
            <a:endParaRPr/>
          </a:p>
          <a:p>
            <a:pPr indent="0" lvl="0" marL="0" rtl="0" algn="l">
              <a:spcBef>
                <a:spcPts val="0"/>
              </a:spcBef>
              <a:spcAft>
                <a:spcPts val="0"/>
              </a:spcAft>
              <a:buNone/>
            </a:pPr>
            <a:r>
              <a:rPr lang="en-GB"/>
              <a:t>3 7</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Bedeutung:</a:t>
            </a:r>
            <a:endParaRPr/>
          </a:p>
          <a:p>
            <a:pPr indent="0" lvl="0" marL="0" rtl="0" algn="l">
              <a:spcBef>
                <a:spcPts val="0"/>
              </a:spcBef>
              <a:spcAft>
                <a:spcPts val="0"/>
              </a:spcAft>
              <a:buNone/>
            </a:pPr>
            <a:r>
              <a:rPr lang="en-GB"/>
              <a:t>Erste Zahl sind die Anzahl Primfaktoren von n, zweite Zahl ist der grösste Primfaktor.</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17a7beff05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17a7beff05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Am besten das Programm in Eclipse reinkopieren und gemeinsam (mit Studenten und Eclipse) Fehler fixen bis alles kompiliert.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Achtung: für die main-methode fehlt der String[]-Parameter. Das ist nicht ein Fehler per se, aber dadurch kann man die Klasse nicht als eigenes Programm verwenden.</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f1f782c182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f1f782c182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rPr>
              <a:t>Diese Aufgabe koennen Sie mit den Studierenden in der Gruppe gemeinsam</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loesen, oder es auch "vorloesen".  Hier sind die wichtigsten Schritte</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und ein paar Kommentare (die Reihenfolge der Schritte ist nicht</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verbindlich).</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a) Der Methodenname ist hier vorgegeben.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b) Was fuer einen Parameter braucht die Methode?</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c) Kann eine Methode mehr als einen Wert zurueckgeben?  (Nein, nicht</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direkt. Wenn wir 2 Werte zurueckgeben wollen, so muessen diese in einem</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Array gespeichert sein, und der Array muss zurueckgegeben werden.</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Spaeter werden wir noch andere Optionen kennenlernen.)</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d) Was muss der Typ des Rueckgabewertes sein?</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e) Wie lang ist dieser Array?	</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Diskutieren Sie die Unterschiede zwischen einem Array der Laenge 1 und</a:t>
            </a:r>
            <a:endParaRPr sz="1000">
              <a:solidFill>
                <a:schemeClr val="dk1"/>
              </a:solidFill>
            </a:endParaRPr>
          </a:p>
          <a:p>
            <a:pPr indent="0" lvl="0" marL="0" rtl="0" algn="l">
              <a:spcBef>
                <a:spcPts val="0"/>
              </a:spcBef>
              <a:spcAft>
                <a:spcPts val="0"/>
              </a:spcAft>
              <a:buClr>
                <a:schemeClr val="dk1"/>
              </a:buClr>
              <a:buSzPts val="1100"/>
              <a:buFont typeface="Arial"/>
              <a:buNone/>
            </a:pPr>
            <a:r>
              <a:rPr lang="en-GB" sz="1000">
                <a:solidFill>
                  <a:schemeClr val="dk1"/>
                </a:solidFill>
              </a:rPr>
              <a:t>einem int Wert.</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GB" sz="1000">
                <a:solidFill>
                  <a:schemeClr val="dk1"/>
                </a:solidFill>
              </a:rPr>
              <a:t>f) Schreiben Sie den Code fuer den Rumpf der Methode.</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f909189694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gf909189694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fix query in zoom</a:t>
            </a:r>
            <a:endParaRPr/>
          </a:p>
          <a:p>
            <a:pPr indent="0" lvl="0" marL="0" rtl="0" algn="l">
              <a:spcBef>
                <a:spcPts val="0"/>
              </a:spcBef>
              <a:spcAft>
                <a:spcPts val="0"/>
              </a:spcAft>
              <a:buNone/>
            </a:pPr>
            <a:r>
              <a:t/>
            </a:r>
            <a:endParaRPr/>
          </a:p>
        </p:txBody>
      </p:sp>
      <p:sp>
        <p:nvSpPr>
          <p:cNvPr id="835" name="Google Shape;835;gf909189694_0_1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f909189694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2" name="Google Shape;862;gf909189694_0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fix query in eduapp!</a:t>
            </a:r>
            <a:endParaRPr/>
          </a:p>
          <a:p>
            <a:pPr indent="0" lvl="0" marL="0" rtl="0" algn="l">
              <a:spcBef>
                <a:spcPts val="0"/>
              </a:spcBef>
              <a:spcAft>
                <a:spcPts val="0"/>
              </a:spcAft>
              <a:buNone/>
            </a:pPr>
            <a:r>
              <a:rPr lang="en-GB"/>
              <a:t>include name[]</a:t>
            </a:r>
            <a:endParaRPr/>
          </a:p>
          <a:p>
            <a:pPr indent="0" lvl="0" marL="0" rtl="0" algn="l">
              <a:spcBef>
                <a:spcPts val="0"/>
              </a:spcBef>
              <a:spcAft>
                <a:spcPts val="0"/>
              </a:spcAft>
              <a:buNone/>
            </a:pPr>
            <a:r>
              <a:t/>
            </a:r>
            <a:endParaRPr/>
          </a:p>
        </p:txBody>
      </p:sp>
      <p:sp>
        <p:nvSpPr>
          <p:cNvPr id="863" name="Google Shape;863;gf909189694_0_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f909189694_0_20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gf909189694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17707d8aef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17707d8aef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6cf4a775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16cf4a775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16cf4a7750c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4" name="Google Shape;924;g16cf4a7750c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skip to POLL if short on time</a:t>
            </a:r>
            <a:endParaRPr/>
          </a:p>
          <a:p>
            <a:pPr indent="0" lvl="0" marL="0" rtl="0" algn="l">
              <a:spcBef>
                <a:spcPts val="0"/>
              </a:spcBef>
              <a:spcAft>
                <a:spcPts val="0"/>
              </a:spcAft>
              <a:buNone/>
            </a:pPr>
            <a:r>
              <a:t/>
            </a:r>
            <a:endParaRPr/>
          </a:p>
        </p:txBody>
      </p:sp>
      <p:sp>
        <p:nvSpPr>
          <p:cNvPr id="925" name="Google Shape;925;g16cf4a7750c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8c94eaaa6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8c94eaaa6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16cf4a7750c_2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g16cf4a7750c_2_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g16cf4a7750c_2_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16cf4a7750c_2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g16cf4a7750c_2_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2" name="Google Shape;942;g16cf4a7750c_2_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16cf4a7750c_2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9" name="Google Shape;949;g16cf4a7750c_2_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0" name="Google Shape;950;g16cf4a7750c_2_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16cf4a7750c_2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8" name="Google Shape;958;g16cf4a7750c_2_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9" name="Google Shape;959;g16cf4a7750c_2_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16cf4a7750c_2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6" name="Google Shape;966;g16cf4a7750c_2_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7" name="Google Shape;967;g16cf4a7750c_2_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16cf4a7750c_2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g16cf4a7750c_2_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g16cf4a7750c_2_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16cf4a7750c_2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3" name="Google Shape;983;g16cf4a7750c_2_1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4" name="Google Shape;984;g16cf4a7750c_2_1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6cf4a7750c_2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2" name="Google Shape;992;g16cf4a7750c_2_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g16cf4a7750c_2_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16cf4a7750c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0" name="Google Shape;1000;g16cf4a7750c_2_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1" name="Google Shape;1001;g16cf4a7750c_2_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6cf4a7750c_2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9" name="Google Shape;1009;g16cf4a7750c_2_1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0" name="Google Shape;1010;g16cf4a7750c_2_1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8c94eaaa6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8c94eaaa6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16cf4a7750c_2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7" name="Google Shape;1017;g16cf4a7750c_2_1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8" name="Google Shape;1018;g16cf4a7750c_2_1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16cf4a7750c_2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6" name="Google Shape;1026;g16cf4a7750c_2_1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7" name="Google Shape;1027;g16cf4a7750c_2_1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16cf4a7750c_2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4" name="Google Shape;1034;g16cf4a7750c_2_1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5" name="Google Shape;1035;g16cf4a7750c_2_1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16cf4a7750c_2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3" name="Google Shape;1043;g16cf4a7750c_2_1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g16cf4a7750c_2_1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16cf4a7750c_2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3" name="Google Shape;1053;g16cf4a7750c_2_1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4" name="Google Shape;1054;g16cf4a7750c_2_1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16cf4a7750c_2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3" name="Google Shape;1063;g16cf4a7750c_2_1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4" name="Google Shape;1064;g16cf4a7750c_2_1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16cf4a7750c_2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0" name="Google Shape;1080;g16cf4a7750c_2_2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1" name="Google Shape;1081;g16cf4a7750c_2_2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24e16b92cab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24e16b92cab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https://create.kahoot.it/share/21-eprog-u4-mschoeb/575ec930-e264-46a6-8696-2ce6dc9b2cd4</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8c94eaaa6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8c94eaaa6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Autofit/>
          </a:bodyPr>
          <a:lstStyle>
            <a:lvl1pPr indent="-381000" lvl="0" marL="457200" rtl="0" algn="l">
              <a:spcBef>
                <a:spcPts val="600"/>
              </a:spcBef>
              <a:spcAft>
                <a:spcPts val="0"/>
              </a:spcAft>
              <a:buClr>
                <a:schemeClr val="accent2"/>
              </a:buClr>
              <a:buSzPts val="2400"/>
              <a:buChar char="●"/>
              <a:defRPr/>
            </a:lvl1pPr>
            <a:lvl2pPr indent="-355600" lvl="1" marL="914400" rtl="0" algn="l">
              <a:spcBef>
                <a:spcPts val="600"/>
              </a:spcBef>
              <a:spcAft>
                <a:spcPts val="0"/>
              </a:spcAft>
              <a:buClr>
                <a:schemeClr val="accent2"/>
              </a:buClr>
              <a:buSzPts val="2000"/>
              <a:buFont typeface="Noto Sans Symbols"/>
              <a:buChar char="▪"/>
              <a:defRPr sz="2000"/>
            </a:lvl2pPr>
            <a:lvl3pPr indent="-355600" lvl="2" marL="1371600" rtl="0" algn="l">
              <a:spcBef>
                <a:spcPts val="400"/>
              </a:spcBef>
              <a:spcAft>
                <a:spcPts val="0"/>
              </a:spcAft>
              <a:buClr>
                <a:schemeClr val="accent2"/>
              </a:buClr>
              <a:buSzPts val="2000"/>
              <a:buFont typeface="Noto Sans Symbols"/>
              <a:buChar char="▪"/>
              <a:defRPr sz="2000"/>
            </a:lvl3pPr>
            <a:lvl4pPr indent="-355600" lvl="3" marL="1828800" rtl="0" algn="l">
              <a:spcBef>
                <a:spcPts val="1600"/>
              </a:spcBef>
              <a:spcAft>
                <a:spcPts val="0"/>
              </a:spcAft>
              <a:buClr>
                <a:schemeClr val="accent2"/>
              </a:buClr>
              <a:buSzPts val="2000"/>
              <a:buChar char="●"/>
              <a:defRPr sz="2000"/>
            </a:lvl4pPr>
            <a:lvl5pPr indent="-355600" lvl="4" marL="2286000" rtl="0" algn="l">
              <a:spcBef>
                <a:spcPts val="1600"/>
              </a:spcBef>
              <a:spcAft>
                <a:spcPts val="0"/>
              </a:spcAft>
              <a:buClr>
                <a:schemeClr val="accent2"/>
              </a:buClr>
              <a:buSzPts val="2000"/>
              <a:buChar char="○"/>
              <a:defRPr sz="2000"/>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 name="Google Shape;64;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 name="Google Shape;68;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9" name="Google Shape;69;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 name="Google Shape;70;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 name="Google Shape;74;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 name="Google Shape;75;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 name="Google Shape;80;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81" name="Google Shape;81;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 name="Google Shape;83;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6" name="Google Shape;86;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 name="Google Shape;90;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1" name="Shape 91"/>
        <p:cNvGrpSpPr/>
        <p:nvPr/>
      </p:nvGrpSpPr>
      <p:grpSpPr>
        <a:xfrm>
          <a:off x="0" y="0"/>
          <a:ext cx="0" cy="0"/>
          <a:chOff x="0" y="0"/>
          <a:chExt cx="0" cy="0"/>
        </a:xfrm>
      </p:grpSpPr>
      <p:sp>
        <p:nvSpPr>
          <p:cNvPr id="92" name="Google Shape;92;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3" name="Google Shape;93;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4" name="Google Shape;94;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6" name="Google Shape;96;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 name="Google Shape;102;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7" name="Google Shape;107;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8" name="Google Shape;108;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9" name="Google Shape;109;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4" name="Google Shape;114;p23"/>
          <p:cNvSpPr/>
          <p:nvPr>
            <p:ph idx="2" type="pic"/>
          </p:nvPr>
        </p:nvSpPr>
        <p:spPr>
          <a:xfrm>
            <a:off x="3887391" y="740569"/>
            <a:ext cx="4629300" cy="3655200"/>
          </a:xfrm>
          <a:prstGeom prst="rect">
            <a:avLst/>
          </a:prstGeom>
          <a:noFill/>
          <a:ln>
            <a:noFill/>
          </a:ln>
        </p:spPr>
      </p:sp>
      <p:sp>
        <p:nvSpPr>
          <p:cNvPr id="115" name="Google Shape;115;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 name="Shape 125"/>
        <p:cNvGrpSpPr/>
        <p:nvPr/>
      </p:nvGrpSpPr>
      <p:grpSpPr>
        <a:xfrm>
          <a:off x="0" y="0"/>
          <a:ext cx="0" cy="0"/>
          <a:chOff x="0" y="0"/>
          <a:chExt cx="0" cy="0"/>
        </a:xfrm>
      </p:grpSpPr>
      <p:sp>
        <p:nvSpPr>
          <p:cNvPr id="126" name="Google Shape;126;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7" name="Google Shape;127;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8" name="Google Shape;12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7" name="Shape 137"/>
        <p:cNvGrpSpPr/>
        <p:nvPr/>
      </p:nvGrpSpPr>
      <p:grpSpPr>
        <a:xfrm>
          <a:off x="0" y="0"/>
          <a:ext cx="0" cy="0"/>
          <a:chOff x="0" y="0"/>
          <a:chExt cx="0" cy="0"/>
        </a:xfrm>
      </p:grpSpPr>
      <p:sp>
        <p:nvSpPr>
          <p:cNvPr id="138" name="Google Shape;138;p2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9" name="Google Shape;139;p27"/>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0" name="Google Shape;140;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1" name="Google Shape;141;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2" name="Google Shape;142;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2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5" name="Google Shape;145;p2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6" name="Google Shape;146;p2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8" name="Google Shape;148;p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9" name="Shape 149"/>
        <p:cNvGrpSpPr/>
        <p:nvPr/>
      </p:nvGrpSpPr>
      <p:grpSpPr>
        <a:xfrm>
          <a:off x="0" y="0"/>
          <a:ext cx="0" cy="0"/>
          <a:chOff x="0" y="0"/>
          <a:chExt cx="0" cy="0"/>
        </a:xfrm>
      </p:grpSpPr>
      <p:sp>
        <p:nvSpPr>
          <p:cNvPr id="150" name="Google Shape;150;p29"/>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1" name="Google Shape;151;p29"/>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52" name="Google Shape;152;p2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3" name="Google Shape;153;p2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4" name="Google Shape;154;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5" name="Shape 155"/>
        <p:cNvGrpSpPr/>
        <p:nvPr/>
      </p:nvGrpSpPr>
      <p:grpSpPr>
        <a:xfrm>
          <a:off x="0" y="0"/>
          <a:ext cx="0" cy="0"/>
          <a:chOff x="0" y="0"/>
          <a:chExt cx="0" cy="0"/>
        </a:xfrm>
      </p:grpSpPr>
      <p:sp>
        <p:nvSpPr>
          <p:cNvPr id="156" name="Google Shape;156;p3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7" name="Google Shape;157;p30"/>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8" name="Google Shape;158;p30"/>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9" name="Google Shape;159;p3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0" name="Google Shape;160;p3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1" name="Google Shape;161;p3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2" name="Shape 162"/>
        <p:cNvGrpSpPr/>
        <p:nvPr/>
      </p:nvGrpSpPr>
      <p:grpSpPr>
        <a:xfrm>
          <a:off x="0" y="0"/>
          <a:ext cx="0" cy="0"/>
          <a:chOff x="0" y="0"/>
          <a:chExt cx="0" cy="0"/>
        </a:xfrm>
      </p:grpSpPr>
      <p:sp>
        <p:nvSpPr>
          <p:cNvPr id="163" name="Google Shape;163;p31"/>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4" name="Google Shape;164;p31"/>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5" name="Google Shape;165;p31"/>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6" name="Google Shape;166;p31"/>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7" name="Google Shape;167;p31"/>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8" name="Google Shape;168;p3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9" name="Google Shape;169;p3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0" name="Google Shape;170;p3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1" name="Shape 171"/>
        <p:cNvGrpSpPr/>
        <p:nvPr/>
      </p:nvGrpSpPr>
      <p:grpSpPr>
        <a:xfrm>
          <a:off x="0" y="0"/>
          <a:ext cx="0" cy="0"/>
          <a:chOff x="0" y="0"/>
          <a:chExt cx="0" cy="0"/>
        </a:xfrm>
      </p:grpSpPr>
      <p:sp>
        <p:nvSpPr>
          <p:cNvPr id="172" name="Google Shape;172;p3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3" name="Google Shape;173;p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4" name="Google Shape;174;p3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5" name="Google Shape;175;p3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
        <p:nvSpPr>
          <p:cNvPr id="177" name="Google Shape;177;p3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8" name="Google Shape;178;p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9" name="Google Shape;179;p3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0" name="Shape 180"/>
        <p:cNvGrpSpPr/>
        <p:nvPr/>
      </p:nvGrpSpPr>
      <p:grpSpPr>
        <a:xfrm>
          <a:off x="0" y="0"/>
          <a:ext cx="0" cy="0"/>
          <a:chOff x="0" y="0"/>
          <a:chExt cx="0" cy="0"/>
        </a:xfrm>
      </p:grpSpPr>
      <p:sp>
        <p:nvSpPr>
          <p:cNvPr id="181" name="Google Shape;181;p3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2" name="Google Shape;182;p34"/>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83" name="Google Shape;183;p34"/>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84" name="Google Shape;184;p3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5" name="Google Shape;185;p3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6" name="Google Shape;186;p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7" name="Shape 187"/>
        <p:cNvGrpSpPr/>
        <p:nvPr/>
      </p:nvGrpSpPr>
      <p:grpSpPr>
        <a:xfrm>
          <a:off x="0" y="0"/>
          <a:ext cx="0" cy="0"/>
          <a:chOff x="0" y="0"/>
          <a:chExt cx="0" cy="0"/>
        </a:xfrm>
      </p:grpSpPr>
      <p:sp>
        <p:nvSpPr>
          <p:cNvPr id="188" name="Google Shape;188;p35"/>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9" name="Google Shape;189;p35"/>
          <p:cNvSpPr/>
          <p:nvPr>
            <p:ph idx="2" type="pic"/>
          </p:nvPr>
        </p:nvSpPr>
        <p:spPr>
          <a:xfrm>
            <a:off x="3887391" y="740569"/>
            <a:ext cx="4629150" cy="3655219"/>
          </a:xfrm>
          <a:prstGeom prst="rect">
            <a:avLst/>
          </a:prstGeom>
          <a:noFill/>
          <a:ln>
            <a:noFill/>
          </a:ln>
        </p:spPr>
      </p:sp>
      <p:sp>
        <p:nvSpPr>
          <p:cNvPr id="190" name="Google Shape;190;p35"/>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1" name="Google Shape;191;p3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2" name="Google Shape;192;p3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3" name="Google Shape;193;p3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4" name="Shape 194"/>
        <p:cNvGrpSpPr/>
        <p:nvPr/>
      </p:nvGrpSpPr>
      <p:grpSpPr>
        <a:xfrm>
          <a:off x="0" y="0"/>
          <a:ext cx="0" cy="0"/>
          <a:chOff x="0" y="0"/>
          <a:chExt cx="0" cy="0"/>
        </a:xfrm>
      </p:grpSpPr>
      <p:sp>
        <p:nvSpPr>
          <p:cNvPr id="195" name="Google Shape;195;p3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6" name="Google Shape;196;p36"/>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7" name="Google Shape;197;p3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8" name="Google Shape;198;p3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9" name="Google Shape;199;p3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0" name="Shape 200"/>
        <p:cNvGrpSpPr/>
        <p:nvPr/>
      </p:nvGrpSpPr>
      <p:grpSpPr>
        <a:xfrm>
          <a:off x="0" y="0"/>
          <a:ext cx="0" cy="0"/>
          <a:chOff x="0" y="0"/>
          <a:chExt cx="0" cy="0"/>
        </a:xfrm>
      </p:grpSpPr>
      <p:sp>
        <p:nvSpPr>
          <p:cNvPr id="201" name="Google Shape;201;p37"/>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2" name="Google Shape;202;p37"/>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3" name="Google Shape;203;p3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4" name="Google Shape;204;p3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5" name="Google Shape;205;p3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2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33" name="Google Shape;133;p2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4" name="Google Shape;134;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5" name="Google Shape;135;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6" name="Google Shape;136;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 Id="rId3" Type="http://schemas.openxmlformats.org/officeDocument/2006/relationships/image" Target="../media/image17.png"/><Relationship Id="rId4" Type="http://schemas.openxmlformats.org/officeDocument/2006/relationships/hyperlink" Target="https://de.wikipedia.org/wiki/Newton-Verfahren" TargetMode="External"/><Relationship Id="rId5"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GB"/>
              <a:t>Übungsstunde 4</a:t>
            </a:r>
            <a:endParaRPr/>
          </a:p>
        </p:txBody>
      </p:sp>
      <p:sp>
        <p:nvSpPr>
          <p:cNvPr id="211" name="Google Shape;211;p3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Einführung in die Programmierung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7"/>
          <p:cNvPicPr preferRelativeResize="0"/>
          <p:nvPr/>
        </p:nvPicPr>
        <p:blipFill rotWithShape="1">
          <a:blip r:embed="rId3">
            <a:alphaModFix/>
          </a:blip>
          <a:srcRect b="1695" l="0" r="0" t="12246"/>
          <a:stretch/>
        </p:blipFill>
        <p:spPr>
          <a:xfrm>
            <a:off x="406688" y="812125"/>
            <a:ext cx="8104500" cy="4163926"/>
          </a:xfrm>
          <a:prstGeom prst="rect">
            <a:avLst/>
          </a:prstGeom>
          <a:noFill/>
          <a:ln>
            <a:noFill/>
          </a:ln>
        </p:spPr>
      </p:pic>
      <p:sp>
        <p:nvSpPr>
          <p:cNvPr id="278" name="Google Shape;278;p47"/>
          <p:cNvSpPr/>
          <p:nvPr/>
        </p:nvSpPr>
        <p:spPr>
          <a:xfrm>
            <a:off x="1227050" y="2572550"/>
            <a:ext cx="2192100" cy="34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onsolas"/>
                <a:ea typeface="Consolas"/>
                <a:cs typeface="Consolas"/>
                <a:sym typeface="Consolas"/>
              </a:rPr>
              <a:t>{ y &gt; 15 }</a:t>
            </a:r>
            <a:endParaRPr>
              <a:latin typeface="Consolas"/>
              <a:ea typeface="Consolas"/>
              <a:cs typeface="Consolas"/>
              <a:sym typeface="Consolas"/>
            </a:endParaRPr>
          </a:p>
        </p:txBody>
      </p:sp>
      <p:sp>
        <p:nvSpPr>
          <p:cNvPr id="279" name="Google Shape;279;p47"/>
          <p:cNvSpPr/>
          <p:nvPr/>
        </p:nvSpPr>
        <p:spPr>
          <a:xfrm>
            <a:off x="1227050" y="3578600"/>
            <a:ext cx="2192100" cy="34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onsolas"/>
                <a:ea typeface="Consolas"/>
                <a:cs typeface="Consolas"/>
                <a:sym typeface="Consolas"/>
              </a:rPr>
              <a:t>{ y == 7 }</a:t>
            </a:r>
            <a:endParaRPr>
              <a:latin typeface="Consolas"/>
              <a:ea typeface="Consolas"/>
              <a:cs typeface="Consolas"/>
              <a:sym typeface="Consolas"/>
            </a:endParaRPr>
          </a:p>
        </p:txBody>
      </p:sp>
      <p:sp>
        <p:nvSpPr>
          <p:cNvPr id="280" name="Google Shape;280;p47"/>
          <p:cNvSpPr/>
          <p:nvPr/>
        </p:nvSpPr>
        <p:spPr>
          <a:xfrm>
            <a:off x="1227050" y="4656950"/>
            <a:ext cx="3725700" cy="34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onsolas"/>
                <a:ea typeface="Consolas"/>
                <a:cs typeface="Consolas"/>
                <a:sym typeface="Consolas"/>
              </a:rPr>
              <a:t>{ y &gt; 0 }</a:t>
            </a:r>
            <a:endParaRPr>
              <a:latin typeface="Consolas"/>
              <a:ea typeface="Consolas"/>
              <a:cs typeface="Consolas"/>
              <a:sym typeface="Consolas"/>
            </a:endParaRPr>
          </a:p>
        </p:txBody>
      </p:sp>
      <p:sp>
        <p:nvSpPr>
          <p:cNvPr id="281" name="Google Shape;281;p47"/>
          <p:cNvSpPr txBox="1"/>
          <p:nvPr>
            <p:ph type="title"/>
          </p:nvPr>
        </p:nvSpPr>
        <p:spPr>
          <a:xfrm>
            <a:off x="311700" y="1000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FEEDBACK “Postconditions”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8"/>
          <p:cNvPicPr preferRelativeResize="0"/>
          <p:nvPr/>
        </p:nvPicPr>
        <p:blipFill rotWithShape="1">
          <a:blip r:embed="rId3">
            <a:alphaModFix/>
          </a:blip>
          <a:srcRect b="1695" l="0" r="0" t="12246"/>
          <a:stretch/>
        </p:blipFill>
        <p:spPr>
          <a:xfrm>
            <a:off x="406688" y="812125"/>
            <a:ext cx="8104500" cy="4163926"/>
          </a:xfrm>
          <a:prstGeom prst="rect">
            <a:avLst/>
          </a:prstGeom>
          <a:noFill/>
          <a:ln>
            <a:noFill/>
          </a:ln>
        </p:spPr>
      </p:pic>
      <p:sp>
        <p:nvSpPr>
          <p:cNvPr id="287" name="Google Shape;287;p48"/>
          <p:cNvSpPr/>
          <p:nvPr/>
        </p:nvSpPr>
        <p:spPr>
          <a:xfrm>
            <a:off x="1227050" y="2572550"/>
            <a:ext cx="2192100" cy="34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onsolas"/>
                <a:ea typeface="Consolas"/>
                <a:cs typeface="Consolas"/>
                <a:sym typeface="Consolas"/>
              </a:rPr>
              <a:t>{ </a:t>
            </a:r>
            <a:r>
              <a:rPr lang="en-GB">
                <a:solidFill>
                  <a:srgbClr val="FF0000"/>
                </a:solidFill>
                <a:latin typeface="Consolas"/>
                <a:ea typeface="Consolas"/>
                <a:cs typeface="Consolas"/>
                <a:sym typeface="Consolas"/>
              </a:rPr>
              <a:t>x &gt; 10 &amp;&amp;</a:t>
            </a:r>
            <a:r>
              <a:rPr lang="en-GB">
                <a:latin typeface="Consolas"/>
                <a:ea typeface="Consolas"/>
                <a:cs typeface="Consolas"/>
                <a:sym typeface="Consolas"/>
              </a:rPr>
              <a:t> y &gt; 15 }</a:t>
            </a:r>
            <a:endParaRPr>
              <a:latin typeface="Consolas"/>
              <a:ea typeface="Consolas"/>
              <a:cs typeface="Consolas"/>
              <a:sym typeface="Consolas"/>
            </a:endParaRPr>
          </a:p>
        </p:txBody>
      </p:sp>
      <p:sp>
        <p:nvSpPr>
          <p:cNvPr id="288" name="Google Shape;288;p48"/>
          <p:cNvSpPr/>
          <p:nvPr/>
        </p:nvSpPr>
        <p:spPr>
          <a:xfrm>
            <a:off x="1227050" y="3578600"/>
            <a:ext cx="2192100" cy="34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onsolas"/>
                <a:ea typeface="Consolas"/>
                <a:cs typeface="Consolas"/>
                <a:sym typeface="Consolas"/>
              </a:rPr>
              <a:t>{ </a:t>
            </a:r>
            <a:r>
              <a:rPr lang="en-GB">
                <a:solidFill>
                  <a:srgbClr val="FF0000"/>
                </a:solidFill>
                <a:latin typeface="Consolas"/>
                <a:ea typeface="Consolas"/>
                <a:cs typeface="Consolas"/>
                <a:sym typeface="Consolas"/>
              </a:rPr>
              <a:t>x == 2 &amp;&amp;</a:t>
            </a:r>
            <a:r>
              <a:rPr lang="en-GB">
                <a:latin typeface="Consolas"/>
                <a:ea typeface="Consolas"/>
                <a:cs typeface="Consolas"/>
                <a:sym typeface="Consolas"/>
              </a:rPr>
              <a:t> y == 7 }</a:t>
            </a:r>
            <a:endParaRPr>
              <a:latin typeface="Consolas"/>
              <a:ea typeface="Consolas"/>
              <a:cs typeface="Consolas"/>
              <a:sym typeface="Consolas"/>
            </a:endParaRPr>
          </a:p>
        </p:txBody>
      </p:sp>
      <p:sp>
        <p:nvSpPr>
          <p:cNvPr id="289" name="Google Shape;289;p48"/>
          <p:cNvSpPr/>
          <p:nvPr/>
        </p:nvSpPr>
        <p:spPr>
          <a:xfrm>
            <a:off x="1227050" y="4656950"/>
            <a:ext cx="3725700" cy="34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onsolas"/>
                <a:ea typeface="Consolas"/>
                <a:cs typeface="Consolas"/>
                <a:sym typeface="Consolas"/>
              </a:rPr>
              <a:t>{ </a:t>
            </a:r>
            <a:r>
              <a:rPr lang="en-GB">
                <a:solidFill>
                  <a:srgbClr val="FF0000"/>
                </a:solidFill>
                <a:latin typeface="Consolas"/>
                <a:ea typeface="Consolas"/>
                <a:cs typeface="Consolas"/>
                <a:sym typeface="Consolas"/>
              </a:rPr>
              <a:t>x &gt; 0 &amp;&amp; z &gt; 0 &amp;&amp;</a:t>
            </a:r>
            <a:r>
              <a:rPr lang="en-GB">
                <a:latin typeface="Consolas"/>
                <a:ea typeface="Consolas"/>
                <a:cs typeface="Consolas"/>
                <a:sym typeface="Consolas"/>
              </a:rPr>
              <a:t> y &gt; 0 }</a:t>
            </a:r>
            <a:endParaRPr>
              <a:latin typeface="Consolas"/>
              <a:ea typeface="Consolas"/>
              <a:cs typeface="Consolas"/>
              <a:sym typeface="Consolas"/>
            </a:endParaRPr>
          </a:p>
        </p:txBody>
      </p:sp>
      <p:sp>
        <p:nvSpPr>
          <p:cNvPr id="290" name="Google Shape;290;p48"/>
          <p:cNvSpPr txBox="1"/>
          <p:nvPr>
            <p:ph type="title"/>
          </p:nvPr>
        </p:nvSpPr>
        <p:spPr>
          <a:xfrm>
            <a:off x="311700" y="1000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FEEDBACK “Postconditions”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9"/>
          <p:cNvSpPr txBox="1"/>
          <p:nvPr>
            <p:ph type="title"/>
          </p:nvPr>
        </p:nvSpPr>
        <p:spPr>
          <a:xfrm>
            <a:off x="311700" y="173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Typische Fehler</a:t>
            </a:r>
            <a:endParaRPr/>
          </a:p>
        </p:txBody>
      </p:sp>
      <p:sp>
        <p:nvSpPr>
          <p:cNvPr id="296" name="Google Shape;296;p49"/>
          <p:cNvSpPr txBox="1"/>
          <p:nvPr/>
        </p:nvSpPr>
        <p:spPr>
          <a:xfrm>
            <a:off x="369150" y="910554"/>
            <a:ext cx="8219700" cy="41097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lang="en-GB" sz="1700"/>
              <a:t>Lest euch die Aufgabe mehrmals durch!</a:t>
            </a:r>
            <a:endParaRPr sz="1700"/>
          </a:p>
          <a:p>
            <a:pPr indent="-336550" lvl="0" marL="457200" rtl="0" algn="l">
              <a:spcBef>
                <a:spcPts val="0"/>
              </a:spcBef>
              <a:spcAft>
                <a:spcPts val="0"/>
              </a:spcAft>
              <a:buSzPts val="1700"/>
              <a:buChar char="●"/>
            </a:pPr>
            <a:r>
              <a:rPr lang="en-GB" sz="1700"/>
              <a:t>Testet euer Programm mit verschiedenen Werten!</a:t>
            </a:r>
            <a:endParaRPr sz="1700"/>
          </a:p>
          <a:p>
            <a:pPr indent="-336550" lvl="0" marL="457200" rtl="0" algn="l">
              <a:spcBef>
                <a:spcPts val="0"/>
              </a:spcBef>
              <a:spcAft>
                <a:spcPts val="0"/>
              </a:spcAft>
              <a:buSzPts val="1700"/>
              <a:buChar char="●"/>
            </a:pPr>
            <a:r>
              <a:rPr lang="en-GB" sz="1700"/>
              <a:t>Postconditions NICHT als .java file abgeben!! .txt is völlig OK</a:t>
            </a:r>
            <a:endParaRPr sz="1700"/>
          </a:p>
          <a:p>
            <a:pPr indent="-336550" lvl="1" marL="914400" rtl="0" algn="l">
              <a:spcBef>
                <a:spcPts val="0"/>
              </a:spcBef>
              <a:spcAft>
                <a:spcPts val="0"/>
              </a:spcAft>
              <a:buSzPts val="1700"/>
              <a:buChar char="○"/>
            </a:pPr>
            <a:r>
              <a:rPr lang="en-GB" sz="1700"/>
              <a:t>Auch nicht im “src” Folder</a:t>
            </a:r>
            <a:endParaRPr sz="1700"/>
          </a:p>
          <a:p>
            <a:pPr indent="-336550" lvl="0" marL="457200" rtl="0" algn="l">
              <a:spcBef>
                <a:spcPts val="0"/>
              </a:spcBef>
              <a:spcAft>
                <a:spcPts val="0"/>
              </a:spcAft>
              <a:buSzPts val="1700"/>
              <a:buChar char="●"/>
            </a:pPr>
            <a:r>
              <a:rPr lang="en-GB" sz="1700"/>
              <a:t>Primitives werden immer implizit zu einem String gecasted bei Konkatenation mit String!</a:t>
            </a:r>
            <a:br>
              <a:rPr lang="en-GB" sz="1700"/>
            </a:br>
            <a:br>
              <a:rPr lang="en-GB" sz="1700"/>
            </a:br>
            <a:br>
              <a:rPr lang="en-GB" sz="1700"/>
            </a:br>
            <a:br>
              <a:rPr lang="en-GB" sz="1700"/>
            </a:br>
            <a:br>
              <a:rPr lang="en-GB" sz="1700"/>
            </a:br>
            <a:endParaRPr sz="1700"/>
          </a:p>
          <a:p>
            <a:pPr indent="-336550" lvl="0" marL="457200" rtl="0" algn="l">
              <a:spcBef>
                <a:spcPts val="0"/>
              </a:spcBef>
              <a:spcAft>
                <a:spcPts val="0"/>
              </a:spcAft>
              <a:buSzPts val="1700"/>
              <a:buChar char="●"/>
            </a:pPr>
            <a:r>
              <a:rPr lang="en-GB" sz="1700"/>
              <a:t>Überlegt euch gut ob euer code redundant ist/ob ihr den code noch kürzer schreiben könnt. (PRÜFUNGSAUFGABE!!)</a:t>
            </a:r>
            <a:endParaRPr sz="1700"/>
          </a:p>
          <a:p>
            <a:pPr indent="-336550" lvl="0" marL="457200" rtl="0" algn="l">
              <a:spcBef>
                <a:spcPts val="0"/>
              </a:spcBef>
              <a:spcAft>
                <a:spcPts val="0"/>
              </a:spcAft>
              <a:buSzPts val="1700"/>
              <a:buChar char="●"/>
            </a:pPr>
            <a:r>
              <a:rPr lang="en-GB" sz="1700"/>
              <a:t>Nicht unnötig kompliziert. (Nicht unnötig casten und datentyp ändern)</a:t>
            </a:r>
            <a:endParaRPr sz="1700"/>
          </a:p>
          <a:p>
            <a:pPr indent="0" lvl="0" marL="914400" rtl="0" algn="l">
              <a:spcBef>
                <a:spcPts val="0"/>
              </a:spcBef>
              <a:spcAft>
                <a:spcPts val="0"/>
              </a:spcAft>
              <a:buNone/>
            </a:pPr>
            <a:r>
              <a:t/>
            </a:r>
            <a:endParaRPr sz="1700"/>
          </a:p>
        </p:txBody>
      </p:sp>
      <p:sp>
        <p:nvSpPr>
          <p:cNvPr id="297" name="Google Shape;297;p49"/>
          <p:cNvSpPr txBox="1"/>
          <p:nvPr/>
        </p:nvSpPr>
        <p:spPr>
          <a:xfrm>
            <a:off x="910575" y="2627435"/>
            <a:ext cx="7350300" cy="11043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Clr>
                <a:schemeClr val="dk1"/>
              </a:buClr>
              <a:buSzPts val="1100"/>
              <a:buFont typeface="Arial"/>
              <a:buNone/>
            </a:pPr>
            <a:r>
              <a:rPr b="1" lang="en-GB" sz="1100">
                <a:solidFill>
                  <a:srgbClr val="CF8E6D"/>
                </a:solidFill>
                <a:latin typeface="Courier New"/>
                <a:ea typeface="Courier New"/>
                <a:cs typeface="Courier New"/>
                <a:sym typeface="Courier New"/>
              </a:rPr>
              <a:t>int </a:t>
            </a:r>
            <a:r>
              <a:rPr b="1" lang="en-GB" sz="1100">
                <a:solidFill>
                  <a:srgbClr val="BCBEC4"/>
                </a:solidFill>
                <a:latin typeface="Courier New"/>
                <a:ea typeface="Courier New"/>
                <a:cs typeface="Courier New"/>
                <a:sym typeface="Courier New"/>
              </a:rPr>
              <a:t>x = </a:t>
            </a:r>
            <a:r>
              <a:rPr b="1" lang="en-GB" sz="1100">
                <a:solidFill>
                  <a:srgbClr val="2AACB8"/>
                </a:solidFill>
                <a:latin typeface="Courier New"/>
                <a:ea typeface="Courier New"/>
                <a:cs typeface="Courier New"/>
                <a:sym typeface="Courier New"/>
              </a:rPr>
              <a:t>5</a:t>
            </a:r>
            <a:r>
              <a:rPr b="1" lang="en-GB" sz="1100">
                <a:solidFill>
                  <a:srgbClr val="BCBEC4"/>
                </a:solidFill>
                <a:latin typeface="Courier New"/>
                <a:ea typeface="Courier New"/>
                <a:cs typeface="Courier New"/>
                <a:sym typeface="Courier New"/>
              </a:rPr>
              <a:t>;</a:t>
            </a:r>
            <a:endParaRPr b="1" sz="11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Clr>
                <a:schemeClr val="dk1"/>
              </a:buClr>
              <a:buSzPts val="1100"/>
              <a:buFont typeface="Arial"/>
              <a:buNone/>
            </a:pPr>
            <a:r>
              <a:rPr b="1" lang="en-GB" sz="1100">
                <a:solidFill>
                  <a:srgbClr val="CF8E6D"/>
                </a:solidFill>
                <a:latin typeface="Courier New"/>
                <a:ea typeface="Courier New"/>
                <a:cs typeface="Courier New"/>
                <a:sym typeface="Courier New"/>
              </a:rPr>
              <a:t>boolean </a:t>
            </a:r>
            <a:r>
              <a:rPr b="1" lang="en-GB" sz="1100">
                <a:solidFill>
                  <a:srgbClr val="BCBEC4"/>
                </a:solidFill>
                <a:latin typeface="Courier New"/>
                <a:ea typeface="Courier New"/>
                <a:cs typeface="Courier New"/>
                <a:sym typeface="Courier New"/>
              </a:rPr>
              <a:t>y = </a:t>
            </a:r>
            <a:r>
              <a:rPr b="1" lang="en-GB" sz="1100">
                <a:solidFill>
                  <a:srgbClr val="CF8E6D"/>
                </a:solidFill>
                <a:latin typeface="Courier New"/>
                <a:ea typeface="Courier New"/>
                <a:cs typeface="Courier New"/>
                <a:sym typeface="Courier New"/>
              </a:rPr>
              <a:t>true</a:t>
            </a:r>
            <a:r>
              <a:rPr b="1" lang="en-GB" sz="1100">
                <a:solidFill>
                  <a:srgbClr val="BCBEC4"/>
                </a:solidFill>
                <a:latin typeface="Courier New"/>
                <a:ea typeface="Courier New"/>
                <a:cs typeface="Courier New"/>
                <a:sym typeface="Courier New"/>
              </a:rPr>
              <a:t>;</a:t>
            </a:r>
            <a:endParaRPr b="1" sz="11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Clr>
                <a:schemeClr val="dk1"/>
              </a:buClr>
              <a:buSzPts val="1100"/>
              <a:buFont typeface="Arial"/>
              <a:buNone/>
            </a:pPr>
            <a:r>
              <a:rPr b="1" lang="en-GB" sz="1100">
                <a:solidFill>
                  <a:srgbClr val="7A7E85"/>
                </a:solidFill>
                <a:latin typeface="Courier New"/>
                <a:ea typeface="Courier New"/>
                <a:cs typeface="Courier New"/>
                <a:sym typeface="Courier New"/>
              </a:rPr>
              <a:t>// selbe auch für andere primitives</a:t>
            </a:r>
            <a:endParaRPr b="1" sz="1100">
              <a:solidFill>
                <a:srgbClr val="7A7E85"/>
              </a:solidFill>
              <a:latin typeface="Courier New"/>
              <a:ea typeface="Courier New"/>
              <a:cs typeface="Courier New"/>
              <a:sym typeface="Courier New"/>
            </a:endParaRPr>
          </a:p>
          <a:p>
            <a:pPr indent="0" lvl="0" marL="0" rtl="0" algn="l">
              <a:lnSpc>
                <a:spcPct val="110795"/>
              </a:lnSpc>
              <a:spcBef>
                <a:spcPts val="0"/>
              </a:spcBef>
              <a:spcAft>
                <a:spcPts val="0"/>
              </a:spcAft>
              <a:buClr>
                <a:schemeClr val="dk1"/>
              </a:buClr>
              <a:buSzPts val="1100"/>
              <a:buFont typeface="Arial"/>
              <a:buNone/>
            </a:pPr>
            <a:r>
              <a:rPr b="1" lang="en-GB" sz="1100">
                <a:solidFill>
                  <a:srgbClr val="BCBEC4"/>
                </a:solidFill>
                <a:latin typeface="Courier New"/>
                <a:ea typeface="Courier New"/>
                <a:cs typeface="Courier New"/>
                <a:sym typeface="Courier New"/>
              </a:rPr>
              <a:t>System.</a:t>
            </a:r>
            <a:r>
              <a:rPr b="1" i="1" lang="en-GB" sz="1100">
                <a:solidFill>
                  <a:srgbClr val="C77DBB"/>
                </a:solidFill>
                <a:latin typeface="Courier New"/>
                <a:ea typeface="Courier New"/>
                <a:cs typeface="Courier New"/>
                <a:sym typeface="Courier New"/>
              </a:rPr>
              <a:t>out</a:t>
            </a:r>
            <a:r>
              <a:rPr b="1" lang="en-GB" sz="1100">
                <a:solidFill>
                  <a:srgbClr val="BCBEC4"/>
                </a:solidFill>
                <a:latin typeface="Courier New"/>
                <a:ea typeface="Courier New"/>
                <a:cs typeface="Courier New"/>
                <a:sym typeface="Courier New"/>
              </a:rPr>
              <a:t>.println(</a:t>
            </a:r>
            <a:r>
              <a:rPr b="1" lang="en-GB" sz="1100">
                <a:solidFill>
                  <a:srgbClr val="6AAB73"/>
                </a:solidFill>
                <a:latin typeface="Courier New"/>
                <a:ea typeface="Courier New"/>
                <a:cs typeface="Courier New"/>
                <a:sym typeface="Courier New"/>
              </a:rPr>
              <a:t>"x: " </a:t>
            </a:r>
            <a:r>
              <a:rPr b="1" lang="en-GB" sz="1100">
                <a:solidFill>
                  <a:srgbClr val="BCBEC4"/>
                </a:solidFill>
                <a:latin typeface="Courier New"/>
                <a:ea typeface="Courier New"/>
                <a:cs typeface="Courier New"/>
                <a:sym typeface="Courier New"/>
              </a:rPr>
              <a:t>+ String.</a:t>
            </a:r>
            <a:r>
              <a:rPr b="1" i="1" lang="en-GB" sz="1100">
                <a:solidFill>
                  <a:srgbClr val="BCBEC4"/>
                </a:solidFill>
                <a:latin typeface="Courier New"/>
                <a:ea typeface="Courier New"/>
                <a:cs typeface="Courier New"/>
                <a:sym typeface="Courier New"/>
              </a:rPr>
              <a:t>valueOf</a:t>
            </a:r>
            <a:r>
              <a:rPr b="1" lang="en-GB" sz="1100">
                <a:solidFill>
                  <a:srgbClr val="BCBEC4"/>
                </a:solidFill>
                <a:latin typeface="Courier New"/>
                <a:ea typeface="Courier New"/>
                <a:cs typeface="Courier New"/>
                <a:sym typeface="Courier New"/>
              </a:rPr>
              <a:t>(x) + </a:t>
            </a:r>
            <a:r>
              <a:rPr b="1" lang="en-GB" sz="1100">
                <a:solidFill>
                  <a:srgbClr val="6AAB73"/>
                </a:solidFill>
                <a:latin typeface="Courier New"/>
                <a:ea typeface="Courier New"/>
                <a:cs typeface="Courier New"/>
                <a:sym typeface="Courier New"/>
              </a:rPr>
              <a:t>", und y: " </a:t>
            </a:r>
            <a:r>
              <a:rPr b="1" lang="en-GB" sz="1100">
                <a:solidFill>
                  <a:srgbClr val="BCBEC4"/>
                </a:solidFill>
                <a:latin typeface="Courier New"/>
                <a:ea typeface="Courier New"/>
                <a:cs typeface="Courier New"/>
                <a:sym typeface="Courier New"/>
              </a:rPr>
              <a:t>+ String.</a:t>
            </a:r>
            <a:r>
              <a:rPr b="1" i="1" lang="en-GB" sz="1100">
                <a:solidFill>
                  <a:srgbClr val="BCBEC4"/>
                </a:solidFill>
                <a:latin typeface="Courier New"/>
                <a:ea typeface="Courier New"/>
                <a:cs typeface="Courier New"/>
                <a:sym typeface="Courier New"/>
              </a:rPr>
              <a:t>valueOf</a:t>
            </a:r>
            <a:r>
              <a:rPr b="1" lang="en-GB" sz="1100">
                <a:solidFill>
                  <a:srgbClr val="BCBEC4"/>
                </a:solidFill>
                <a:latin typeface="Courier New"/>
                <a:ea typeface="Courier New"/>
                <a:cs typeface="Courier New"/>
                <a:sym typeface="Courier New"/>
              </a:rPr>
              <a:t>(y));</a:t>
            </a:r>
            <a:endParaRPr b="1" sz="11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100">
                <a:solidFill>
                  <a:srgbClr val="BCBEC4"/>
                </a:solidFill>
                <a:latin typeface="Courier New"/>
                <a:ea typeface="Courier New"/>
                <a:cs typeface="Courier New"/>
                <a:sym typeface="Courier New"/>
              </a:rPr>
              <a:t>System.</a:t>
            </a:r>
            <a:r>
              <a:rPr b="1" i="1" lang="en-GB" sz="1100">
                <a:solidFill>
                  <a:srgbClr val="C77DBB"/>
                </a:solidFill>
                <a:latin typeface="Courier New"/>
                <a:ea typeface="Courier New"/>
                <a:cs typeface="Courier New"/>
                <a:sym typeface="Courier New"/>
              </a:rPr>
              <a:t>out</a:t>
            </a:r>
            <a:r>
              <a:rPr b="1" lang="en-GB" sz="1100">
                <a:solidFill>
                  <a:srgbClr val="BCBEC4"/>
                </a:solidFill>
                <a:latin typeface="Courier New"/>
                <a:ea typeface="Courier New"/>
                <a:cs typeface="Courier New"/>
                <a:sym typeface="Courier New"/>
              </a:rPr>
              <a:t>.println(</a:t>
            </a:r>
            <a:r>
              <a:rPr b="1" lang="en-GB" sz="1100">
                <a:solidFill>
                  <a:srgbClr val="6AAB73"/>
                </a:solidFill>
                <a:latin typeface="Courier New"/>
                <a:ea typeface="Courier New"/>
                <a:cs typeface="Courier New"/>
                <a:sym typeface="Courier New"/>
              </a:rPr>
              <a:t>"x: " </a:t>
            </a:r>
            <a:r>
              <a:rPr b="1" lang="en-GB" sz="1100">
                <a:solidFill>
                  <a:srgbClr val="BCBEC4"/>
                </a:solidFill>
                <a:latin typeface="Courier New"/>
                <a:ea typeface="Courier New"/>
                <a:cs typeface="Courier New"/>
                <a:sym typeface="Courier New"/>
              </a:rPr>
              <a:t>+ x + </a:t>
            </a:r>
            <a:r>
              <a:rPr b="1" lang="en-GB" sz="1100">
                <a:solidFill>
                  <a:srgbClr val="6AAB73"/>
                </a:solidFill>
                <a:latin typeface="Courier New"/>
                <a:ea typeface="Courier New"/>
                <a:cs typeface="Courier New"/>
                <a:sym typeface="Courier New"/>
              </a:rPr>
              <a:t>", und y: " </a:t>
            </a:r>
            <a:r>
              <a:rPr b="1" lang="en-GB" sz="1100">
                <a:solidFill>
                  <a:srgbClr val="BCBEC4"/>
                </a:solidFill>
                <a:latin typeface="Courier New"/>
                <a:ea typeface="Courier New"/>
                <a:cs typeface="Courier New"/>
                <a:sym typeface="Courier New"/>
              </a:rPr>
              <a:t>+ y);</a:t>
            </a:r>
            <a:endParaRPr b="1" sz="1600">
              <a:solidFill>
                <a:srgbClr val="BCBEC4"/>
              </a:solidFill>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0"/>
          <p:cNvSpPr txBox="1"/>
          <p:nvPr/>
        </p:nvSpPr>
        <p:spPr>
          <a:xfrm>
            <a:off x="801950" y="1163350"/>
            <a:ext cx="7014600" cy="32823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t/>
            </a:r>
            <a:endParaRPr b="1">
              <a:solidFill>
                <a:srgbClr val="CF8E6D"/>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a:solidFill>
                  <a:srgbClr val="CF8E6D"/>
                </a:solidFill>
                <a:latin typeface="Courier New"/>
                <a:ea typeface="Courier New"/>
                <a:cs typeface="Courier New"/>
                <a:sym typeface="Courier New"/>
              </a:rPr>
              <a:t>int </a:t>
            </a:r>
            <a:r>
              <a:rPr b="1" lang="en-GB">
                <a:solidFill>
                  <a:srgbClr val="BCBEC4"/>
                </a:solidFill>
                <a:latin typeface="Courier New"/>
                <a:ea typeface="Courier New"/>
                <a:cs typeface="Courier New"/>
                <a:sym typeface="Courier New"/>
              </a:rPr>
              <a:t>r = </a:t>
            </a:r>
            <a:r>
              <a:rPr b="1" lang="en-GB">
                <a:solidFill>
                  <a:srgbClr val="2AACB8"/>
                </a:solidFill>
                <a:latin typeface="Courier New"/>
                <a:ea typeface="Courier New"/>
                <a:cs typeface="Courier New"/>
                <a:sym typeface="Courier New"/>
              </a:rPr>
              <a:t>0</a:t>
            </a:r>
            <a:r>
              <a:rPr b="1" lang="en-GB">
                <a:solidFill>
                  <a:srgbClr val="BCBEC4"/>
                </a:solidFill>
                <a:latin typeface="Courier New"/>
                <a:ea typeface="Courier New"/>
                <a:cs typeface="Courier New"/>
                <a:sym typeface="Courier New"/>
              </a:rPr>
              <a:t>;</a:t>
            </a:r>
            <a:endParaRPr b="1" sz="1900">
              <a:solidFill>
                <a:schemeClr val="lt2"/>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chemeClr val="lt2"/>
              </a:solidFill>
              <a:latin typeface="Courier New"/>
              <a:ea typeface="Courier New"/>
              <a:cs typeface="Courier New"/>
              <a:sym typeface="Courier New"/>
            </a:endParaRPr>
          </a:p>
          <a:p>
            <a:pPr indent="0" lvl="0" marL="0" rtl="0" algn="l">
              <a:lnSpc>
                <a:spcPct val="110795"/>
              </a:lnSpc>
              <a:spcBef>
                <a:spcPts val="0"/>
              </a:spcBef>
              <a:spcAft>
                <a:spcPts val="0"/>
              </a:spcAft>
              <a:buClr>
                <a:schemeClr val="dk1"/>
              </a:buClr>
              <a:buSzPts val="1100"/>
              <a:buFont typeface="Arial"/>
              <a:buNone/>
            </a:pPr>
            <a:r>
              <a:rPr b="1" lang="en-GB">
                <a:solidFill>
                  <a:srgbClr val="CF8E6D"/>
                </a:solidFill>
                <a:latin typeface="Courier New"/>
                <a:ea typeface="Courier New"/>
                <a:cs typeface="Courier New"/>
                <a:sym typeface="Courier New"/>
              </a:rPr>
              <a:t>if </a:t>
            </a:r>
            <a:r>
              <a:rPr b="1" lang="en-GB">
                <a:solidFill>
                  <a:srgbClr val="BCBEC4"/>
                </a:solidFill>
                <a:latin typeface="Courier New"/>
                <a:ea typeface="Courier New"/>
                <a:cs typeface="Courier New"/>
                <a:sym typeface="Courier New"/>
              </a:rPr>
              <a:t>(abs(a) &gt; abs(r)) {</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Clr>
                <a:schemeClr val="dk1"/>
              </a:buClr>
              <a:buSzPts val="1100"/>
              <a:buFont typeface="Arial"/>
              <a:buNone/>
            </a:pPr>
            <a:r>
              <a:rPr b="1" lang="en-GB">
                <a:solidFill>
                  <a:srgbClr val="BCBEC4"/>
                </a:solidFill>
                <a:latin typeface="Courier New"/>
                <a:ea typeface="Courier New"/>
                <a:cs typeface="Courier New"/>
                <a:sym typeface="Courier New"/>
              </a:rPr>
              <a:t>   r = abs(a);</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Clr>
                <a:schemeClr val="dk1"/>
              </a:buClr>
              <a:buSzPts val="1100"/>
              <a:buFont typeface="Arial"/>
              <a:buNone/>
            </a:pPr>
            <a:r>
              <a:rPr b="1" lang="en-GB">
                <a:solidFill>
                  <a:srgbClr val="BCBEC4"/>
                </a:solidFill>
                <a:latin typeface="Courier New"/>
                <a:ea typeface="Courier New"/>
                <a:cs typeface="Courier New"/>
                <a:sym typeface="Courier New"/>
              </a:rPr>
              <a:t>}</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Clr>
                <a:schemeClr val="dk1"/>
              </a:buClr>
              <a:buSzPts val="1100"/>
              <a:buFont typeface="Arial"/>
              <a:buNone/>
            </a:pPr>
            <a:r>
              <a:rPr b="1" lang="en-GB">
                <a:solidFill>
                  <a:srgbClr val="CF8E6D"/>
                </a:solidFill>
                <a:latin typeface="Courier New"/>
                <a:ea typeface="Courier New"/>
                <a:cs typeface="Courier New"/>
                <a:sym typeface="Courier New"/>
              </a:rPr>
              <a:t>if </a:t>
            </a:r>
            <a:r>
              <a:rPr b="1" lang="en-GB">
                <a:solidFill>
                  <a:srgbClr val="BCBEC4"/>
                </a:solidFill>
                <a:latin typeface="Courier New"/>
                <a:ea typeface="Courier New"/>
                <a:cs typeface="Courier New"/>
                <a:sym typeface="Courier New"/>
              </a:rPr>
              <a:t>(abs(b) &gt; abs(r)) {</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Clr>
                <a:schemeClr val="dk1"/>
              </a:buClr>
              <a:buSzPts val="1100"/>
              <a:buFont typeface="Arial"/>
              <a:buNone/>
            </a:pPr>
            <a:r>
              <a:rPr b="1" lang="en-GB">
                <a:solidFill>
                  <a:srgbClr val="BCBEC4"/>
                </a:solidFill>
                <a:latin typeface="Courier New"/>
                <a:ea typeface="Courier New"/>
                <a:cs typeface="Courier New"/>
                <a:sym typeface="Courier New"/>
              </a:rPr>
              <a:t>   r = abs(b);</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Clr>
                <a:schemeClr val="dk1"/>
              </a:buClr>
              <a:buSzPts val="1100"/>
              <a:buFont typeface="Arial"/>
              <a:buNone/>
            </a:pPr>
            <a:r>
              <a:rPr b="1" lang="en-GB">
                <a:solidFill>
                  <a:srgbClr val="BCBEC4"/>
                </a:solidFill>
                <a:latin typeface="Courier New"/>
                <a:ea typeface="Courier New"/>
                <a:cs typeface="Courier New"/>
                <a:sym typeface="Courier New"/>
              </a:rPr>
              <a:t>}</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Clr>
                <a:schemeClr val="dk1"/>
              </a:buClr>
              <a:buSzPts val="1100"/>
              <a:buFont typeface="Arial"/>
              <a:buNone/>
            </a:pPr>
            <a:r>
              <a:rPr b="1" lang="en-GB">
                <a:solidFill>
                  <a:srgbClr val="CF8E6D"/>
                </a:solidFill>
                <a:latin typeface="Courier New"/>
                <a:ea typeface="Courier New"/>
                <a:cs typeface="Courier New"/>
                <a:sym typeface="Courier New"/>
              </a:rPr>
              <a:t>if </a:t>
            </a:r>
            <a:r>
              <a:rPr b="1" lang="en-GB">
                <a:solidFill>
                  <a:srgbClr val="BCBEC4"/>
                </a:solidFill>
                <a:latin typeface="Courier New"/>
                <a:ea typeface="Courier New"/>
                <a:cs typeface="Courier New"/>
                <a:sym typeface="Courier New"/>
              </a:rPr>
              <a:t>(abs(c) &gt; abs(r)) {</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Clr>
                <a:schemeClr val="dk1"/>
              </a:buClr>
              <a:buSzPts val="1100"/>
              <a:buFont typeface="Arial"/>
              <a:buNone/>
            </a:pPr>
            <a:r>
              <a:rPr b="1" lang="en-GB">
                <a:solidFill>
                  <a:srgbClr val="BCBEC4"/>
                </a:solidFill>
                <a:latin typeface="Courier New"/>
                <a:ea typeface="Courier New"/>
                <a:cs typeface="Courier New"/>
                <a:sym typeface="Courier New"/>
              </a:rPr>
              <a:t>   r = abs(c);</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a:solidFill>
                  <a:srgbClr val="BCBEC4"/>
                </a:solidFill>
                <a:latin typeface="Courier New"/>
                <a:ea typeface="Courier New"/>
                <a:cs typeface="Courier New"/>
                <a:sym typeface="Courier New"/>
              </a:rPr>
              <a:t>}</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a:solidFill>
                <a:srgbClr val="BCBEC4"/>
              </a:solidFill>
              <a:latin typeface="Courier New"/>
              <a:ea typeface="Courier New"/>
              <a:cs typeface="Courier New"/>
              <a:sym typeface="Courier New"/>
            </a:endParaRPr>
          </a:p>
        </p:txBody>
      </p:sp>
      <p:sp>
        <p:nvSpPr>
          <p:cNvPr id="303" name="Google Shape;303;p50"/>
          <p:cNvSpPr txBox="1"/>
          <p:nvPr/>
        </p:nvSpPr>
        <p:spPr>
          <a:xfrm>
            <a:off x="729475" y="364750"/>
            <a:ext cx="701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t>Wie kann der folgende Code verkürzt werden?</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1"/>
          <p:cNvSpPr txBox="1"/>
          <p:nvPr/>
        </p:nvSpPr>
        <p:spPr>
          <a:xfrm>
            <a:off x="801950" y="1029375"/>
            <a:ext cx="7014600" cy="23103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t/>
            </a:r>
            <a:endParaRPr b="1">
              <a:solidFill>
                <a:srgbClr val="CF8E6D"/>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a:solidFill>
                  <a:srgbClr val="CF8E6D"/>
                </a:solidFill>
                <a:latin typeface="Courier New"/>
                <a:ea typeface="Courier New"/>
                <a:cs typeface="Courier New"/>
                <a:sym typeface="Courier New"/>
              </a:rPr>
              <a:t>int </a:t>
            </a:r>
            <a:r>
              <a:rPr b="1" lang="en-GB">
                <a:solidFill>
                  <a:srgbClr val="BCBEC4"/>
                </a:solidFill>
                <a:latin typeface="Courier New"/>
                <a:ea typeface="Courier New"/>
                <a:cs typeface="Courier New"/>
                <a:sym typeface="Courier New"/>
              </a:rPr>
              <a:t>r = </a:t>
            </a:r>
            <a:r>
              <a:rPr b="1" lang="en-GB">
                <a:solidFill>
                  <a:schemeClr val="lt1"/>
                </a:solidFill>
                <a:latin typeface="Courier New"/>
                <a:ea typeface="Courier New"/>
                <a:cs typeface="Courier New"/>
                <a:sym typeface="Courier New"/>
              </a:rPr>
              <a:t>abs(a)</a:t>
            </a:r>
            <a:r>
              <a:rPr b="1" lang="en-GB">
                <a:solidFill>
                  <a:srgbClr val="BCBEC4"/>
                </a:solidFill>
                <a:latin typeface="Courier New"/>
                <a:ea typeface="Courier New"/>
                <a:cs typeface="Courier New"/>
                <a:sym typeface="Courier New"/>
              </a:rPr>
              <a:t>;</a:t>
            </a:r>
            <a:endParaRPr b="1" sz="1900">
              <a:solidFill>
                <a:schemeClr val="lt2"/>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a:solidFill>
                  <a:srgbClr val="CF8E6D"/>
                </a:solidFill>
                <a:latin typeface="Courier New"/>
                <a:ea typeface="Courier New"/>
                <a:cs typeface="Courier New"/>
                <a:sym typeface="Courier New"/>
              </a:rPr>
              <a:t>if </a:t>
            </a:r>
            <a:r>
              <a:rPr b="1" lang="en-GB">
                <a:solidFill>
                  <a:srgbClr val="BCBEC4"/>
                </a:solidFill>
                <a:latin typeface="Courier New"/>
                <a:ea typeface="Courier New"/>
                <a:cs typeface="Courier New"/>
                <a:sym typeface="Courier New"/>
              </a:rPr>
              <a:t>(abs(b) &gt; abs(r)) {</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a:solidFill>
                  <a:srgbClr val="BCBEC4"/>
                </a:solidFill>
                <a:latin typeface="Courier New"/>
                <a:ea typeface="Courier New"/>
                <a:cs typeface="Courier New"/>
                <a:sym typeface="Courier New"/>
              </a:rPr>
              <a:t>   r = abs(b);</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a:solidFill>
                  <a:srgbClr val="BCBEC4"/>
                </a:solidFill>
                <a:latin typeface="Courier New"/>
                <a:ea typeface="Courier New"/>
                <a:cs typeface="Courier New"/>
                <a:sym typeface="Courier New"/>
              </a:rPr>
              <a:t>}</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a:solidFill>
                  <a:srgbClr val="CF8E6D"/>
                </a:solidFill>
                <a:latin typeface="Courier New"/>
                <a:ea typeface="Courier New"/>
                <a:cs typeface="Courier New"/>
                <a:sym typeface="Courier New"/>
              </a:rPr>
              <a:t>if </a:t>
            </a:r>
            <a:r>
              <a:rPr b="1" lang="en-GB">
                <a:solidFill>
                  <a:srgbClr val="BCBEC4"/>
                </a:solidFill>
                <a:latin typeface="Courier New"/>
                <a:ea typeface="Courier New"/>
                <a:cs typeface="Courier New"/>
                <a:sym typeface="Courier New"/>
              </a:rPr>
              <a:t>(abs(c) &gt; abs(r)) {</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a:solidFill>
                  <a:srgbClr val="BCBEC4"/>
                </a:solidFill>
                <a:latin typeface="Courier New"/>
                <a:ea typeface="Courier New"/>
                <a:cs typeface="Courier New"/>
                <a:sym typeface="Courier New"/>
              </a:rPr>
              <a:t>   r = abs(c);</a:t>
            </a:r>
            <a:endParaRPr b="1">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p:txBody>
      </p:sp>
      <p:sp>
        <p:nvSpPr>
          <p:cNvPr id="309" name="Google Shape;309;p51"/>
          <p:cNvSpPr txBox="1"/>
          <p:nvPr/>
        </p:nvSpPr>
        <p:spPr>
          <a:xfrm>
            <a:off x="729475" y="364750"/>
            <a:ext cx="701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t>Wie kann der folgende Code verkürzt werden?</a:t>
            </a:r>
            <a:endParaRPr sz="2300"/>
          </a:p>
        </p:txBody>
      </p:sp>
      <p:sp>
        <p:nvSpPr>
          <p:cNvPr id="310" name="Google Shape;310;p51"/>
          <p:cNvSpPr txBox="1"/>
          <p:nvPr/>
        </p:nvSpPr>
        <p:spPr>
          <a:xfrm>
            <a:off x="588047" y="3595250"/>
            <a:ext cx="7570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Überlegung dahinter:</a:t>
            </a:r>
            <a:endParaRPr b="1"/>
          </a:p>
          <a:p>
            <a:pPr indent="0" lvl="0" marL="0" rtl="0" algn="l">
              <a:spcBef>
                <a:spcPts val="0"/>
              </a:spcBef>
              <a:spcAft>
                <a:spcPts val="0"/>
              </a:spcAft>
              <a:buNone/>
            </a:pPr>
            <a:br>
              <a:rPr lang="en-GB"/>
            </a:br>
            <a:r>
              <a:rPr lang="en-GB"/>
              <a:t>Irgendeine Zahl muss immer das Maximum sein. Ausserdem wird </a:t>
            </a:r>
            <a:r>
              <a:rPr b="1" lang="en-GB"/>
              <a:t>abs(a) &gt; abs(r) </a:t>
            </a:r>
            <a:r>
              <a:rPr lang="en-GB"/>
              <a:t>zu beginn immer wahr sein</a:t>
            </a:r>
            <a:r>
              <a:rPr lang="en-GB"/>
              <a:t> ausser wenn </a:t>
            </a:r>
            <a:r>
              <a:rPr b="1" lang="en-GB"/>
              <a:t>a = 0</a:t>
            </a:r>
            <a:r>
              <a:rPr lang="en-GB"/>
              <a:t>, aber dann ist </a:t>
            </a:r>
            <a:r>
              <a:rPr b="1" lang="en-GB"/>
              <a:t>r = 0 äquivalent zu r = abs(a)</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52"/>
          <p:cNvPicPr preferRelativeResize="0"/>
          <p:nvPr/>
        </p:nvPicPr>
        <p:blipFill>
          <a:blip r:embed="rId3">
            <a:alphaModFix/>
          </a:blip>
          <a:stretch>
            <a:fillRect/>
          </a:stretch>
        </p:blipFill>
        <p:spPr>
          <a:xfrm>
            <a:off x="1093513" y="152400"/>
            <a:ext cx="6956974" cy="48386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53"/>
          <p:cNvPicPr preferRelativeResize="0"/>
          <p:nvPr/>
        </p:nvPicPr>
        <p:blipFill>
          <a:blip r:embed="rId3">
            <a:alphaModFix/>
          </a:blip>
          <a:stretch>
            <a:fillRect/>
          </a:stretch>
        </p:blipFill>
        <p:spPr>
          <a:xfrm>
            <a:off x="395748" y="0"/>
            <a:ext cx="3841706" cy="5143500"/>
          </a:xfrm>
          <a:prstGeom prst="rect">
            <a:avLst/>
          </a:prstGeom>
          <a:noFill/>
          <a:ln>
            <a:noFill/>
          </a:ln>
        </p:spPr>
      </p:pic>
      <p:pic>
        <p:nvPicPr>
          <p:cNvPr id="321" name="Google Shape;321;p53"/>
          <p:cNvPicPr preferRelativeResize="0"/>
          <p:nvPr/>
        </p:nvPicPr>
        <p:blipFill>
          <a:blip r:embed="rId4">
            <a:alphaModFix/>
          </a:blip>
          <a:stretch>
            <a:fillRect/>
          </a:stretch>
        </p:blipFill>
        <p:spPr>
          <a:xfrm>
            <a:off x="4709925" y="643700"/>
            <a:ext cx="3749925" cy="3651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Nachbesprechung Übung 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1: Binärdarstellung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1: Binärdarstellung</a:t>
            </a:r>
            <a:endParaRPr/>
          </a:p>
        </p:txBody>
      </p:sp>
      <p:sp>
        <p:nvSpPr>
          <p:cNvPr id="337" name="Google Shape;337;p56"/>
          <p:cNvSpPr txBox="1"/>
          <p:nvPr/>
        </p:nvSpPr>
        <p:spPr>
          <a:xfrm>
            <a:off x="311700" y="1068175"/>
            <a:ext cx="5882400" cy="37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3F7F59"/>
                </a:solidFill>
                <a:highlight>
                  <a:srgbClr val="FFFFFF"/>
                </a:highlight>
                <a:latin typeface="Courier New"/>
                <a:ea typeface="Courier New"/>
                <a:cs typeface="Courier New"/>
                <a:sym typeface="Courier New"/>
              </a:rPr>
              <a:t>// Finde twoToTheK = 2^k &lt;= z</a:t>
            </a:r>
            <a:br>
              <a:rPr lang="en-GB" sz="1200">
                <a:solidFill>
                  <a:schemeClr val="dk1"/>
                </a:solidFill>
                <a:highlight>
                  <a:srgbClr val="FFFFFF"/>
                </a:highlight>
                <a:latin typeface="Courier New"/>
                <a:ea typeface="Courier New"/>
                <a:cs typeface="Courier New"/>
                <a:sym typeface="Courier New"/>
              </a:rPr>
            </a:br>
            <a:r>
              <a:rPr b="1" lang="en-GB" sz="1200">
                <a:solidFill>
                  <a:srgbClr val="7F0055"/>
                </a:solidFill>
                <a:highlight>
                  <a:srgbClr val="FFFFFF"/>
                </a:highlight>
                <a:latin typeface="Courier New"/>
                <a:ea typeface="Courier New"/>
                <a:cs typeface="Courier New"/>
                <a:sym typeface="Courier New"/>
              </a:rPr>
              <a:t>int</a:t>
            </a:r>
            <a:r>
              <a:rPr lang="en-GB" sz="1200">
                <a:solidFill>
                  <a:schemeClr val="dk1"/>
                </a:solidFill>
                <a:highlight>
                  <a:srgbClr val="FFFFFF"/>
                </a:highlight>
                <a:latin typeface="Courier New"/>
                <a:ea typeface="Courier New"/>
                <a:cs typeface="Courier New"/>
                <a:sym typeface="Courier New"/>
              </a:rPr>
              <a:t> k = 0;</a:t>
            </a:r>
            <a:br>
              <a:rPr lang="en-GB" sz="1200">
                <a:solidFill>
                  <a:schemeClr val="dk1"/>
                </a:solidFill>
                <a:highlight>
                  <a:srgbClr val="FFFFFF"/>
                </a:highlight>
                <a:latin typeface="Courier New"/>
                <a:ea typeface="Courier New"/>
                <a:cs typeface="Courier New"/>
                <a:sym typeface="Courier New"/>
              </a:rPr>
            </a:br>
            <a:r>
              <a:rPr b="1" lang="en-GB" sz="1200">
                <a:solidFill>
                  <a:srgbClr val="7F0055"/>
                </a:solidFill>
                <a:highlight>
                  <a:srgbClr val="FFFFFF"/>
                </a:highlight>
                <a:latin typeface="Courier New"/>
                <a:ea typeface="Courier New"/>
                <a:cs typeface="Courier New"/>
                <a:sym typeface="Courier New"/>
              </a:rPr>
              <a:t>int</a:t>
            </a:r>
            <a:r>
              <a:rPr lang="en-GB" sz="1200">
                <a:solidFill>
                  <a:schemeClr val="dk1"/>
                </a:solidFill>
                <a:highlight>
                  <a:srgbClr val="FFFFFF"/>
                </a:highlight>
                <a:latin typeface="Courier New"/>
                <a:ea typeface="Courier New"/>
                <a:cs typeface="Courier New"/>
                <a:sym typeface="Courier New"/>
              </a:rPr>
              <a:t> twoToTheK = 1;</a:t>
            </a:r>
            <a:br>
              <a:rPr lang="en-GB" sz="1200">
                <a:solidFill>
                  <a:schemeClr val="dk1"/>
                </a:solidFill>
                <a:highlight>
                  <a:srgbClr val="FFFFFF"/>
                </a:highlight>
                <a:latin typeface="Courier New"/>
                <a:ea typeface="Courier New"/>
                <a:cs typeface="Courier New"/>
                <a:sym typeface="Courier New"/>
              </a:rPr>
            </a:br>
            <a:r>
              <a:rPr b="1" lang="en-GB" sz="1200">
                <a:solidFill>
                  <a:srgbClr val="7F0055"/>
                </a:solidFill>
                <a:highlight>
                  <a:srgbClr val="FFFFFF"/>
                </a:highlight>
                <a:latin typeface="Courier New"/>
                <a:ea typeface="Courier New"/>
                <a:cs typeface="Courier New"/>
                <a:sym typeface="Courier New"/>
              </a:rPr>
              <a:t>while</a:t>
            </a:r>
            <a:r>
              <a:rPr lang="en-GB" sz="1200">
                <a:solidFill>
                  <a:schemeClr val="dk1"/>
                </a:solidFill>
                <a:highlight>
                  <a:srgbClr val="FFFFFF"/>
                </a:highlight>
                <a:latin typeface="Courier New"/>
                <a:ea typeface="Courier New"/>
                <a:cs typeface="Courier New"/>
                <a:sym typeface="Courier New"/>
              </a:rPr>
              <a:t>(z &gt;= twoToTheK) {</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    k++;</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    twoToTheK *= 2;</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k--;</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twoToTheK /= 2;</a:t>
            </a:r>
            <a:br>
              <a:rPr lang="en-GB" sz="1200">
                <a:solidFill>
                  <a:schemeClr val="dk1"/>
                </a:solidFill>
                <a:highlight>
                  <a:srgbClr val="FFFFFF"/>
                </a:highlight>
                <a:latin typeface="Courier New"/>
                <a:ea typeface="Courier New"/>
                <a:cs typeface="Courier New"/>
                <a:sym typeface="Courier New"/>
              </a:rPr>
            </a:br>
            <a:br>
              <a:rPr lang="en-GB" sz="1200">
                <a:solidFill>
                  <a:schemeClr val="dk1"/>
                </a:solidFill>
                <a:highlight>
                  <a:srgbClr val="FFFFFF"/>
                </a:highlight>
                <a:latin typeface="Courier New"/>
                <a:ea typeface="Courier New"/>
                <a:cs typeface="Courier New"/>
                <a:sym typeface="Courier New"/>
              </a:rPr>
            </a:br>
            <a:r>
              <a:rPr lang="en-GB" sz="1200">
                <a:solidFill>
                  <a:srgbClr val="3F7F59"/>
                </a:solidFill>
                <a:highlight>
                  <a:srgbClr val="FFFFFF"/>
                </a:highlight>
                <a:latin typeface="Courier New"/>
                <a:ea typeface="Courier New"/>
                <a:cs typeface="Courier New"/>
                <a:sym typeface="Courier New"/>
              </a:rPr>
              <a:t>// Drucke einzelne Ziffern der Binaerdarstellung von z</a:t>
            </a:r>
            <a:br>
              <a:rPr lang="en-GB" sz="1200">
                <a:solidFill>
                  <a:schemeClr val="dk1"/>
                </a:solidFill>
                <a:highlight>
                  <a:srgbClr val="FFFFFF"/>
                </a:highlight>
                <a:latin typeface="Courier New"/>
                <a:ea typeface="Courier New"/>
                <a:cs typeface="Courier New"/>
                <a:sym typeface="Courier New"/>
              </a:rPr>
            </a:br>
            <a:r>
              <a:rPr b="1" lang="en-GB" sz="1200">
                <a:solidFill>
                  <a:srgbClr val="7F0055"/>
                </a:solidFill>
                <a:highlight>
                  <a:srgbClr val="FFFFFF"/>
                </a:highlight>
                <a:latin typeface="Courier New"/>
                <a:ea typeface="Courier New"/>
                <a:cs typeface="Courier New"/>
                <a:sym typeface="Courier New"/>
              </a:rPr>
              <a:t>while</a:t>
            </a:r>
            <a:r>
              <a:rPr lang="en-GB" sz="1200">
                <a:solidFill>
                  <a:schemeClr val="dk1"/>
                </a:solidFill>
                <a:highlight>
                  <a:srgbClr val="FFFFFF"/>
                </a:highlight>
                <a:latin typeface="Courier New"/>
                <a:ea typeface="Courier New"/>
                <a:cs typeface="Courier New"/>
                <a:sym typeface="Courier New"/>
              </a:rPr>
              <a:t>(k &gt;= 0) {</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    </a:t>
            </a:r>
            <a:r>
              <a:rPr b="1" lang="en-GB" sz="1200">
                <a:solidFill>
                  <a:srgbClr val="7F0055"/>
                </a:solidFill>
                <a:highlight>
                  <a:srgbClr val="FFFFFF"/>
                </a:highlight>
                <a:latin typeface="Courier New"/>
                <a:ea typeface="Courier New"/>
                <a:cs typeface="Courier New"/>
                <a:sym typeface="Courier New"/>
              </a:rPr>
              <a:t>int</a:t>
            </a:r>
            <a:r>
              <a:rPr lang="en-GB" sz="1200">
                <a:solidFill>
                  <a:schemeClr val="dk1"/>
                </a:solidFill>
                <a:highlight>
                  <a:srgbClr val="FFFFFF"/>
                </a:highlight>
                <a:latin typeface="Courier New"/>
                <a:ea typeface="Courier New"/>
                <a:cs typeface="Courier New"/>
                <a:sym typeface="Courier New"/>
              </a:rPr>
              <a:t> digit = z / twoToTheK;</a:t>
            </a:r>
            <a:endParaRPr sz="12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GB" sz="1200">
                <a:solidFill>
                  <a:schemeClr val="dk1"/>
                </a:solidFill>
                <a:highlight>
                  <a:srgbClr val="FFFFFF"/>
                </a:highlight>
                <a:latin typeface="Courier New"/>
                <a:ea typeface="Courier New"/>
                <a:cs typeface="Courier New"/>
                <a:sym typeface="Courier New"/>
              </a:rPr>
              <a:t>    System.</a:t>
            </a:r>
            <a:r>
              <a:rPr b="1" lang="en-GB" sz="1200">
                <a:solidFill>
                  <a:srgbClr val="7F0055"/>
                </a:solidFill>
                <a:highlight>
                  <a:srgbClr val="FFFFFF"/>
                </a:highlight>
                <a:latin typeface="Courier New"/>
                <a:ea typeface="Courier New"/>
                <a:cs typeface="Courier New"/>
                <a:sym typeface="Courier New"/>
              </a:rPr>
              <a:t>out</a:t>
            </a:r>
            <a:r>
              <a:rPr lang="en-GB" sz="1200">
                <a:solidFill>
                  <a:schemeClr val="dk1"/>
                </a:solidFill>
                <a:highlight>
                  <a:srgbClr val="FFFFFF"/>
                </a:highlight>
                <a:latin typeface="Courier New"/>
                <a:ea typeface="Courier New"/>
                <a:cs typeface="Courier New"/>
                <a:sym typeface="Courier New"/>
              </a:rPr>
              <a:t>.print(digit);</a:t>
            </a:r>
            <a:endParaRPr sz="12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    z -= digit * twoToTheK;</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    k--;</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    twoToTheK /= 2;</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a:t>
            </a:r>
            <a:br>
              <a:rPr lang="en-GB" sz="1200">
                <a:solidFill>
                  <a:schemeClr val="dk1"/>
                </a:solidFill>
                <a:highlight>
                  <a:srgbClr val="FFFFFF"/>
                </a:highlight>
                <a:latin typeface="Courier New"/>
                <a:ea typeface="Courier New"/>
                <a:cs typeface="Courier New"/>
                <a:sym typeface="Courier New"/>
              </a:rPr>
            </a:br>
            <a:r>
              <a:rPr lang="en-GB" sz="1200">
                <a:solidFill>
                  <a:schemeClr val="dk1"/>
                </a:solidFill>
                <a:highlight>
                  <a:srgbClr val="FFFFFF"/>
                </a:highlight>
                <a:latin typeface="Courier New"/>
                <a:ea typeface="Courier New"/>
                <a:cs typeface="Courier New"/>
                <a:sym typeface="Courier New"/>
              </a:rPr>
              <a:t>System.</a:t>
            </a:r>
            <a:r>
              <a:rPr b="1" lang="en-GB" sz="1200">
                <a:solidFill>
                  <a:srgbClr val="7F0055"/>
                </a:solidFill>
                <a:highlight>
                  <a:srgbClr val="FFFFFF"/>
                </a:highlight>
                <a:latin typeface="Courier New"/>
                <a:ea typeface="Courier New"/>
                <a:cs typeface="Courier New"/>
                <a:sym typeface="Courier New"/>
              </a:rPr>
              <a:t>out</a:t>
            </a:r>
            <a:r>
              <a:rPr lang="en-GB" sz="1200">
                <a:solidFill>
                  <a:schemeClr val="dk1"/>
                </a:solidFill>
                <a:highlight>
                  <a:srgbClr val="FFFFFF"/>
                </a:highlight>
                <a:latin typeface="Courier New"/>
                <a:ea typeface="Courier New"/>
                <a:cs typeface="Courier New"/>
                <a:sym typeface="Courier New"/>
              </a:rPr>
              <a:t>.println();</a:t>
            </a:r>
            <a:endParaRPr sz="1200">
              <a:solidFill>
                <a:schemeClr val="dk1"/>
              </a:solidFill>
              <a:highlight>
                <a:srgbClr val="FFFFFF"/>
              </a:highlight>
              <a:latin typeface="Courier New"/>
              <a:ea typeface="Courier New"/>
              <a:cs typeface="Courier New"/>
              <a:sym typeface="Courier New"/>
            </a:endParaRPr>
          </a:p>
        </p:txBody>
      </p:sp>
      <p:sp>
        <p:nvSpPr>
          <p:cNvPr id="338" name="Google Shape;338;p56"/>
          <p:cNvSpPr/>
          <p:nvPr/>
        </p:nvSpPr>
        <p:spPr>
          <a:xfrm>
            <a:off x="5643825" y="1809000"/>
            <a:ext cx="2390700" cy="813000"/>
          </a:xfrm>
          <a:prstGeom prst="wedgeRoundRectCallout">
            <a:avLst>
              <a:gd fmla="val -88376" name="adj1"/>
              <a:gd fmla="val -92497" name="adj2"/>
              <a:gd fmla="val 0" name="adj3"/>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None/>
            </a:pPr>
            <a:r>
              <a:t/>
            </a:r>
            <a:endParaRPr>
              <a:solidFill>
                <a:srgbClr val="F3F3F3"/>
              </a:solidFill>
            </a:endParaRPr>
          </a:p>
          <a:p>
            <a:pPr indent="0" lvl="0" marL="0" marR="0" rtl="0" algn="ctr">
              <a:lnSpc>
                <a:spcPct val="100000"/>
              </a:lnSpc>
              <a:spcBef>
                <a:spcPts val="0"/>
              </a:spcBef>
              <a:spcAft>
                <a:spcPts val="0"/>
              </a:spcAft>
              <a:buClr>
                <a:srgbClr val="000000"/>
              </a:buClr>
              <a:buSzPts val="1100"/>
              <a:buFont typeface="Arial"/>
              <a:buNone/>
            </a:pPr>
            <a:r>
              <a:rPr lang="en-GB">
                <a:solidFill>
                  <a:srgbClr val="F3F3F3"/>
                </a:solidFill>
              </a:rPr>
              <a:t>ohne zusätzlichen Speicher (Array</a:t>
            </a:r>
            <a:r>
              <a:rPr lang="en-GB">
                <a:solidFill>
                  <a:srgbClr val="FFFFFF"/>
                </a:solidFill>
              </a:rPr>
              <a:t>)</a:t>
            </a:r>
            <a:endParaRPr>
              <a:solidFill>
                <a:srgbClr val="F3F3F3"/>
              </a:solidFill>
            </a:endParaRPr>
          </a:p>
          <a:p>
            <a:pPr indent="0" lvl="0" marL="0" rtl="0" algn="ctr">
              <a:spcBef>
                <a:spcPts val="0"/>
              </a:spcBef>
              <a:spcAft>
                <a:spcPts val="0"/>
              </a:spcAft>
              <a:buNone/>
            </a:pPr>
            <a:r>
              <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9"/>
          <p:cNvSpPr txBox="1"/>
          <p:nvPr>
            <p:ph type="ctrTitle"/>
          </p:nvPr>
        </p:nvSpPr>
        <p:spPr>
          <a:xfrm>
            <a:off x="311700" y="227775"/>
            <a:ext cx="8520600" cy="91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Plan für heute</a:t>
            </a:r>
            <a:endParaRPr/>
          </a:p>
        </p:txBody>
      </p:sp>
      <p:sp>
        <p:nvSpPr>
          <p:cNvPr id="217" name="Google Shape;217;p39"/>
          <p:cNvSpPr txBox="1"/>
          <p:nvPr/>
        </p:nvSpPr>
        <p:spPr>
          <a:xfrm>
            <a:off x="295325" y="1197700"/>
            <a:ext cx="8537100" cy="37899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AutoNum type="arabicPeriod"/>
            </a:pPr>
            <a:r>
              <a:rPr lang="en-GB" sz="2200"/>
              <a:t>FEEDBACK U02</a:t>
            </a:r>
            <a:endParaRPr sz="2200"/>
          </a:p>
          <a:p>
            <a:pPr indent="-368300" lvl="1" marL="914400" rtl="0" algn="l">
              <a:spcBef>
                <a:spcPts val="0"/>
              </a:spcBef>
              <a:spcAft>
                <a:spcPts val="0"/>
              </a:spcAft>
              <a:buSzPts val="2200"/>
              <a:buAutoNum type="arabicPeriod"/>
            </a:pPr>
            <a:r>
              <a:rPr lang="en-GB" sz="2200"/>
              <a:t>Typische Fehler</a:t>
            </a:r>
            <a:endParaRPr sz="2200"/>
          </a:p>
          <a:p>
            <a:pPr indent="-368300" lvl="1" marL="914400" rtl="0" algn="l">
              <a:spcBef>
                <a:spcPts val="0"/>
              </a:spcBef>
              <a:spcAft>
                <a:spcPts val="0"/>
              </a:spcAft>
              <a:buSzPts val="2200"/>
              <a:buAutoNum type="arabicPeriod"/>
            </a:pPr>
            <a:r>
              <a:rPr lang="en-GB" sz="2200"/>
              <a:t>Prüfungsaufgabe lösen</a:t>
            </a:r>
            <a:endParaRPr sz="2200"/>
          </a:p>
          <a:p>
            <a:pPr indent="-368300" lvl="0" marL="457200" rtl="0" algn="l">
              <a:spcBef>
                <a:spcPts val="0"/>
              </a:spcBef>
              <a:spcAft>
                <a:spcPts val="0"/>
              </a:spcAft>
              <a:buSzPts val="2200"/>
              <a:buAutoNum type="arabicPeriod"/>
            </a:pPr>
            <a:r>
              <a:rPr lang="en-GB" sz="2200"/>
              <a:t>Nachbesprechung U03</a:t>
            </a:r>
            <a:endParaRPr sz="2200"/>
          </a:p>
          <a:p>
            <a:pPr indent="-368300" lvl="0" marL="457200" rtl="0" algn="l">
              <a:spcBef>
                <a:spcPts val="0"/>
              </a:spcBef>
              <a:spcAft>
                <a:spcPts val="0"/>
              </a:spcAft>
              <a:buSzPts val="2200"/>
              <a:buAutoNum type="arabicPeriod"/>
            </a:pPr>
            <a:r>
              <a:rPr lang="en-GB" sz="2200"/>
              <a:t>Vorbesprechung U04</a:t>
            </a:r>
            <a:endParaRPr sz="2200"/>
          </a:p>
          <a:p>
            <a:pPr indent="-368300" lvl="1" marL="914400" rtl="0" algn="l">
              <a:spcBef>
                <a:spcPts val="0"/>
              </a:spcBef>
              <a:spcAft>
                <a:spcPts val="0"/>
              </a:spcAft>
              <a:buSzPts val="2200"/>
              <a:buAutoNum type="arabicPeriod"/>
            </a:pPr>
            <a:r>
              <a:rPr b="1" lang="en-GB" sz="2200"/>
              <a:t>Bonus Aufgabe!</a:t>
            </a:r>
            <a:endParaRPr b="1" sz="2200"/>
          </a:p>
          <a:p>
            <a:pPr indent="-368300" lvl="1" marL="914400" rtl="0" algn="l">
              <a:spcBef>
                <a:spcPts val="0"/>
              </a:spcBef>
              <a:spcAft>
                <a:spcPts val="0"/>
              </a:spcAft>
              <a:buSzPts val="2200"/>
              <a:buAutoNum type="arabicPeriod"/>
            </a:pPr>
            <a:r>
              <a:rPr b="1" lang="en-GB" sz="2200"/>
              <a:t>Merge Conflicts</a:t>
            </a:r>
            <a:endParaRPr b="1" sz="2200"/>
          </a:p>
          <a:p>
            <a:pPr indent="-368300" lvl="0" marL="457200" rtl="0" algn="l">
              <a:spcBef>
                <a:spcPts val="0"/>
              </a:spcBef>
              <a:spcAft>
                <a:spcPts val="0"/>
              </a:spcAft>
              <a:buSzPts val="2200"/>
              <a:buAutoNum type="arabicPeriod"/>
            </a:pPr>
            <a:r>
              <a:rPr lang="en-GB" sz="2200"/>
              <a:t>Arrays Recap</a:t>
            </a:r>
            <a:endParaRPr sz="2200"/>
          </a:p>
          <a:p>
            <a:pPr indent="-368300" lvl="0" marL="457200" rtl="0" algn="l">
              <a:spcBef>
                <a:spcPts val="0"/>
              </a:spcBef>
              <a:spcAft>
                <a:spcPts val="0"/>
              </a:spcAft>
              <a:buSzPts val="2200"/>
              <a:buAutoNum type="arabicPeriod"/>
            </a:pPr>
            <a:r>
              <a:rPr lang="en-GB" sz="2200"/>
              <a:t>Extra Wünsche?</a:t>
            </a:r>
            <a:endParaRPr sz="2200"/>
          </a:p>
          <a:p>
            <a:pPr indent="-368300" lvl="0" marL="457200" rtl="0" algn="l">
              <a:spcBef>
                <a:spcPts val="0"/>
              </a:spcBef>
              <a:spcAft>
                <a:spcPts val="0"/>
              </a:spcAft>
              <a:buSzPts val="2200"/>
              <a:buAutoNum type="arabicPeriod"/>
            </a:pPr>
            <a:r>
              <a:rPr lang="en-GB" sz="2200"/>
              <a:t>Zusatzübungen</a:t>
            </a:r>
            <a:endParaRPr sz="2200"/>
          </a:p>
          <a:p>
            <a:pPr indent="-368300" lvl="0" marL="457200" rtl="0" algn="l">
              <a:spcBef>
                <a:spcPts val="0"/>
              </a:spcBef>
              <a:spcAft>
                <a:spcPts val="0"/>
              </a:spcAft>
              <a:buSzPts val="2200"/>
              <a:buAutoNum type="arabicPeriod"/>
            </a:pPr>
            <a:r>
              <a:rPr lang="en-GB" sz="2200"/>
              <a:t>Kahoot!</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2: Grösster gemeinsamer Teiler</a:t>
            </a:r>
            <a:endParaRPr/>
          </a:p>
        </p:txBody>
      </p:sp>
      <p:sp>
        <p:nvSpPr>
          <p:cNvPr id="344" name="Google Shape;344;p57"/>
          <p:cNvSpPr txBox="1"/>
          <p:nvPr/>
        </p:nvSpPr>
        <p:spPr>
          <a:xfrm>
            <a:off x="311700" y="2898625"/>
            <a:ext cx="3281700" cy="16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300">
                <a:solidFill>
                  <a:srgbClr val="7F0055"/>
                </a:solidFill>
                <a:highlight>
                  <a:srgbClr val="FFFFFF"/>
                </a:highlight>
                <a:latin typeface="Courier New"/>
                <a:ea typeface="Courier New"/>
                <a:cs typeface="Courier New"/>
                <a:sym typeface="Courier New"/>
              </a:rPr>
              <a:t>while</a:t>
            </a:r>
            <a:r>
              <a:rPr lang="en-GB" sz="1300">
                <a:solidFill>
                  <a:schemeClr val="dk1"/>
                </a:solidFill>
                <a:highlight>
                  <a:srgbClr val="FFFFFF"/>
                </a:highlight>
                <a:latin typeface="Courier New"/>
                <a:ea typeface="Courier New"/>
                <a:cs typeface="Courier New"/>
                <a:sym typeface="Courier New"/>
              </a:rPr>
              <a:t>(x &lt;= y || x % y != 0) {</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lang="en-GB" sz="1300">
                <a:solidFill>
                  <a:srgbClr val="3F7F59"/>
                </a:solidFill>
                <a:highlight>
                  <a:srgbClr val="FFFFFF"/>
                </a:highlight>
                <a:latin typeface="Courier New"/>
                <a:ea typeface="Courier New"/>
                <a:cs typeface="Courier New"/>
                <a:sym typeface="Courier New"/>
              </a:rPr>
              <a:t>// Zwischenspeichern von y</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b="1" lang="en-GB" sz="1300">
                <a:solidFill>
                  <a:srgbClr val="7F0055"/>
                </a:solidFill>
                <a:highlight>
                  <a:srgbClr val="FFFFFF"/>
                </a:highlight>
                <a:latin typeface="Courier New"/>
                <a:ea typeface="Courier New"/>
                <a:cs typeface="Courier New"/>
                <a:sym typeface="Courier New"/>
              </a:rPr>
              <a:t>int</a:t>
            </a:r>
            <a:r>
              <a:rPr lang="en-GB" sz="1300">
                <a:solidFill>
                  <a:schemeClr val="dk1"/>
                </a:solidFill>
                <a:highlight>
                  <a:srgbClr val="FFFFFF"/>
                </a:highlight>
                <a:latin typeface="Courier New"/>
                <a:ea typeface="Courier New"/>
                <a:cs typeface="Courier New"/>
                <a:sym typeface="Courier New"/>
              </a:rPr>
              <a:t> altY = y;</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y = x % y;</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x = altY;</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System.</a:t>
            </a:r>
            <a:r>
              <a:rPr b="1" lang="en-GB" sz="1300">
                <a:solidFill>
                  <a:srgbClr val="7F0055"/>
                </a:solidFill>
                <a:highlight>
                  <a:srgbClr val="FFFFFF"/>
                </a:highlight>
                <a:latin typeface="Courier New"/>
                <a:ea typeface="Courier New"/>
                <a:cs typeface="Courier New"/>
                <a:sym typeface="Courier New"/>
              </a:rPr>
              <a:t>out</a:t>
            </a:r>
            <a:r>
              <a:rPr lang="en-GB" sz="1300">
                <a:solidFill>
                  <a:schemeClr val="dk1"/>
                </a:solidFill>
                <a:highlight>
                  <a:srgbClr val="FFFFFF"/>
                </a:highlight>
                <a:latin typeface="Courier New"/>
                <a:ea typeface="Courier New"/>
                <a:cs typeface="Courier New"/>
                <a:sym typeface="Courier New"/>
              </a:rPr>
              <a:t>.println(y);</a:t>
            </a:r>
            <a:endParaRPr sz="13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1300">
              <a:latin typeface="Courier New"/>
              <a:ea typeface="Courier New"/>
              <a:cs typeface="Courier New"/>
              <a:sym typeface="Courier New"/>
            </a:endParaRPr>
          </a:p>
        </p:txBody>
      </p:sp>
      <p:pic>
        <p:nvPicPr>
          <p:cNvPr id="345" name="Google Shape;345;p57"/>
          <p:cNvPicPr preferRelativeResize="0"/>
          <p:nvPr/>
        </p:nvPicPr>
        <p:blipFill rotWithShape="1">
          <a:blip r:embed="rId3">
            <a:alphaModFix/>
          </a:blip>
          <a:srcRect b="46018" l="15083" r="14434" t="28268"/>
          <a:stretch/>
        </p:blipFill>
        <p:spPr>
          <a:xfrm>
            <a:off x="311700" y="1017725"/>
            <a:ext cx="7601798" cy="1743176"/>
          </a:xfrm>
          <a:prstGeom prst="rect">
            <a:avLst/>
          </a:prstGeom>
          <a:noFill/>
          <a:ln>
            <a:noFill/>
          </a:ln>
        </p:spPr>
      </p:pic>
      <p:sp>
        <p:nvSpPr>
          <p:cNvPr id="346" name="Google Shape;346;p57"/>
          <p:cNvSpPr/>
          <p:nvPr/>
        </p:nvSpPr>
        <p:spPr>
          <a:xfrm>
            <a:off x="3533925" y="3345425"/>
            <a:ext cx="2711700" cy="515700"/>
          </a:xfrm>
          <a:prstGeom prst="wedgeRoundRectCallout">
            <a:avLst>
              <a:gd fmla="val -59919" name="adj1"/>
              <a:gd fmla="val -85772" name="adj2"/>
              <a:gd fmla="val 0" name="adj3"/>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Negation der Bedingung in 1.</a:t>
            </a:r>
            <a:endParaRPr>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3: Zahlenerkennung</a:t>
            </a:r>
            <a:endParaRPr/>
          </a:p>
        </p:txBody>
      </p:sp>
      <p:pic>
        <p:nvPicPr>
          <p:cNvPr id="352" name="Google Shape;352;p58"/>
          <p:cNvPicPr preferRelativeResize="0"/>
          <p:nvPr/>
        </p:nvPicPr>
        <p:blipFill>
          <a:blip r:embed="rId3">
            <a:alphaModFix/>
          </a:blip>
          <a:stretch>
            <a:fillRect/>
          </a:stretch>
        </p:blipFill>
        <p:spPr>
          <a:xfrm>
            <a:off x="1462400" y="1075000"/>
            <a:ext cx="6219180" cy="3820975"/>
          </a:xfrm>
          <a:prstGeom prst="rect">
            <a:avLst/>
          </a:prstGeom>
          <a:noFill/>
          <a:ln>
            <a:noFill/>
          </a:ln>
        </p:spPr>
      </p:pic>
      <p:sp>
        <p:nvSpPr>
          <p:cNvPr id="353" name="Google Shape;353;p58"/>
          <p:cNvSpPr/>
          <p:nvPr/>
        </p:nvSpPr>
        <p:spPr>
          <a:xfrm>
            <a:off x="1419400" y="2800475"/>
            <a:ext cx="6219300" cy="477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3: Zahlenerkennung</a:t>
            </a:r>
            <a:endParaRPr/>
          </a:p>
        </p:txBody>
      </p:sp>
      <p:pic>
        <p:nvPicPr>
          <p:cNvPr id="359" name="Google Shape;359;p59"/>
          <p:cNvPicPr preferRelativeResize="0"/>
          <p:nvPr/>
        </p:nvPicPr>
        <p:blipFill rotWithShape="1">
          <a:blip r:embed="rId3">
            <a:alphaModFix/>
          </a:blip>
          <a:srcRect b="0" l="0" r="0" t="56782"/>
          <a:stretch/>
        </p:blipFill>
        <p:spPr>
          <a:xfrm>
            <a:off x="5164550" y="228213"/>
            <a:ext cx="3790001" cy="1006325"/>
          </a:xfrm>
          <a:prstGeom prst="rect">
            <a:avLst/>
          </a:prstGeom>
          <a:noFill/>
          <a:ln>
            <a:noFill/>
          </a:ln>
        </p:spPr>
      </p:pic>
      <p:sp>
        <p:nvSpPr>
          <p:cNvPr id="360" name="Google Shape;360;p59"/>
          <p:cNvSpPr/>
          <p:nvPr/>
        </p:nvSpPr>
        <p:spPr>
          <a:xfrm>
            <a:off x="2296013" y="3416625"/>
            <a:ext cx="453600" cy="44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2</a:t>
            </a:r>
            <a:endParaRPr b="1" sz="1800"/>
          </a:p>
        </p:txBody>
      </p:sp>
      <p:sp>
        <p:nvSpPr>
          <p:cNvPr id="361" name="Google Shape;361;p59"/>
          <p:cNvSpPr/>
          <p:nvPr/>
        </p:nvSpPr>
        <p:spPr>
          <a:xfrm>
            <a:off x="656663" y="3416625"/>
            <a:ext cx="453600" cy="44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1</a:t>
            </a:r>
            <a:endParaRPr b="1" sz="1800"/>
          </a:p>
        </p:txBody>
      </p:sp>
      <p:sp>
        <p:nvSpPr>
          <p:cNvPr id="362" name="Google Shape;362;p59"/>
          <p:cNvSpPr/>
          <p:nvPr/>
        </p:nvSpPr>
        <p:spPr>
          <a:xfrm>
            <a:off x="1476338" y="3416625"/>
            <a:ext cx="453600" cy="44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7</a:t>
            </a:r>
            <a:endParaRPr b="1" sz="1800"/>
          </a:p>
        </p:txBody>
      </p:sp>
      <p:sp>
        <p:nvSpPr>
          <p:cNvPr id="363" name="Google Shape;363;p59"/>
          <p:cNvSpPr/>
          <p:nvPr/>
        </p:nvSpPr>
        <p:spPr>
          <a:xfrm>
            <a:off x="4755038" y="3416625"/>
            <a:ext cx="453600" cy="44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6</a:t>
            </a:r>
            <a:endParaRPr b="1" sz="1800"/>
          </a:p>
        </p:txBody>
      </p:sp>
      <p:sp>
        <p:nvSpPr>
          <p:cNvPr id="364" name="Google Shape;364;p59"/>
          <p:cNvSpPr/>
          <p:nvPr/>
        </p:nvSpPr>
        <p:spPr>
          <a:xfrm>
            <a:off x="3115688" y="3416625"/>
            <a:ext cx="453600" cy="44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3</a:t>
            </a:r>
            <a:endParaRPr b="1" sz="1800"/>
          </a:p>
        </p:txBody>
      </p:sp>
      <p:sp>
        <p:nvSpPr>
          <p:cNvPr id="365" name="Google Shape;365;p59"/>
          <p:cNvSpPr/>
          <p:nvPr/>
        </p:nvSpPr>
        <p:spPr>
          <a:xfrm>
            <a:off x="3935363" y="3416625"/>
            <a:ext cx="453600" cy="44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5</a:t>
            </a:r>
            <a:endParaRPr b="1" sz="1800"/>
          </a:p>
        </p:txBody>
      </p:sp>
      <p:sp>
        <p:nvSpPr>
          <p:cNvPr id="366" name="Google Shape;366;p59"/>
          <p:cNvSpPr/>
          <p:nvPr/>
        </p:nvSpPr>
        <p:spPr>
          <a:xfrm>
            <a:off x="7214063" y="3863925"/>
            <a:ext cx="453600" cy="44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0</a:t>
            </a:r>
            <a:endParaRPr b="1" sz="1800"/>
          </a:p>
        </p:txBody>
      </p:sp>
      <p:sp>
        <p:nvSpPr>
          <p:cNvPr id="367" name="Google Shape;367;p59"/>
          <p:cNvSpPr/>
          <p:nvPr/>
        </p:nvSpPr>
        <p:spPr>
          <a:xfrm>
            <a:off x="5574713" y="3863925"/>
            <a:ext cx="453600" cy="44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4</a:t>
            </a:r>
            <a:endParaRPr b="1" sz="1800"/>
          </a:p>
        </p:txBody>
      </p:sp>
      <p:sp>
        <p:nvSpPr>
          <p:cNvPr id="368" name="Google Shape;368;p59"/>
          <p:cNvSpPr/>
          <p:nvPr/>
        </p:nvSpPr>
        <p:spPr>
          <a:xfrm>
            <a:off x="6394388" y="3863925"/>
            <a:ext cx="453600" cy="44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9</a:t>
            </a:r>
            <a:endParaRPr b="1" sz="1800"/>
          </a:p>
        </p:txBody>
      </p:sp>
      <p:sp>
        <p:nvSpPr>
          <p:cNvPr id="369" name="Google Shape;369;p59"/>
          <p:cNvSpPr/>
          <p:nvPr/>
        </p:nvSpPr>
        <p:spPr>
          <a:xfrm>
            <a:off x="8033738" y="3863925"/>
            <a:ext cx="453600" cy="447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8</a:t>
            </a:r>
            <a:endParaRPr b="1" sz="1800"/>
          </a:p>
        </p:txBody>
      </p:sp>
      <p:sp>
        <p:nvSpPr>
          <p:cNvPr id="370" name="Google Shape;370;p59"/>
          <p:cNvSpPr/>
          <p:nvPr/>
        </p:nvSpPr>
        <p:spPr>
          <a:xfrm>
            <a:off x="7573038" y="3291225"/>
            <a:ext cx="585000" cy="572700"/>
          </a:xfrm>
          <a:prstGeom prst="diamond">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t>g</a:t>
            </a:r>
            <a:endParaRPr b="1" sz="2000"/>
          </a:p>
        </p:txBody>
      </p:sp>
      <p:sp>
        <p:nvSpPr>
          <p:cNvPr id="371" name="Google Shape;371;p59"/>
          <p:cNvSpPr/>
          <p:nvPr/>
        </p:nvSpPr>
        <p:spPr>
          <a:xfrm>
            <a:off x="5918850" y="3291225"/>
            <a:ext cx="585000" cy="572700"/>
          </a:xfrm>
          <a:prstGeom prst="diamond">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t>a</a:t>
            </a:r>
            <a:endParaRPr b="1" sz="2000"/>
          </a:p>
        </p:txBody>
      </p:sp>
      <p:sp>
        <p:nvSpPr>
          <p:cNvPr id="372" name="Google Shape;372;p59"/>
          <p:cNvSpPr/>
          <p:nvPr/>
        </p:nvSpPr>
        <p:spPr>
          <a:xfrm>
            <a:off x="4279488" y="2843925"/>
            <a:ext cx="585000" cy="572700"/>
          </a:xfrm>
          <a:prstGeom prst="diamond">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t>e</a:t>
            </a:r>
            <a:endParaRPr b="1" sz="2000"/>
          </a:p>
        </p:txBody>
      </p:sp>
      <p:sp>
        <p:nvSpPr>
          <p:cNvPr id="373" name="Google Shape;373;p59"/>
          <p:cNvSpPr/>
          <p:nvPr/>
        </p:nvSpPr>
        <p:spPr>
          <a:xfrm>
            <a:off x="2640150" y="2843925"/>
            <a:ext cx="585000" cy="572700"/>
          </a:xfrm>
          <a:prstGeom prst="diamond">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t>c</a:t>
            </a:r>
            <a:endParaRPr b="1" sz="2000"/>
          </a:p>
        </p:txBody>
      </p:sp>
      <p:sp>
        <p:nvSpPr>
          <p:cNvPr id="374" name="Google Shape;374;p59"/>
          <p:cNvSpPr/>
          <p:nvPr/>
        </p:nvSpPr>
        <p:spPr>
          <a:xfrm>
            <a:off x="1000825" y="2843925"/>
            <a:ext cx="585000" cy="572700"/>
          </a:xfrm>
          <a:prstGeom prst="diamond">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t>a</a:t>
            </a:r>
            <a:endParaRPr b="1" sz="2000"/>
          </a:p>
        </p:txBody>
      </p:sp>
      <p:sp>
        <p:nvSpPr>
          <p:cNvPr id="375" name="Google Shape;375;p59"/>
          <p:cNvSpPr/>
          <p:nvPr/>
        </p:nvSpPr>
        <p:spPr>
          <a:xfrm>
            <a:off x="6745938" y="2843925"/>
            <a:ext cx="585000" cy="572700"/>
          </a:xfrm>
          <a:prstGeom prst="diamond">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t>e</a:t>
            </a:r>
            <a:endParaRPr b="1" sz="2000"/>
          </a:p>
        </p:txBody>
      </p:sp>
      <p:cxnSp>
        <p:nvCxnSpPr>
          <p:cNvPr id="376" name="Google Shape;376;p59"/>
          <p:cNvCxnSpPr>
            <a:stCxn id="361" idx="0"/>
            <a:endCxn id="374" idx="1"/>
          </p:cNvCxnSpPr>
          <p:nvPr/>
        </p:nvCxnSpPr>
        <p:spPr>
          <a:xfrm rot="-5400000">
            <a:off x="798863" y="3214725"/>
            <a:ext cx="286500" cy="117300"/>
          </a:xfrm>
          <a:prstGeom prst="bentConnector2">
            <a:avLst/>
          </a:prstGeom>
          <a:noFill/>
          <a:ln cap="flat" cmpd="sng" w="19050">
            <a:solidFill>
              <a:schemeClr val="dk2"/>
            </a:solidFill>
            <a:prstDash val="solid"/>
            <a:round/>
            <a:headEnd len="med" w="med" type="none"/>
            <a:tailEnd len="med" w="med" type="none"/>
          </a:ln>
        </p:spPr>
      </p:cxnSp>
      <p:cxnSp>
        <p:nvCxnSpPr>
          <p:cNvPr id="377" name="Google Shape;377;p59"/>
          <p:cNvCxnSpPr>
            <a:stCxn id="374" idx="3"/>
            <a:endCxn id="362" idx="0"/>
          </p:cNvCxnSpPr>
          <p:nvPr/>
        </p:nvCxnSpPr>
        <p:spPr>
          <a:xfrm>
            <a:off x="1585825" y="3130275"/>
            <a:ext cx="117300" cy="286500"/>
          </a:xfrm>
          <a:prstGeom prst="bentConnector2">
            <a:avLst/>
          </a:prstGeom>
          <a:noFill/>
          <a:ln cap="flat" cmpd="sng" w="19050">
            <a:solidFill>
              <a:schemeClr val="dk2"/>
            </a:solidFill>
            <a:prstDash val="solid"/>
            <a:round/>
            <a:headEnd len="med" w="med" type="none"/>
            <a:tailEnd len="med" w="med" type="none"/>
          </a:ln>
        </p:spPr>
      </p:cxnSp>
      <p:cxnSp>
        <p:nvCxnSpPr>
          <p:cNvPr id="378" name="Google Shape;378;p59"/>
          <p:cNvCxnSpPr>
            <a:stCxn id="360" idx="0"/>
            <a:endCxn id="373" idx="1"/>
          </p:cNvCxnSpPr>
          <p:nvPr/>
        </p:nvCxnSpPr>
        <p:spPr>
          <a:xfrm rot="-5400000">
            <a:off x="2438213" y="3214725"/>
            <a:ext cx="286500" cy="117300"/>
          </a:xfrm>
          <a:prstGeom prst="bentConnector2">
            <a:avLst/>
          </a:prstGeom>
          <a:noFill/>
          <a:ln cap="flat" cmpd="sng" w="19050">
            <a:solidFill>
              <a:schemeClr val="dk2"/>
            </a:solidFill>
            <a:prstDash val="solid"/>
            <a:round/>
            <a:headEnd len="med" w="med" type="none"/>
            <a:tailEnd len="med" w="med" type="none"/>
          </a:ln>
        </p:spPr>
      </p:cxnSp>
      <p:cxnSp>
        <p:nvCxnSpPr>
          <p:cNvPr id="379" name="Google Shape;379;p59"/>
          <p:cNvCxnSpPr>
            <a:stCxn id="364" idx="0"/>
            <a:endCxn id="373" idx="3"/>
          </p:cNvCxnSpPr>
          <p:nvPr/>
        </p:nvCxnSpPr>
        <p:spPr>
          <a:xfrm flipH="1" rot="5400000">
            <a:off x="3140588" y="3214725"/>
            <a:ext cx="286500" cy="117300"/>
          </a:xfrm>
          <a:prstGeom prst="bentConnector2">
            <a:avLst/>
          </a:prstGeom>
          <a:noFill/>
          <a:ln cap="flat" cmpd="sng" w="19050">
            <a:solidFill>
              <a:schemeClr val="dk2"/>
            </a:solidFill>
            <a:prstDash val="solid"/>
            <a:round/>
            <a:headEnd len="med" w="med" type="none"/>
            <a:tailEnd len="med" w="med" type="none"/>
          </a:ln>
        </p:spPr>
      </p:cxnSp>
      <p:cxnSp>
        <p:nvCxnSpPr>
          <p:cNvPr id="380" name="Google Shape;380;p59"/>
          <p:cNvCxnSpPr>
            <a:stCxn id="365" idx="0"/>
            <a:endCxn id="372" idx="1"/>
          </p:cNvCxnSpPr>
          <p:nvPr/>
        </p:nvCxnSpPr>
        <p:spPr>
          <a:xfrm rot="-5400000">
            <a:off x="4077563" y="3214725"/>
            <a:ext cx="286500" cy="117300"/>
          </a:xfrm>
          <a:prstGeom prst="bentConnector2">
            <a:avLst/>
          </a:prstGeom>
          <a:noFill/>
          <a:ln cap="flat" cmpd="sng" w="19050">
            <a:solidFill>
              <a:schemeClr val="dk2"/>
            </a:solidFill>
            <a:prstDash val="solid"/>
            <a:round/>
            <a:headEnd len="med" w="med" type="none"/>
            <a:tailEnd len="med" w="med" type="none"/>
          </a:ln>
        </p:spPr>
      </p:cxnSp>
      <p:cxnSp>
        <p:nvCxnSpPr>
          <p:cNvPr id="381" name="Google Shape;381;p59"/>
          <p:cNvCxnSpPr>
            <a:stCxn id="372" idx="3"/>
            <a:endCxn id="363" idx="0"/>
          </p:cNvCxnSpPr>
          <p:nvPr/>
        </p:nvCxnSpPr>
        <p:spPr>
          <a:xfrm>
            <a:off x="4864488" y="3130275"/>
            <a:ext cx="117300" cy="286500"/>
          </a:xfrm>
          <a:prstGeom prst="bentConnector2">
            <a:avLst/>
          </a:prstGeom>
          <a:noFill/>
          <a:ln cap="flat" cmpd="sng" w="19050">
            <a:solidFill>
              <a:schemeClr val="dk2"/>
            </a:solidFill>
            <a:prstDash val="solid"/>
            <a:round/>
            <a:headEnd len="med" w="med" type="none"/>
            <a:tailEnd len="med" w="med" type="none"/>
          </a:ln>
        </p:spPr>
      </p:cxnSp>
      <p:cxnSp>
        <p:nvCxnSpPr>
          <p:cNvPr id="382" name="Google Shape;382;p59"/>
          <p:cNvCxnSpPr>
            <a:stCxn id="367" idx="0"/>
            <a:endCxn id="371" idx="1"/>
          </p:cNvCxnSpPr>
          <p:nvPr/>
        </p:nvCxnSpPr>
        <p:spPr>
          <a:xfrm rot="-5400000">
            <a:off x="5716913" y="3662025"/>
            <a:ext cx="286500" cy="117300"/>
          </a:xfrm>
          <a:prstGeom prst="bentConnector2">
            <a:avLst/>
          </a:prstGeom>
          <a:noFill/>
          <a:ln cap="flat" cmpd="sng" w="19050">
            <a:solidFill>
              <a:schemeClr val="dk2"/>
            </a:solidFill>
            <a:prstDash val="solid"/>
            <a:round/>
            <a:headEnd len="med" w="med" type="none"/>
            <a:tailEnd len="med" w="med" type="none"/>
          </a:ln>
        </p:spPr>
      </p:cxnSp>
      <p:cxnSp>
        <p:nvCxnSpPr>
          <p:cNvPr id="383" name="Google Shape;383;p59"/>
          <p:cNvCxnSpPr>
            <a:stCxn id="371" idx="3"/>
            <a:endCxn id="368" idx="0"/>
          </p:cNvCxnSpPr>
          <p:nvPr/>
        </p:nvCxnSpPr>
        <p:spPr>
          <a:xfrm>
            <a:off x="6503850" y="3577575"/>
            <a:ext cx="117300" cy="286500"/>
          </a:xfrm>
          <a:prstGeom prst="bentConnector2">
            <a:avLst/>
          </a:prstGeom>
          <a:noFill/>
          <a:ln cap="flat" cmpd="sng" w="19050">
            <a:solidFill>
              <a:schemeClr val="dk2"/>
            </a:solidFill>
            <a:prstDash val="solid"/>
            <a:round/>
            <a:headEnd len="med" w="med" type="none"/>
            <a:tailEnd len="med" w="med" type="none"/>
          </a:ln>
        </p:spPr>
      </p:cxnSp>
      <p:cxnSp>
        <p:nvCxnSpPr>
          <p:cNvPr id="384" name="Google Shape;384;p59"/>
          <p:cNvCxnSpPr>
            <a:stCxn id="375" idx="1"/>
            <a:endCxn id="371" idx="0"/>
          </p:cNvCxnSpPr>
          <p:nvPr/>
        </p:nvCxnSpPr>
        <p:spPr>
          <a:xfrm flipH="1">
            <a:off x="6211338" y="3130275"/>
            <a:ext cx="534600" cy="161100"/>
          </a:xfrm>
          <a:prstGeom prst="bentConnector2">
            <a:avLst/>
          </a:prstGeom>
          <a:noFill/>
          <a:ln cap="flat" cmpd="sng" w="19050">
            <a:solidFill>
              <a:schemeClr val="dk2"/>
            </a:solidFill>
            <a:prstDash val="solid"/>
            <a:round/>
            <a:headEnd len="med" w="med" type="none"/>
            <a:tailEnd len="med" w="med" type="none"/>
          </a:ln>
        </p:spPr>
      </p:cxnSp>
      <p:cxnSp>
        <p:nvCxnSpPr>
          <p:cNvPr id="385" name="Google Shape;385;p59"/>
          <p:cNvCxnSpPr>
            <a:endCxn id="370" idx="0"/>
          </p:cNvCxnSpPr>
          <p:nvPr/>
        </p:nvCxnSpPr>
        <p:spPr>
          <a:xfrm>
            <a:off x="7330938" y="3130125"/>
            <a:ext cx="534600" cy="161100"/>
          </a:xfrm>
          <a:prstGeom prst="bentConnector2">
            <a:avLst/>
          </a:prstGeom>
          <a:noFill/>
          <a:ln cap="flat" cmpd="sng" w="19050">
            <a:solidFill>
              <a:schemeClr val="dk2"/>
            </a:solidFill>
            <a:prstDash val="solid"/>
            <a:round/>
            <a:headEnd len="med" w="med" type="none"/>
            <a:tailEnd len="med" w="med" type="none"/>
          </a:ln>
        </p:spPr>
      </p:cxnSp>
      <p:cxnSp>
        <p:nvCxnSpPr>
          <p:cNvPr id="386" name="Google Shape;386;p59"/>
          <p:cNvCxnSpPr>
            <a:stCxn id="370" idx="1"/>
            <a:endCxn id="366" idx="0"/>
          </p:cNvCxnSpPr>
          <p:nvPr/>
        </p:nvCxnSpPr>
        <p:spPr>
          <a:xfrm flipH="1">
            <a:off x="7440738" y="3577575"/>
            <a:ext cx="132300" cy="286500"/>
          </a:xfrm>
          <a:prstGeom prst="bentConnector2">
            <a:avLst/>
          </a:prstGeom>
          <a:noFill/>
          <a:ln cap="flat" cmpd="sng" w="19050">
            <a:solidFill>
              <a:schemeClr val="dk2"/>
            </a:solidFill>
            <a:prstDash val="solid"/>
            <a:round/>
            <a:headEnd len="med" w="med" type="none"/>
            <a:tailEnd len="med" w="med" type="none"/>
          </a:ln>
        </p:spPr>
      </p:cxnSp>
      <p:cxnSp>
        <p:nvCxnSpPr>
          <p:cNvPr id="387" name="Google Shape;387;p59"/>
          <p:cNvCxnSpPr>
            <a:stCxn id="370" idx="3"/>
            <a:endCxn id="369" idx="0"/>
          </p:cNvCxnSpPr>
          <p:nvPr/>
        </p:nvCxnSpPr>
        <p:spPr>
          <a:xfrm>
            <a:off x="8158038" y="3577575"/>
            <a:ext cx="102600" cy="286500"/>
          </a:xfrm>
          <a:prstGeom prst="bentConnector2">
            <a:avLst/>
          </a:prstGeom>
          <a:noFill/>
          <a:ln cap="flat" cmpd="sng" w="19050">
            <a:solidFill>
              <a:schemeClr val="dk2"/>
            </a:solidFill>
            <a:prstDash val="solid"/>
            <a:round/>
            <a:headEnd len="med" w="med" type="none"/>
            <a:tailEnd len="med" w="med" type="none"/>
          </a:ln>
        </p:spPr>
      </p:cxnSp>
      <p:sp>
        <p:nvSpPr>
          <p:cNvPr id="388" name="Google Shape;388;p59"/>
          <p:cNvSpPr/>
          <p:nvPr/>
        </p:nvSpPr>
        <p:spPr>
          <a:xfrm>
            <a:off x="1820488" y="2368425"/>
            <a:ext cx="585000" cy="572700"/>
          </a:xfrm>
          <a:prstGeom prst="diamond">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t>d</a:t>
            </a:r>
            <a:endParaRPr b="1" sz="2000"/>
          </a:p>
        </p:txBody>
      </p:sp>
      <p:sp>
        <p:nvSpPr>
          <p:cNvPr id="389" name="Google Shape;389;p59"/>
          <p:cNvSpPr/>
          <p:nvPr/>
        </p:nvSpPr>
        <p:spPr>
          <a:xfrm>
            <a:off x="5443313" y="2368425"/>
            <a:ext cx="585000" cy="572700"/>
          </a:xfrm>
          <a:prstGeom prst="diamond">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t>b</a:t>
            </a:r>
            <a:endParaRPr b="1" sz="2000"/>
          </a:p>
        </p:txBody>
      </p:sp>
      <p:sp>
        <p:nvSpPr>
          <p:cNvPr id="390" name="Google Shape;390;p59"/>
          <p:cNvSpPr/>
          <p:nvPr/>
        </p:nvSpPr>
        <p:spPr>
          <a:xfrm>
            <a:off x="3631900" y="1935950"/>
            <a:ext cx="585000" cy="572700"/>
          </a:xfrm>
          <a:prstGeom prst="diamond">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t>f</a:t>
            </a:r>
            <a:endParaRPr b="1" sz="2000"/>
          </a:p>
        </p:txBody>
      </p:sp>
      <p:cxnSp>
        <p:nvCxnSpPr>
          <p:cNvPr id="391" name="Google Shape;391;p59"/>
          <p:cNvCxnSpPr>
            <a:stCxn id="374" idx="0"/>
            <a:endCxn id="388" idx="1"/>
          </p:cNvCxnSpPr>
          <p:nvPr/>
        </p:nvCxnSpPr>
        <p:spPr>
          <a:xfrm rot="-5400000">
            <a:off x="1462225" y="2485725"/>
            <a:ext cx="189300" cy="527100"/>
          </a:xfrm>
          <a:prstGeom prst="bentConnector2">
            <a:avLst/>
          </a:prstGeom>
          <a:noFill/>
          <a:ln cap="flat" cmpd="sng" w="19050">
            <a:solidFill>
              <a:schemeClr val="dk2"/>
            </a:solidFill>
            <a:prstDash val="solid"/>
            <a:round/>
            <a:headEnd len="med" w="med" type="none"/>
            <a:tailEnd len="med" w="med" type="none"/>
          </a:ln>
        </p:spPr>
      </p:cxnSp>
      <p:cxnSp>
        <p:nvCxnSpPr>
          <p:cNvPr id="392" name="Google Shape;392;p59"/>
          <p:cNvCxnSpPr>
            <a:stCxn id="388" idx="3"/>
            <a:endCxn id="373" idx="0"/>
          </p:cNvCxnSpPr>
          <p:nvPr/>
        </p:nvCxnSpPr>
        <p:spPr>
          <a:xfrm>
            <a:off x="2405488" y="2654775"/>
            <a:ext cx="527100" cy="189300"/>
          </a:xfrm>
          <a:prstGeom prst="bentConnector2">
            <a:avLst/>
          </a:prstGeom>
          <a:noFill/>
          <a:ln cap="flat" cmpd="sng" w="19050">
            <a:solidFill>
              <a:schemeClr val="dk2"/>
            </a:solidFill>
            <a:prstDash val="solid"/>
            <a:round/>
            <a:headEnd len="med" w="med" type="none"/>
            <a:tailEnd len="med" w="med" type="none"/>
          </a:ln>
        </p:spPr>
      </p:cxnSp>
      <p:cxnSp>
        <p:nvCxnSpPr>
          <p:cNvPr id="393" name="Google Shape;393;p59"/>
          <p:cNvCxnSpPr>
            <a:stCxn id="372" idx="0"/>
            <a:endCxn id="389" idx="1"/>
          </p:cNvCxnSpPr>
          <p:nvPr/>
        </p:nvCxnSpPr>
        <p:spPr>
          <a:xfrm rot="-5400000">
            <a:off x="4912938" y="2313675"/>
            <a:ext cx="189300" cy="871200"/>
          </a:xfrm>
          <a:prstGeom prst="bentConnector2">
            <a:avLst/>
          </a:prstGeom>
          <a:noFill/>
          <a:ln cap="flat" cmpd="sng" w="19050">
            <a:solidFill>
              <a:schemeClr val="dk2"/>
            </a:solidFill>
            <a:prstDash val="solid"/>
            <a:round/>
            <a:headEnd len="med" w="med" type="none"/>
            <a:tailEnd len="med" w="med" type="none"/>
          </a:ln>
        </p:spPr>
      </p:cxnSp>
      <p:cxnSp>
        <p:nvCxnSpPr>
          <p:cNvPr id="394" name="Google Shape;394;p59"/>
          <p:cNvCxnSpPr>
            <a:stCxn id="375" idx="0"/>
            <a:endCxn id="389" idx="3"/>
          </p:cNvCxnSpPr>
          <p:nvPr/>
        </p:nvCxnSpPr>
        <p:spPr>
          <a:xfrm flipH="1" rot="5400000">
            <a:off x="6438738" y="2244225"/>
            <a:ext cx="189300" cy="1010100"/>
          </a:xfrm>
          <a:prstGeom prst="bentConnector2">
            <a:avLst/>
          </a:prstGeom>
          <a:noFill/>
          <a:ln cap="flat" cmpd="sng" w="19050">
            <a:solidFill>
              <a:schemeClr val="dk2"/>
            </a:solidFill>
            <a:prstDash val="solid"/>
            <a:round/>
            <a:headEnd len="med" w="med" type="none"/>
            <a:tailEnd len="med" w="med" type="none"/>
          </a:ln>
        </p:spPr>
      </p:cxnSp>
      <p:cxnSp>
        <p:nvCxnSpPr>
          <p:cNvPr id="395" name="Google Shape;395;p59"/>
          <p:cNvCxnSpPr>
            <a:stCxn id="390" idx="1"/>
            <a:endCxn id="388" idx="0"/>
          </p:cNvCxnSpPr>
          <p:nvPr/>
        </p:nvCxnSpPr>
        <p:spPr>
          <a:xfrm flipH="1">
            <a:off x="2113000" y="2222300"/>
            <a:ext cx="1518900" cy="146100"/>
          </a:xfrm>
          <a:prstGeom prst="bentConnector2">
            <a:avLst/>
          </a:prstGeom>
          <a:noFill/>
          <a:ln cap="flat" cmpd="sng" w="19050">
            <a:solidFill>
              <a:schemeClr val="dk2"/>
            </a:solidFill>
            <a:prstDash val="solid"/>
            <a:round/>
            <a:headEnd len="med" w="med" type="none"/>
            <a:tailEnd len="med" w="med" type="none"/>
          </a:ln>
        </p:spPr>
      </p:cxnSp>
      <p:cxnSp>
        <p:nvCxnSpPr>
          <p:cNvPr id="396" name="Google Shape;396;p59"/>
          <p:cNvCxnSpPr>
            <a:endCxn id="389" idx="0"/>
          </p:cNvCxnSpPr>
          <p:nvPr/>
        </p:nvCxnSpPr>
        <p:spPr>
          <a:xfrm>
            <a:off x="4216913" y="2222325"/>
            <a:ext cx="1518900" cy="146100"/>
          </a:xfrm>
          <a:prstGeom prst="bentConnector2">
            <a:avLst/>
          </a:prstGeom>
          <a:noFill/>
          <a:ln cap="flat" cmpd="sng" w="19050">
            <a:solidFill>
              <a:schemeClr val="dk2"/>
            </a:solidFill>
            <a:prstDash val="solid"/>
            <a:round/>
            <a:headEnd len="med" w="med" type="none"/>
            <a:tailEnd len="med" w="med" type="none"/>
          </a:ln>
        </p:spPr>
      </p:cxnSp>
      <p:cxnSp>
        <p:nvCxnSpPr>
          <p:cNvPr id="397" name="Google Shape;397;p59"/>
          <p:cNvCxnSpPr>
            <a:stCxn id="390" idx="0"/>
          </p:cNvCxnSpPr>
          <p:nvPr/>
        </p:nvCxnSpPr>
        <p:spPr>
          <a:xfrm flipH="1" rot="10800000">
            <a:off x="3924400" y="1644950"/>
            <a:ext cx="6300" cy="291000"/>
          </a:xfrm>
          <a:prstGeom prst="straightConnector1">
            <a:avLst/>
          </a:prstGeom>
          <a:noFill/>
          <a:ln cap="flat" cmpd="sng" w="19050">
            <a:solidFill>
              <a:schemeClr val="dk2"/>
            </a:solidFill>
            <a:prstDash val="solid"/>
            <a:round/>
            <a:headEnd len="med" w="med" type="none"/>
            <a:tailEnd len="med" w="med" type="none"/>
          </a:ln>
        </p:spPr>
      </p:cxnSp>
      <p:sp>
        <p:nvSpPr>
          <p:cNvPr id="398" name="Google Shape;398;p59"/>
          <p:cNvSpPr txBox="1"/>
          <p:nvPr/>
        </p:nvSpPr>
        <p:spPr>
          <a:xfrm>
            <a:off x="2112938" y="1815875"/>
            <a:ext cx="18114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{1,2,3,7}</a:t>
            </a:r>
            <a:endParaRPr sz="1800"/>
          </a:p>
        </p:txBody>
      </p:sp>
      <p:sp>
        <p:nvSpPr>
          <p:cNvPr id="399" name="Google Shape;399;p59"/>
          <p:cNvSpPr txBox="1"/>
          <p:nvPr/>
        </p:nvSpPr>
        <p:spPr>
          <a:xfrm>
            <a:off x="3924413" y="1815875"/>
            <a:ext cx="1811400" cy="41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800"/>
              <a:t>{0,4,5,6,8,9}</a:t>
            </a:r>
            <a:endParaRPr sz="1800"/>
          </a:p>
        </p:txBody>
      </p:sp>
      <p:sp>
        <p:nvSpPr>
          <p:cNvPr id="400" name="Google Shape;400;p59"/>
          <p:cNvSpPr txBox="1"/>
          <p:nvPr/>
        </p:nvSpPr>
        <p:spPr>
          <a:xfrm>
            <a:off x="5715488" y="2244675"/>
            <a:ext cx="1323000" cy="41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800"/>
              <a:t>{0,4,8,9}</a:t>
            </a:r>
            <a:endParaRPr sz="1800"/>
          </a:p>
        </p:txBody>
      </p:sp>
      <p:sp>
        <p:nvSpPr>
          <p:cNvPr id="401" name="Google Shape;401;p59"/>
          <p:cNvSpPr txBox="1"/>
          <p:nvPr/>
        </p:nvSpPr>
        <p:spPr>
          <a:xfrm>
            <a:off x="4571988" y="2244675"/>
            <a:ext cx="13230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{5,6}</a:t>
            </a:r>
            <a:endParaRPr sz="1800"/>
          </a:p>
        </p:txBody>
      </p:sp>
      <p:sp>
        <p:nvSpPr>
          <p:cNvPr id="402" name="Google Shape;402;p59"/>
          <p:cNvSpPr txBox="1"/>
          <p:nvPr/>
        </p:nvSpPr>
        <p:spPr>
          <a:xfrm>
            <a:off x="7038463" y="2720175"/>
            <a:ext cx="827100" cy="41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800"/>
              <a:t>{0,8}</a:t>
            </a:r>
            <a:endParaRPr sz="1800"/>
          </a:p>
        </p:txBody>
      </p:sp>
      <p:sp>
        <p:nvSpPr>
          <p:cNvPr id="403" name="Google Shape;403;p59"/>
          <p:cNvSpPr txBox="1"/>
          <p:nvPr/>
        </p:nvSpPr>
        <p:spPr>
          <a:xfrm>
            <a:off x="6211388" y="2720175"/>
            <a:ext cx="8271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{4,9}</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60"/>
          <p:cNvPicPr preferRelativeResize="0"/>
          <p:nvPr/>
        </p:nvPicPr>
        <p:blipFill rotWithShape="1">
          <a:blip r:embed="rId3">
            <a:alphaModFix/>
          </a:blip>
          <a:srcRect b="0" l="0" r="0" t="11582"/>
          <a:stretch/>
        </p:blipFill>
        <p:spPr>
          <a:xfrm>
            <a:off x="152400" y="1234226"/>
            <a:ext cx="8839199" cy="3647325"/>
          </a:xfrm>
          <a:prstGeom prst="rect">
            <a:avLst/>
          </a:prstGeom>
          <a:noFill/>
          <a:ln>
            <a:noFill/>
          </a:ln>
        </p:spPr>
      </p:pic>
      <p:pic>
        <p:nvPicPr>
          <p:cNvPr id="409" name="Google Shape;409;p60"/>
          <p:cNvPicPr preferRelativeResize="0"/>
          <p:nvPr/>
        </p:nvPicPr>
        <p:blipFill>
          <a:blip r:embed="rId4">
            <a:alphaModFix/>
          </a:blip>
          <a:stretch>
            <a:fillRect/>
          </a:stretch>
        </p:blipFill>
        <p:spPr>
          <a:xfrm>
            <a:off x="4785713" y="2288338"/>
            <a:ext cx="2828925" cy="1247775"/>
          </a:xfrm>
          <a:prstGeom prst="rect">
            <a:avLst/>
          </a:prstGeom>
          <a:noFill/>
          <a:ln cap="flat" cmpd="sng" w="28575">
            <a:solidFill>
              <a:srgbClr val="990000"/>
            </a:solidFill>
            <a:prstDash val="solid"/>
            <a:round/>
            <a:headEnd len="sm" w="sm" type="none"/>
            <a:tailEnd len="sm" w="sm" type="none"/>
          </a:ln>
        </p:spPr>
      </p:pic>
      <p:sp>
        <p:nvSpPr>
          <p:cNvPr id="410" name="Google Shape;410;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4: Berechnungen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5: Scrabble</a:t>
            </a:r>
            <a:endParaRPr/>
          </a:p>
        </p:txBody>
      </p:sp>
      <p:pic>
        <p:nvPicPr>
          <p:cNvPr id="416" name="Google Shape;416;p61"/>
          <p:cNvPicPr preferRelativeResize="0"/>
          <p:nvPr/>
        </p:nvPicPr>
        <p:blipFill>
          <a:blip r:embed="rId3">
            <a:alphaModFix/>
          </a:blip>
          <a:stretch>
            <a:fillRect/>
          </a:stretch>
        </p:blipFill>
        <p:spPr>
          <a:xfrm>
            <a:off x="268350" y="1017725"/>
            <a:ext cx="8121949" cy="3707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62"/>
          <p:cNvPicPr preferRelativeResize="0"/>
          <p:nvPr/>
        </p:nvPicPr>
        <p:blipFill>
          <a:blip r:embed="rId3">
            <a:alphaModFix/>
          </a:blip>
          <a:stretch>
            <a:fillRect/>
          </a:stretch>
        </p:blipFill>
        <p:spPr>
          <a:xfrm>
            <a:off x="152400" y="152400"/>
            <a:ext cx="7174623" cy="4838699"/>
          </a:xfrm>
          <a:prstGeom prst="rect">
            <a:avLst/>
          </a:prstGeom>
          <a:noFill/>
          <a:ln>
            <a:noFill/>
          </a:ln>
        </p:spPr>
      </p:pic>
      <p:sp>
        <p:nvSpPr>
          <p:cNvPr id="422" name="Google Shape;422;p62"/>
          <p:cNvSpPr/>
          <p:nvPr/>
        </p:nvSpPr>
        <p:spPr>
          <a:xfrm>
            <a:off x="882600" y="1578000"/>
            <a:ext cx="5592000" cy="34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onsolas"/>
                <a:ea typeface="Consolas"/>
                <a:cs typeface="Consolas"/>
                <a:sym typeface="Consolas"/>
              </a:rPr>
              <a:t>{ n &gt; 7/4 } oder { n &gt;= 2 }  oder  { n &gt; 1.75 }</a:t>
            </a:r>
            <a:endParaRPr>
              <a:latin typeface="Consolas"/>
              <a:ea typeface="Consolas"/>
              <a:cs typeface="Consolas"/>
              <a:sym typeface="Consolas"/>
            </a:endParaRPr>
          </a:p>
        </p:txBody>
      </p:sp>
      <p:sp>
        <p:nvSpPr>
          <p:cNvPr id="423" name="Google Shape;423;p62"/>
          <p:cNvSpPr/>
          <p:nvPr/>
        </p:nvSpPr>
        <p:spPr>
          <a:xfrm>
            <a:off x="882600" y="2518925"/>
            <a:ext cx="5592000" cy="34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onsolas"/>
                <a:ea typeface="Consolas"/>
                <a:cs typeface="Consolas"/>
                <a:sym typeface="Consolas"/>
              </a:rPr>
              <a:t>{ n != 0 }</a:t>
            </a:r>
            <a:endParaRPr>
              <a:latin typeface="Consolas"/>
              <a:ea typeface="Consolas"/>
              <a:cs typeface="Consolas"/>
              <a:sym typeface="Consolas"/>
            </a:endParaRPr>
          </a:p>
        </p:txBody>
      </p:sp>
      <p:sp>
        <p:nvSpPr>
          <p:cNvPr id="424" name="Google Shape;424;p62"/>
          <p:cNvSpPr/>
          <p:nvPr/>
        </p:nvSpPr>
        <p:spPr>
          <a:xfrm>
            <a:off x="882588" y="3401975"/>
            <a:ext cx="5592000" cy="34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Consolas"/>
                <a:ea typeface="Consolas"/>
                <a:cs typeface="Consolas"/>
                <a:sym typeface="Consolas"/>
              </a:rPr>
              <a:t>{ y &gt; x || x &gt; y }  oder { x != y }</a:t>
            </a:r>
            <a:endParaRPr>
              <a:latin typeface="Consolas"/>
              <a:ea typeface="Consolas"/>
              <a:cs typeface="Consolas"/>
              <a:sym typeface="Consola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63"/>
          <p:cNvPicPr preferRelativeResize="0"/>
          <p:nvPr/>
        </p:nvPicPr>
        <p:blipFill>
          <a:blip r:embed="rId3">
            <a:alphaModFix/>
          </a:blip>
          <a:stretch>
            <a:fillRect/>
          </a:stretch>
        </p:blipFill>
        <p:spPr>
          <a:xfrm>
            <a:off x="521350" y="152400"/>
            <a:ext cx="6724370" cy="4838700"/>
          </a:xfrm>
          <a:prstGeom prst="rect">
            <a:avLst/>
          </a:prstGeom>
          <a:noFill/>
          <a:ln>
            <a:noFill/>
          </a:ln>
        </p:spPr>
      </p:pic>
      <p:pic>
        <p:nvPicPr>
          <p:cNvPr id="430" name="Google Shape;430;p63"/>
          <p:cNvPicPr preferRelativeResize="0"/>
          <p:nvPr/>
        </p:nvPicPr>
        <p:blipFill>
          <a:blip r:embed="rId4">
            <a:alphaModFix/>
          </a:blip>
          <a:stretch>
            <a:fillRect/>
          </a:stretch>
        </p:blipFill>
        <p:spPr>
          <a:xfrm>
            <a:off x="3880713" y="1289975"/>
            <a:ext cx="4695825" cy="552450"/>
          </a:xfrm>
          <a:prstGeom prst="rect">
            <a:avLst/>
          </a:prstGeom>
          <a:noFill/>
          <a:ln cap="flat" cmpd="sng" w="28575">
            <a:solidFill>
              <a:srgbClr val="990000"/>
            </a:solidFill>
            <a:prstDash val="solid"/>
            <a:round/>
            <a:headEnd len="sm" w="sm" type="none"/>
            <a:tailEnd len="sm" w="sm" type="none"/>
          </a:ln>
        </p:spPr>
      </p:pic>
      <p:pic>
        <p:nvPicPr>
          <p:cNvPr id="431" name="Google Shape;431;p63"/>
          <p:cNvPicPr preferRelativeResize="0"/>
          <p:nvPr/>
        </p:nvPicPr>
        <p:blipFill>
          <a:blip r:embed="rId5">
            <a:alphaModFix/>
          </a:blip>
          <a:stretch>
            <a:fillRect/>
          </a:stretch>
        </p:blipFill>
        <p:spPr>
          <a:xfrm>
            <a:off x="3880713" y="3979113"/>
            <a:ext cx="2752725" cy="542925"/>
          </a:xfrm>
          <a:prstGeom prst="rect">
            <a:avLst/>
          </a:prstGeom>
          <a:noFill/>
          <a:ln cap="flat" cmpd="sng" w="28575">
            <a:solidFill>
              <a:srgbClr val="990000"/>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Vorbesprechung Übung 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1: Sieb des Eratosthenes</a:t>
            </a:r>
            <a:endParaRPr/>
          </a:p>
        </p:txBody>
      </p:sp>
      <p:pic>
        <p:nvPicPr>
          <p:cNvPr id="442" name="Google Shape;442;p65"/>
          <p:cNvPicPr preferRelativeResize="0"/>
          <p:nvPr/>
        </p:nvPicPr>
        <p:blipFill rotWithShape="1">
          <a:blip r:embed="rId3">
            <a:alphaModFix/>
          </a:blip>
          <a:srcRect b="0" l="0" r="0" t="21482"/>
          <a:stretch/>
        </p:blipFill>
        <p:spPr>
          <a:xfrm>
            <a:off x="311700" y="1138750"/>
            <a:ext cx="8520598" cy="1587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Sieb des Eratosthenes</a:t>
            </a:r>
            <a:endParaRPr/>
          </a:p>
        </p:txBody>
      </p:sp>
      <p:sp>
        <p:nvSpPr>
          <p:cNvPr id="448" name="Google Shape;448;p66"/>
          <p:cNvSpPr txBox="1"/>
          <p:nvPr/>
        </p:nvSpPr>
        <p:spPr>
          <a:xfrm>
            <a:off x="311700" y="1017725"/>
            <a:ext cx="8520600" cy="1170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AutoNum type="arabicPeriod"/>
            </a:pPr>
            <a:r>
              <a:rPr lang="en-GB" sz="1800">
                <a:solidFill>
                  <a:schemeClr val="dk2"/>
                </a:solidFill>
              </a:rPr>
              <a:t>Erstelle array </a:t>
            </a:r>
            <a:r>
              <a:rPr lang="en-GB" sz="1800">
                <a:solidFill>
                  <a:schemeClr val="dk2"/>
                </a:solidFill>
                <a:latin typeface="Courier New"/>
                <a:ea typeface="Courier New"/>
                <a:cs typeface="Courier New"/>
                <a:sym typeface="Courier New"/>
              </a:rPr>
              <a:t>sieb</a:t>
            </a:r>
            <a:r>
              <a:rPr lang="en-GB" sz="1800">
                <a:solidFill>
                  <a:schemeClr val="dk2"/>
                </a:solidFill>
              </a:rPr>
              <a:t> von </a:t>
            </a:r>
            <a:r>
              <a:rPr lang="en-GB" sz="1800">
                <a:solidFill>
                  <a:schemeClr val="dk2"/>
                </a:solidFill>
                <a:latin typeface="Courier New"/>
                <a:ea typeface="Courier New"/>
                <a:cs typeface="Courier New"/>
                <a:sym typeface="Courier New"/>
              </a:rPr>
              <a:t>boolean</a:t>
            </a:r>
            <a:r>
              <a:rPr lang="en-GB" sz="1800">
                <a:solidFill>
                  <a:schemeClr val="dk2"/>
                </a:solidFill>
              </a:rPr>
              <a:t>, Länge </a:t>
            </a:r>
            <a:r>
              <a:rPr lang="en-GB" sz="1800">
                <a:solidFill>
                  <a:schemeClr val="dk2"/>
                </a:solidFill>
                <a:latin typeface="Courier New"/>
                <a:ea typeface="Courier New"/>
                <a:cs typeface="Courier New"/>
                <a:sym typeface="Courier New"/>
              </a:rPr>
              <a:t>limit+1</a:t>
            </a:r>
            <a:endParaRPr sz="1800">
              <a:solidFill>
                <a:schemeClr val="dk2"/>
              </a:solidFill>
              <a:latin typeface="Courier New"/>
              <a:ea typeface="Courier New"/>
              <a:cs typeface="Courier New"/>
              <a:sym typeface="Courier New"/>
            </a:endParaRPr>
          </a:p>
          <a:p>
            <a:pPr indent="-342900" lvl="0" marL="457200" rtl="0" algn="l">
              <a:spcBef>
                <a:spcPts val="0"/>
              </a:spcBef>
              <a:spcAft>
                <a:spcPts val="0"/>
              </a:spcAft>
              <a:buClr>
                <a:schemeClr val="dk2"/>
              </a:buClr>
              <a:buSzPts val="1800"/>
              <a:buAutoNum type="arabicPeriod"/>
            </a:pPr>
            <a:r>
              <a:rPr lang="en-GB" sz="1800">
                <a:solidFill>
                  <a:schemeClr val="dk2"/>
                </a:solidFill>
              </a:rPr>
              <a:t>Setze alle Elemente auf </a:t>
            </a:r>
            <a:r>
              <a:rPr lang="en-GB" sz="1800">
                <a:solidFill>
                  <a:schemeClr val="dk2"/>
                </a:solidFill>
                <a:latin typeface="Courier New"/>
                <a:ea typeface="Courier New"/>
                <a:cs typeface="Courier New"/>
                <a:sym typeface="Courier New"/>
              </a:rPr>
              <a:t>true</a:t>
            </a:r>
            <a:endParaRPr sz="1800">
              <a:solidFill>
                <a:schemeClr val="dk2"/>
              </a:solidFill>
              <a:latin typeface="Courier New"/>
              <a:ea typeface="Courier New"/>
              <a:cs typeface="Courier New"/>
              <a:sym typeface="Courier New"/>
            </a:endParaRPr>
          </a:p>
          <a:p>
            <a:pPr indent="-342900" lvl="0" marL="457200" rtl="0" algn="l">
              <a:spcBef>
                <a:spcPts val="0"/>
              </a:spcBef>
              <a:spcAft>
                <a:spcPts val="0"/>
              </a:spcAft>
              <a:buClr>
                <a:schemeClr val="dk2"/>
              </a:buClr>
              <a:buSzPts val="1800"/>
              <a:buAutoNum type="arabicPeriod"/>
            </a:pPr>
            <a:r>
              <a:rPr lang="en-GB" sz="1800">
                <a:solidFill>
                  <a:schemeClr val="dk2"/>
                </a:solidFill>
              </a:rPr>
              <a:t>Für </a:t>
            </a:r>
            <a:r>
              <a:rPr lang="en-GB" sz="1800">
                <a:solidFill>
                  <a:schemeClr val="dk2"/>
                </a:solidFill>
                <a:latin typeface="Courier New"/>
                <a:ea typeface="Courier New"/>
                <a:cs typeface="Courier New"/>
                <a:sym typeface="Courier New"/>
              </a:rPr>
              <a:t>i &gt; 2</a:t>
            </a:r>
            <a:r>
              <a:rPr lang="en-GB" sz="1800">
                <a:solidFill>
                  <a:schemeClr val="dk2"/>
                </a:solidFill>
              </a:rPr>
              <a:t>, setze </a:t>
            </a:r>
            <a:r>
              <a:rPr lang="en-GB" sz="1800">
                <a:solidFill>
                  <a:schemeClr val="dk2"/>
                </a:solidFill>
                <a:latin typeface="Courier New"/>
                <a:ea typeface="Courier New"/>
                <a:cs typeface="Courier New"/>
                <a:sym typeface="Courier New"/>
              </a:rPr>
              <a:t>sieb[i]</a:t>
            </a:r>
            <a:r>
              <a:rPr lang="en-GB" sz="1800">
                <a:solidFill>
                  <a:schemeClr val="dk2"/>
                </a:solidFill>
              </a:rPr>
              <a:t> auf </a:t>
            </a:r>
            <a:r>
              <a:rPr lang="en-GB" sz="1800">
                <a:solidFill>
                  <a:schemeClr val="dk2"/>
                </a:solidFill>
                <a:latin typeface="Courier New"/>
                <a:ea typeface="Courier New"/>
                <a:cs typeface="Courier New"/>
                <a:sym typeface="Courier New"/>
              </a:rPr>
              <a:t>false</a:t>
            </a:r>
            <a:r>
              <a:rPr lang="en-GB" sz="1800">
                <a:solidFill>
                  <a:schemeClr val="dk2"/>
                </a:solidFill>
              </a:rPr>
              <a:t> wenn </a:t>
            </a:r>
            <a:r>
              <a:rPr lang="en-GB" sz="1800">
                <a:solidFill>
                  <a:schemeClr val="dk2"/>
                </a:solidFill>
                <a:latin typeface="Courier New"/>
                <a:ea typeface="Courier New"/>
                <a:cs typeface="Courier New"/>
                <a:sym typeface="Courier New"/>
              </a:rPr>
              <a:t>i</a:t>
            </a:r>
            <a:r>
              <a:rPr lang="en-GB" sz="1800">
                <a:solidFill>
                  <a:schemeClr val="dk2"/>
                </a:solidFill>
              </a:rPr>
              <a:t> ein ganzzahliges Vielfaches einer Zahl</a:t>
            </a:r>
            <a:r>
              <a:rPr lang="en-GB" sz="1800">
                <a:solidFill>
                  <a:schemeClr val="dk2"/>
                </a:solidFill>
                <a:latin typeface="Courier New"/>
                <a:ea typeface="Courier New"/>
                <a:cs typeface="Courier New"/>
                <a:sym typeface="Courier New"/>
              </a:rPr>
              <a:t> z &gt;= 2</a:t>
            </a:r>
            <a:r>
              <a:rPr lang="en-GB" sz="1800">
                <a:solidFill>
                  <a:schemeClr val="dk2"/>
                </a:solidFill>
              </a:rPr>
              <a:t> ist</a:t>
            </a:r>
            <a:endParaRPr sz="1800">
              <a:solidFill>
                <a:schemeClr val="dk2"/>
              </a:solidFill>
            </a:endParaRPr>
          </a:p>
        </p:txBody>
      </p:sp>
      <p:graphicFrame>
        <p:nvGraphicFramePr>
          <p:cNvPr id="449" name="Google Shape;449;p66"/>
          <p:cNvGraphicFramePr/>
          <p:nvPr/>
        </p:nvGraphicFramePr>
        <p:xfrm>
          <a:off x="1906475" y="2509675"/>
          <a:ext cx="3000000" cy="3000000"/>
        </p:xfrm>
        <a:graphic>
          <a:graphicData uri="http://schemas.openxmlformats.org/drawingml/2006/table">
            <a:tbl>
              <a:tblPr>
                <a:noFill/>
                <a:tableStyleId>{1D65E541-4E04-4587-A4AD-CA77AAF173EA}</a:tableStyleId>
              </a:tblPr>
              <a:tblGrid>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233650">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1</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2</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3</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4</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5</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6</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7</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8</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9</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10</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11</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12</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13</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14</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15</a:t>
                      </a:r>
                      <a:endParaRPr sz="1000">
                        <a:latin typeface="Courier New"/>
                        <a:ea typeface="Courier New"/>
                        <a:cs typeface="Courier New"/>
                        <a:sym typeface="Courier New"/>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233650">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33650">
                <a:tc>
                  <a:txBody>
                    <a:bodyPr/>
                    <a:lstStyle/>
                    <a:p>
                      <a:pPr indent="0" lvl="0" marL="0" rtl="0" algn="ctr">
                        <a:spcBef>
                          <a:spcPts val="0"/>
                        </a:spcBef>
                        <a:spcAft>
                          <a:spcPts val="0"/>
                        </a:spcAft>
                        <a:buNone/>
                      </a:pPr>
                      <a:r>
                        <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f</a:t>
                      </a:r>
                      <a:endParaRPr b="1"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f</a:t>
                      </a:r>
                      <a:endParaRPr b="1"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f</a:t>
                      </a:r>
                      <a:endParaRPr b="1"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f</a:t>
                      </a:r>
                      <a:endParaRPr b="1"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f</a:t>
                      </a:r>
                      <a:endParaRPr b="1"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f</a:t>
                      </a:r>
                      <a:endParaRPr b="1"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ourier New"/>
                          <a:ea typeface="Courier New"/>
                          <a:cs typeface="Courier New"/>
                          <a:sym typeface="Courier New"/>
                        </a:rPr>
                        <a:t>t</a:t>
                      </a:r>
                      <a:endParaRPr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f</a:t>
                      </a:r>
                      <a:endParaRPr b="1"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f</a:t>
                      </a:r>
                      <a:endParaRPr b="1" sz="1000">
                        <a:latin typeface="Courier New"/>
                        <a:ea typeface="Courier New"/>
                        <a:cs typeface="Courier New"/>
                        <a:sym typeface="Courier New"/>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450" name="Google Shape;450;p66"/>
          <p:cNvSpPr txBox="1"/>
          <p:nvPr/>
        </p:nvSpPr>
        <p:spPr>
          <a:xfrm>
            <a:off x="699525" y="2468527"/>
            <a:ext cx="9807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ourier New"/>
                <a:ea typeface="Courier New"/>
                <a:cs typeface="Courier New"/>
                <a:sym typeface="Courier New"/>
              </a:rPr>
              <a:t>index i</a:t>
            </a:r>
            <a:endParaRPr>
              <a:latin typeface="Courier New"/>
              <a:ea typeface="Courier New"/>
              <a:cs typeface="Courier New"/>
              <a:sym typeface="Courier New"/>
            </a:endParaRPr>
          </a:p>
        </p:txBody>
      </p:sp>
      <p:sp>
        <p:nvSpPr>
          <p:cNvPr id="451" name="Google Shape;451;p66"/>
          <p:cNvSpPr txBox="1"/>
          <p:nvPr/>
        </p:nvSpPr>
        <p:spPr>
          <a:xfrm>
            <a:off x="699525" y="2822095"/>
            <a:ext cx="9807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ourier New"/>
                <a:ea typeface="Courier New"/>
                <a:cs typeface="Courier New"/>
                <a:sym typeface="Courier New"/>
              </a:rPr>
              <a:t>sieb[i]</a:t>
            </a:r>
            <a:endParaRPr>
              <a:latin typeface="Courier New"/>
              <a:ea typeface="Courier New"/>
              <a:cs typeface="Courier New"/>
              <a:sym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Probleme bei Übung 2</a:t>
            </a:r>
            <a:endParaRPr/>
          </a:p>
          <a:p>
            <a:pPr indent="0" lvl="0" marL="0" rtl="0" algn="ctr">
              <a:spcBef>
                <a:spcPts val="0"/>
              </a:spcBef>
              <a:spcAft>
                <a:spcPts val="0"/>
              </a:spcAft>
              <a:buNone/>
            </a:pPr>
            <a:r>
              <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67"/>
          <p:cNvPicPr preferRelativeResize="0"/>
          <p:nvPr/>
        </p:nvPicPr>
        <p:blipFill rotWithShape="1">
          <a:blip r:embed="rId3">
            <a:alphaModFix/>
          </a:blip>
          <a:srcRect b="0" l="0" r="0" t="6864"/>
          <a:stretch/>
        </p:blipFill>
        <p:spPr>
          <a:xfrm>
            <a:off x="311700" y="499175"/>
            <a:ext cx="5421076" cy="4506399"/>
          </a:xfrm>
          <a:prstGeom prst="rect">
            <a:avLst/>
          </a:prstGeom>
          <a:noFill/>
          <a:ln>
            <a:noFill/>
          </a:ln>
        </p:spPr>
      </p:pic>
      <p:sp>
        <p:nvSpPr>
          <p:cNvPr id="457" name="Google Shape;457;p67"/>
          <p:cNvSpPr txBox="1"/>
          <p:nvPr>
            <p:ph type="title"/>
          </p:nvPr>
        </p:nvSpPr>
        <p:spPr>
          <a:xfrm>
            <a:off x="311700" y="86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300"/>
              <a:t>Aufgabe 2: Arrays</a:t>
            </a:r>
            <a:endParaRPr sz="23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3: Testen mit JUnit</a:t>
            </a:r>
            <a:endParaRPr/>
          </a:p>
        </p:txBody>
      </p:sp>
      <p:sp>
        <p:nvSpPr>
          <p:cNvPr id="463" name="Google Shape;463;p68"/>
          <p:cNvSpPr txBox="1"/>
          <p:nvPr/>
        </p:nvSpPr>
        <p:spPr>
          <a:xfrm>
            <a:off x="311700" y="1152475"/>
            <a:ext cx="8520600" cy="356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solidFill>
                  <a:srgbClr val="595959"/>
                </a:solidFill>
              </a:rPr>
              <a:t>Zweck des Programms:</a:t>
            </a:r>
            <a:endParaRPr b="1" sz="1800">
              <a:solidFill>
                <a:srgbClr val="595959"/>
              </a:solidFill>
            </a:endParaRPr>
          </a:p>
          <a:p>
            <a:pPr indent="-342900" lvl="0" marL="457200" rtl="0" algn="l">
              <a:lnSpc>
                <a:spcPct val="115000"/>
              </a:lnSpc>
              <a:spcBef>
                <a:spcPts val="1600"/>
              </a:spcBef>
              <a:spcAft>
                <a:spcPts val="0"/>
              </a:spcAft>
              <a:buClr>
                <a:srgbClr val="595959"/>
              </a:buClr>
              <a:buSzPts val="1800"/>
              <a:buChar char="●"/>
            </a:pPr>
            <a:r>
              <a:rPr lang="en-GB" sz="1800">
                <a:solidFill>
                  <a:srgbClr val="595959"/>
                </a:solidFill>
              </a:rPr>
              <a:t>Wochentag eines Datums (nach 01.01.1900) ausgeben</a:t>
            </a:r>
            <a:br>
              <a:rPr lang="en-GB" sz="1800">
                <a:solidFill>
                  <a:srgbClr val="595959"/>
                </a:solidFill>
              </a:rPr>
            </a:br>
            <a:r>
              <a:rPr lang="en-GB" sz="1800">
                <a:solidFill>
                  <a:srgbClr val="595959"/>
                </a:solidFill>
              </a:rPr>
              <a:t>Beispiel:13.10.2017 → Friday</a:t>
            </a:r>
            <a:br>
              <a:rPr lang="en-GB" sz="1800">
                <a:solidFill>
                  <a:srgbClr val="595959"/>
                </a:solidFill>
              </a:rPr>
            </a:br>
            <a:r>
              <a:rPr lang="en-GB" sz="1800">
                <a:solidFill>
                  <a:srgbClr val="595959"/>
                </a:solidFill>
              </a:rPr>
              <a:t>Gibt fälschlicherweise aber </a:t>
            </a:r>
            <a:r>
              <a:rPr i="1" lang="en-GB" sz="1800">
                <a:solidFill>
                  <a:srgbClr val="595959"/>
                </a:solidFill>
              </a:rPr>
              <a:t>“The 13.10.2017 is a Sunday”</a:t>
            </a:r>
            <a:r>
              <a:rPr lang="en-GB" sz="1800">
                <a:solidFill>
                  <a:srgbClr val="595959"/>
                </a:solidFill>
              </a:rPr>
              <a:t> aus.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Berücksichtigt Schaltjahre (“Leap year”)</a:t>
            </a:r>
            <a:endParaRPr sz="1800">
              <a:solidFill>
                <a:srgbClr val="595959"/>
              </a:solidFill>
            </a:endParaRPr>
          </a:p>
          <a:p>
            <a:pPr indent="0" lvl="0" marL="0" rtl="0" algn="l">
              <a:lnSpc>
                <a:spcPct val="100000"/>
              </a:lnSpc>
              <a:spcBef>
                <a:spcPts val="1600"/>
              </a:spcBef>
              <a:spcAft>
                <a:spcPts val="0"/>
              </a:spcAft>
              <a:buNone/>
            </a:pPr>
            <a:r>
              <a:rPr b="1" lang="en-GB" sz="1800">
                <a:solidFill>
                  <a:srgbClr val="595959"/>
                </a:solidFill>
              </a:rPr>
              <a:t>Funktionsweise:</a:t>
            </a:r>
            <a:endParaRPr b="1" sz="1800">
              <a:solidFill>
                <a:srgbClr val="595959"/>
              </a:solidFill>
            </a:endParaRPr>
          </a:p>
          <a:p>
            <a:pPr indent="-342900" lvl="0" marL="457200" rtl="0" algn="l">
              <a:lnSpc>
                <a:spcPct val="115000"/>
              </a:lnSpc>
              <a:spcBef>
                <a:spcPts val="1600"/>
              </a:spcBef>
              <a:spcAft>
                <a:spcPts val="0"/>
              </a:spcAft>
              <a:buClr>
                <a:srgbClr val="595959"/>
              </a:buClr>
              <a:buSzPts val="1800"/>
              <a:buAutoNum type="arabicPeriod"/>
            </a:pPr>
            <a:r>
              <a:rPr lang="en-GB" sz="1800">
                <a:solidFill>
                  <a:srgbClr val="595959"/>
                </a:solidFill>
              </a:rPr>
              <a:t>Überprüft, ob Datum OK ist</a:t>
            </a:r>
            <a:endParaRPr sz="1800">
              <a:solidFill>
                <a:srgbClr val="595959"/>
              </a:solidFill>
            </a:endParaRPr>
          </a:p>
          <a:p>
            <a:pPr indent="-342900" lvl="0" marL="457200" rtl="0" algn="l">
              <a:lnSpc>
                <a:spcPct val="115000"/>
              </a:lnSpc>
              <a:spcBef>
                <a:spcPts val="0"/>
              </a:spcBef>
              <a:spcAft>
                <a:spcPts val="0"/>
              </a:spcAft>
              <a:buClr>
                <a:srgbClr val="595959"/>
              </a:buClr>
              <a:buSzPts val="1800"/>
              <a:buAutoNum type="arabicPeriod"/>
            </a:pPr>
            <a:r>
              <a:rPr lang="en-GB" sz="1800">
                <a:solidFill>
                  <a:srgbClr val="595959"/>
                </a:solidFill>
              </a:rPr>
              <a:t>Zählt die Tage ab 1.1.1900 bis zum eingegebenen Datum</a:t>
            </a:r>
            <a:endParaRPr sz="1800">
              <a:solidFill>
                <a:srgbClr val="595959"/>
              </a:solidFill>
            </a:endParaRPr>
          </a:p>
          <a:p>
            <a:pPr indent="-342900" lvl="0" marL="457200" rtl="0" algn="l">
              <a:lnSpc>
                <a:spcPct val="115000"/>
              </a:lnSpc>
              <a:spcBef>
                <a:spcPts val="0"/>
              </a:spcBef>
              <a:spcAft>
                <a:spcPts val="0"/>
              </a:spcAft>
              <a:buClr>
                <a:srgbClr val="595959"/>
              </a:buClr>
              <a:buSzPts val="1800"/>
              <a:buAutoNum type="arabicPeriod"/>
            </a:pPr>
            <a:r>
              <a:rPr lang="en-GB" sz="1800">
                <a:solidFill>
                  <a:srgbClr val="595959"/>
                </a:solidFill>
              </a:rPr>
              <a:t>Wochentag = Tage % 7</a:t>
            </a:r>
            <a:endParaRPr sz="1800">
              <a:solidFill>
                <a:srgbClr val="59595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3: Testen mit JUnit</a:t>
            </a:r>
            <a:endParaRPr/>
          </a:p>
        </p:txBody>
      </p:sp>
      <p:sp>
        <p:nvSpPr>
          <p:cNvPr id="469" name="Google Shape;469;p69"/>
          <p:cNvSpPr txBox="1"/>
          <p:nvPr/>
        </p:nvSpPr>
        <p:spPr>
          <a:xfrm>
            <a:off x="311700" y="1152475"/>
            <a:ext cx="8520600" cy="280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solidFill>
                  <a:srgbClr val="595959"/>
                </a:solidFill>
              </a:rPr>
              <a:t>Tests in </a:t>
            </a:r>
            <a:r>
              <a:rPr b="1" i="1" lang="en-GB" sz="1800">
                <a:solidFill>
                  <a:srgbClr val="595959"/>
                </a:solidFill>
              </a:rPr>
              <a:t>PerpetualCalendarTest.java</a:t>
            </a:r>
            <a:endParaRPr b="1" i="1" sz="1800">
              <a:solidFill>
                <a:srgbClr val="595959"/>
              </a:solidFill>
            </a:endParaRPr>
          </a:p>
          <a:p>
            <a:pPr indent="-342900" lvl="0" marL="457200" rtl="0" algn="l">
              <a:lnSpc>
                <a:spcPct val="115000"/>
              </a:lnSpc>
              <a:spcBef>
                <a:spcPts val="1600"/>
              </a:spcBef>
              <a:spcAft>
                <a:spcPts val="0"/>
              </a:spcAft>
              <a:buClr>
                <a:srgbClr val="595959"/>
              </a:buClr>
              <a:buSzPts val="1800"/>
              <a:buChar char="●"/>
            </a:pPr>
            <a:r>
              <a:rPr lang="en-GB" sz="1800">
                <a:solidFill>
                  <a:srgbClr val="595959"/>
                </a:solidFill>
              </a:rPr>
              <a:t>Einzelne Tests prüfen Rückgabewerte von einzelnen Methoden des Programms </a:t>
            </a:r>
            <a:r>
              <a:rPr i="1" lang="en-GB" sz="1800">
                <a:solidFill>
                  <a:srgbClr val="595959"/>
                </a:solidFill>
              </a:rPr>
              <a:t>PerpetualCalendar.java</a:t>
            </a:r>
            <a:endParaRPr i="1"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GB" sz="1800">
                <a:solidFill>
                  <a:srgbClr val="595959"/>
                </a:solidFill>
              </a:rPr>
              <a:t>Tests sollten </a:t>
            </a:r>
            <a:r>
              <a:rPr i="1" lang="en-GB" sz="1800">
                <a:solidFill>
                  <a:srgbClr val="595959"/>
                </a:solidFill>
              </a:rPr>
              <a:t>interessante </a:t>
            </a:r>
            <a:r>
              <a:rPr lang="en-GB" sz="1800">
                <a:solidFill>
                  <a:srgbClr val="595959"/>
                </a:solidFill>
              </a:rPr>
              <a:t>Parameter für die Methoden testen</a:t>
            </a:r>
            <a:endParaRPr sz="1800">
              <a:solidFill>
                <a:srgbClr val="595959"/>
              </a:solidFill>
            </a:endParaRPr>
          </a:p>
          <a:p>
            <a:pPr indent="-342900" lvl="0" marL="457200" marR="0" rtl="0" algn="l">
              <a:lnSpc>
                <a:spcPct val="115000"/>
              </a:lnSpc>
              <a:spcBef>
                <a:spcPts val="0"/>
              </a:spcBef>
              <a:spcAft>
                <a:spcPts val="0"/>
              </a:spcAft>
              <a:buClr>
                <a:srgbClr val="595959"/>
              </a:buClr>
              <a:buSzPts val="1800"/>
              <a:buChar char="●"/>
            </a:pPr>
            <a:r>
              <a:rPr lang="en-GB" sz="1800">
                <a:solidFill>
                  <a:srgbClr val="595959"/>
                </a:solidFill>
              </a:rPr>
              <a:t>Beispiel </a:t>
            </a:r>
            <a:r>
              <a:rPr lang="en-GB" sz="1600">
                <a:solidFill>
                  <a:srgbClr val="595959"/>
                </a:solidFill>
                <a:latin typeface="Courier New"/>
                <a:ea typeface="Courier New"/>
                <a:cs typeface="Courier New"/>
                <a:sym typeface="Courier New"/>
              </a:rPr>
              <a:t>testCountDaysInYear()</a:t>
            </a:r>
            <a:r>
              <a:rPr lang="en-GB" sz="1800">
                <a:solidFill>
                  <a:srgbClr val="595959"/>
                </a:solidFill>
              </a:rPr>
              <a:t>:</a:t>
            </a:r>
            <a:br>
              <a:rPr lang="en-GB" sz="1800">
                <a:solidFill>
                  <a:srgbClr val="595959"/>
                </a:solidFill>
              </a:rPr>
            </a:br>
            <a:r>
              <a:rPr lang="en-GB">
                <a:solidFill>
                  <a:srgbClr val="595959"/>
                </a:solidFill>
                <a:latin typeface="Courier New"/>
                <a:ea typeface="Courier New"/>
                <a:cs typeface="Courier New"/>
                <a:sym typeface="Courier New"/>
              </a:rPr>
              <a:t>assertEquals(366, PerpetualCalendar.countDaysInYear(1904));</a:t>
            </a:r>
            <a:br>
              <a:rPr lang="en-GB">
                <a:solidFill>
                  <a:srgbClr val="595959"/>
                </a:solidFill>
                <a:latin typeface="Courier New"/>
                <a:ea typeface="Courier New"/>
                <a:cs typeface="Courier New"/>
                <a:sym typeface="Courier New"/>
              </a:rPr>
            </a:br>
            <a:r>
              <a:rPr lang="en-GB" sz="1800">
                <a:solidFill>
                  <a:srgbClr val="595959"/>
                </a:solidFill>
              </a:rPr>
              <a:t>1904 ist ein Schaltjahr, also sollte </a:t>
            </a:r>
            <a:r>
              <a:rPr lang="en-GB" sz="1600">
                <a:solidFill>
                  <a:schemeClr val="dk2"/>
                </a:solidFill>
                <a:latin typeface="Courier New"/>
                <a:ea typeface="Courier New"/>
                <a:cs typeface="Courier New"/>
                <a:sym typeface="Courier New"/>
              </a:rPr>
              <a:t>countDaysInYear()</a:t>
            </a:r>
            <a:r>
              <a:rPr lang="en-GB" sz="1800">
                <a:solidFill>
                  <a:srgbClr val="595959"/>
                </a:solidFill>
              </a:rPr>
              <a:t> 366 Tage zurückgeben</a:t>
            </a:r>
            <a:endParaRPr>
              <a:solidFill>
                <a:srgbClr val="595959"/>
              </a:solidFill>
              <a:latin typeface="Courier New"/>
              <a:ea typeface="Courier New"/>
              <a:cs typeface="Courier New"/>
              <a:sym typeface="Courier New"/>
            </a:endParaRPr>
          </a:p>
        </p:txBody>
      </p:sp>
      <p:sp>
        <p:nvSpPr>
          <p:cNvPr id="470" name="Google Shape;470;p69"/>
          <p:cNvSpPr txBox="1"/>
          <p:nvPr/>
        </p:nvSpPr>
        <p:spPr>
          <a:xfrm>
            <a:off x="2551050" y="3957475"/>
            <a:ext cx="4041900" cy="723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None/>
            </a:pPr>
            <a:r>
              <a:rPr b="1" lang="en-GB" sz="3600">
                <a:solidFill>
                  <a:srgbClr val="595959"/>
                </a:solidFill>
              </a:rPr>
              <a:t>DEMO</a:t>
            </a:r>
            <a:endParaRPr b="1" sz="3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Distanz </a:t>
            </a:r>
            <a:endParaRPr/>
          </a:p>
        </p:txBody>
      </p:sp>
      <p:sp>
        <p:nvSpPr>
          <p:cNvPr id="476" name="Google Shape;476;p70"/>
          <p:cNvSpPr txBox="1"/>
          <p:nvPr/>
        </p:nvSpPr>
        <p:spPr>
          <a:xfrm>
            <a:off x="311700" y="1299075"/>
            <a:ext cx="5289600" cy="35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595959"/>
                </a:solidFill>
              </a:rPr>
              <a:t>Schreiben Sie eine Methode, die als Parameter die x und y kartesischen Koordinaten eines Punktes (x | y) nimmt und die Entfernung des Punktes vom Ursprung liefert. </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spcBef>
                <a:spcPts val="0"/>
              </a:spcBef>
              <a:spcAft>
                <a:spcPts val="0"/>
              </a:spcAft>
              <a:buNone/>
            </a:pPr>
            <a:r>
              <a:rPr lang="en-GB" sz="1800">
                <a:solidFill>
                  <a:srgbClr val="595959"/>
                </a:solidFill>
              </a:rPr>
              <a:t>Überlegen Sie sich einige Testfälle: Wieviele wollen Sie und was für Eigenschaften sollten sie testen?</a:t>
            </a:r>
            <a:endParaRPr sz="1800">
              <a:solidFill>
                <a:srgbClr val="595959"/>
              </a:solidFill>
            </a:endParaRPr>
          </a:p>
        </p:txBody>
      </p:sp>
      <p:pic>
        <p:nvPicPr>
          <p:cNvPr id="477" name="Google Shape;477;p70"/>
          <p:cNvPicPr preferRelativeResize="0"/>
          <p:nvPr/>
        </p:nvPicPr>
        <p:blipFill>
          <a:blip r:embed="rId3">
            <a:alphaModFix/>
          </a:blip>
          <a:stretch>
            <a:fillRect/>
          </a:stretch>
        </p:blipFill>
        <p:spPr>
          <a:xfrm>
            <a:off x="5330275" y="798300"/>
            <a:ext cx="3813725" cy="386259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id="482" name="Google Shape;482;p71"/>
          <p:cNvPicPr preferRelativeResize="0"/>
          <p:nvPr/>
        </p:nvPicPr>
        <p:blipFill rotWithShape="1">
          <a:blip r:embed="rId3">
            <a:alphaModFix/>
          </a:blip>
          <a:srcRect b="0" l="0" r="0" t="8659"/>
          <a:stretch/>
        </p:blipFill>
        <p:spPr>
          <a:xfrm>
            <a:off x="152400" y="571500"/>
            <a:ext cx="6692926" cy="4419599"/>
          </a:xfrm>
          <a:prstGeom prst="rect">
            <a:avLst/>
          </a:prstGeom>
          <a:noFill/>
          <a:ln>
            <a:noFill/>
          </a:ln>
        </p:spPr>
      </p:pic>
      <p:sp>
        <p:nvSpPr>
          <p:cNvPr id="483" name="Google Shape;483;p71"/>
          <p:cNvSpPr txBox="1"/>
          <p:nvPr>
            <p:ph type="title"/>
          </p:nvPr>
        </p:nvSpPr>
        <p:spPr>
          <a:xfrm>
            <a:off x="279400" y="101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t>Aufgabe 4: Loop Invariante</a:t>
            </a:r>
            <a:endParaRPr sz="2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Loop Invariante</a:t>
            </a:r>
            <a:endParaRPr/>
          </a:p>
        </p:txBody>
      </p:sp>
      <p:sp>
        <p:nvSpPr>
          <p:cNvPr id="489" name="Google Shape;489;p72"/>
          <p:cNvSpPr/>
          <p:nvPr/>
        </p:nvSpPr>
        <p:spPr>
          <a:xfrm>
            <a:off x="4080100" y="1052638"/>
            <a:ext cx="3819600" cy="36459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public int compute(int a, int b) {</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 Precondition:  a &gt;= 0</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int x;</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int res;</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x = a;</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res = b;</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 Loop Invariante: ??</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while (x &gt; 0) {</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x = x - 1;</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res = res + 1;</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 Postcondition:  res = a + b</a:t>
            </a:r>
            <a:endParaRPr sz="1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GB" sz="1100">
                <a:solidFill>
                  <a:schemeClr val="dk1"/>
                </a:solidFill>
                <a:latin typeface="Consolas"/>
                <a:ea typeface="Consolas"/>
                <a:cs typeface="Consolas"/>
                <a:sym typeface="Consolas"/>
              </a:rPr>
              <a:t>  return res;</a:t>
            </a:r>
            <a:endParaRPr sz="1100">
              <a:solidFill>
                <a:schemeClr val="dk1"/>
              </a:solidFill>
              <a:latin typeface="Consolas"/>
              <a:ea typeface="Consolas"/>
              <a:cs typeface="Consolas"/>
              <a:sym typeface="Consolas"/>
            </a:endParaRPr>
          </a:p>
          <a:p>
            <a:pPr indent="0" lvl="0" marL="0" rtl="0" algn="l">
              <a:spcBef>
                <a:spcPts val="0"/>
              </a:spcBef>
              <a:spcAft>
                <a:spcPts val="0"/>
              </a:spcAft>
              <a:buNone/>
            </a:pPr>
            <a:r>
              <a:rPr lang="en-GB" sz="1100">
                <a:solidFill>
                  <a:schemeClr val="dk1"/>
                </a:solidFill>
                <a:latin typeface="Consolas"/>
                <a:ea typeface="Consolas"/>
                <a:cs typeface="Consolas"/>
                <a:sym typeface="Consolas"/>
              </a:rPr>
              <a:t>}</a:t>
            </a:r>
            <a:endParaRPr sz="1100">
              <a:latin typeface="Consolas"/>
              <a:ea typeface="Consolas"/>
              <a:cs typeface="Consolas"/>
              <a:sym typeface="Consolas"/>
            </a:endParaRPr>
          </a:p>
        </p:txBody>
      </p:sp>
      <p:sp>
        <p:nvSpPr>
          <p:cNvPr id="490" name="Google Shape;490;p72"/>
          <p:cNvSpPr/>
          <p:nvPr/>
        </p:nvSpPr>
        <p:spPr>
          <a:xfrm>
            <a:off x="4080100" y="647513"/>
            <a:ext cx="3819600" cy="405300"/>
          </a:xfrm>
          <a:prstGeom prst="rect">
            <a:avLst/>
          </a:prstGeom>
          <a:solidFill>
            <a:srgbClr val="FFD966"/>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t>Beispiel</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3"/>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6: Matching Numbers</a:t>
            </a:r>
            <a:r>
              <a:rPr lang="en-GB"/>
              <a:t> </a:t>
            </a:r>
            <a:r>
              <a:rPr lang="en-GB"/>
              <a:t>(Bonus)</a:t>
            </a:r>
            <a:endParaRPr/>
          </a:p>
        </p:txBody>
      </p:sp>
      <p:pic>
        <p:nvPicPr>
          <p:cNvPr id="496" name="Google Shape;496;p73"/>
          <p:cNvPicPr preferRelativeResize="0"/>
          <p:nvPr/>
        </p:nvPicPr>
        <p:blipFill>
          <a:blip r:embed="rId3">
            <a:alphaModFix/>
          </a:blip>
          <a:stretch>
            <a:fillRect/>
          </a:stretch>
        </p:blipFill>
        <p:spPr>
          <a:xfrm>
            <a:off x="662150" y="2167550"/>
            <a:ext cx="7618124" cy="1165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4"/>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Aufgabe 6: </a:t>
            </a:r>
            <a:r>
              <a:rPr lang="en-GB"/>
              <a:t>Matching Numbers</a:t>
            </a:r>
            <a:r>
              <a:rPr lang="en-GB"/>
              <a:t> (Bonus)</a:t>
            </a:r>
            <a:endParaRPr/>
          </a:p>
        </p:txBody>
      </p:sp>
      <p:pic>
        <p:nvPicPr>
          <p:cNvPr id="502" name="Google Shape;502;p74"/>
          <p:cNvPicPr preferRelativeResize="0"/>
          <p:nvPr/>
        </p:nvPicPr>
        <p:blipFill>
          <a:blip r:embed="rId3">
            <a:alphaModFix/>
          </a:blip>
          <a:stretch>
            <a:fillRect/>
          </a:stretch>
        </p:blipFill>
        <p:spPr>
          <a:xfrm>
            <a:off x="662150" y="2167550"/>
            <a:ext cx="7618124" cy="1165800"/>
          </a:xfrm>
          <a:prstGeom prst="rect">
            <a:avLst/>
          </a:prstGeom>
          <a:noFill/>
          <a:ln>
            <a:noFill/>
          </a:ln>
        </p:spPr>
      </p:pic>
      <p:sp>
        <p:nvSpPr>
          <p:cNvPr id="503" name="Google Shape;503;p74"/>
          <p:cNvSpPr/>
          <p:nvPr/>
        </p:nvSpPr>
        <p:spPr>
          <a:xfrm>
            <a:off x="5001950" y="2629700"/>
            <a:ext cx="3278400" cy="162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4"/>
          <p:cNvSpPr/>
          <p:nvPr/>
        </p:nvSpPr>
        <p:spPr>
          <a:xfrm>
            <a:off x="662150" y="2850750"/>
            <a:ext cx="4339800" cy="162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4"/>
          <p:cNvSpPr/>
          <p:nvPr/>
        </p:nvSpPr>
        <p:spPr>
          <a:xfrm>
            <a:off x="678350" y="3317150"/>
            <a:ext cx="2415000" cy="162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4"/>
          <p:cNvSpPr/>
          <p:nvPr/>
        </p:nvSpPr>
        <p:spPr>
          <a:xfrm>
            <a:off x="3093475" y="3071800"/>
            <a:ext cx="5187000" cy="162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74"/>
          <p:cNvSpPr/>
          <p:nvPr/>
        </p:nvSpPr>
        <p:spPr>
          <a:xfrm rot="5400000">
            <a:off x="2980225" y="3206650"/>
            <a:ext cx="248100" cy="108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4"/>
          <p:cNvSpPr/>
          <p:nvPr/>
        </p:nvSpPr>
        <p:spPr>
          <a:xfrm rot="5400000">
            <a:off x="8040275" y="2853500"/>
            <a:ext cx="463800" cy="162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4"/>
          <p:cNvSpPr/>
          <p:nvPr/>
        </p:nvSpPr>
        <p:spPr>
          <a:xfrm rot="5400000">
            <a:off x="438350" y="3095850"/>
            <a:ext cx="468900" cy="111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74"/>
          <p:cNvSpPr/>
          <p:nvPr/>
        </p:nvSpPr>
        <p:spPr>
          <a:xfrm rot="5400000">
            <a:off x="4902200" y="2751025"/>
            <a:ext cx="215700" cy="162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Merge Conflicts</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id="520" name="Google Shape;520;p76"/>
          <p:cNvPicPr preferRelativeResize="0"/>
          <p:nvPr/>
        </p:nvPicPr>
        <p:blipFill>
          <a:blip r:embed="rId3">
            <a:alphaModFix/>
          </a:blip>
          <a:stretch>
            <a:fillRect/>
          </a:stretch>
        </p:blipFill>
        <p:spPr>
          <a:xfrm>
            <a:off x="772824" y="0"/>
            <a:ext cx="7598354" cy="5143501"/>
          </a:xfrm>
          <a:prstGeom prst="rect">
            <a:avLst/>
          </a:prstGeom>
          <a:noFill/>
          <a:ln>
            <a:noFill/>
          </a:ln>
        </p:spPr>
      </p:pic>
      <p:sp>
        <p:nvSpPr>
          <p:cNvPr id="521" name="Google Shape;521;p76"/>
          <p:cNvSpPr/>
          <p:nvPr/>
        </p:nvSpPr>
        <p:spPr>
          <a:xfrm>
            <a:off x="2297325" y="982425"/>
            <a:ext cx="1919400" cy="468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76"/>
          <p:cNvSpPr txBox="1"/>
          <p:nvPr/>
        </p:nvSpPr>
        <p:spPr>
          <a:xfrm>
            <a:off x="3974975" y="1647425"/>
            <a:ext cx="3370500" cy="589500"/>
          </a:xfrm>
          <a:prstGeom prst="rect">
            <a:avLst/>
          </a:prstGeom>
          <a:solidFill>
            <a:srgbClr val="F4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t>[rejected - non-fast-forward]</a:t>
            </a:r>
            <a:endParaRPr b="1"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1"/>
          <p:cNvSpPr txBox="1"/>
          <p:nvPr>
            <p:ph type="title"/>
          </p:nvPr>
        </p:nvSpPr>
        <p:spPr>
          <a:xfrm>
            <a:off x="311700" y="263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FEEDBACK "AbsoluteMax"</a:t>
            </a:r>
            <a:endParaRPr/>
          </a:p>
        </p:txBody>
      </p:sp>
      <p:sp>
        <p:nvSpPr>
          <p:cNvPr id="228" name="Google Shape;228;p41"/>
          <p:cNvSpPr txBox="1"/>
          <p:nvPr/>
        </p:nvSpPr>
        <p:spPr>
          <a:xfrm>
            <a:off x="824275" y="1327100"/>
            <a:ext cx="7014600" cy="34854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rPr b="1" lang="en-GB" sz="1500">
                <a:solidFill>
                  <a:schemeClr val="lt2"/>
                </a:solidFill>
                <a:latin typeface="Courier New"/>
                <a:ea typeface="Courier New"/>
                <a:cs typeface="Courier New"/>
                <a:sym typeface="Courier New"/>
              </a:rPr>
              <a:t>//a,b,c bereits absolut (nicht negativ)</a:t>
            </a:r>
            <a:endParaRPr b="1" sz="1500">
              <a:solidFill>
                <a:schemeClr val="lt2"/>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CF8E6D"/>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int </a:t>
            </a:r>
            <a:r>
              <a:rPr b="1" lang="en-GB" sz="1500">
                <a:solidFill>
                  <a:srgbClr val="BCBEC4"/>
                </a:solidFill>
                <a:latin typeface="Courier New"/>
                <a:ea typeface="Courier New"/>
                <a:cs typeface="Courier New"/>
                <a:sym typeface="Courier New"/>
              </a:rPr>
              <a:t>r = -</a:t>
            </a:r>
            <a:r>
              <a:rPr b="1" lang="en-GB" sz="1500">
                <a:solidFill>
                  <a:srgbClr val="2AACB8"/>
                </a:solidFill>
                <a:latin typeface="Courier New"/>
                <a:ea typeface="Courier New"/>
                <a:cs typeface="Courier New"/>
                <a:sym typeface="Courier New"/>
              </a:rPr>
              <a:t>1</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if</a:t>
            </a:r>
            <a:r>
              <a:rPr b="1" lang="en-GB" sz="1500">
                <a:solidFill>
                  <a:srgbClr val="BCBEC4"/>
                </a:solidFill>
                <a:latin typeface="Courier New"/>
                <a:ea typeface="Courier New"/>
                <a:cs typeface="Courier New"/>
                <a:sym typeface="Courier New"/>
              </a:rPr>
              <a:t>(a &gt; b &amp;&amp; a &gt; c)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a;</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(b &gt; a &amp;&amp; b &gt; c)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b;</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(c &gt; a &amp;&amp; c &gt; b)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c;</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a:t>
            </a: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a:t>
            </a:r>
            <a:r>
              <a:rPr b="1" lang="en-GB" sz="1500">
                <a:solidFill>
                  <a:srgbClr val="2AACB8"/>
                </a:solidFill>
                <a:latin typeface="Courier New"/>
                <a:ea typeface="Courier New"/>
                <a:cs typeface="Courier New"/>
                <a:sym typeface="Courier New"/>
              </a:rPr>
              <a:t>1</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a:t>
            </a:r>
            <a:endParaRPr b="1" sz="2000">
              <a:solidFill>
                <a:srgbClr val="33339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Git</a:t>
            </a:r>
            <a:r>
              <a:rPr lang="en-GB"/>
              <a:t> - Merge Conflicts</a:t>
            </a:r>
            <a:endParaRPr/>
          </a:p>
        </p:txBody>
      </p:sp>
      <p:sp>
        <p:nvSpPr>
          <p:cNvPr id="528" name="Google Shape;528;p77"/>
          <p:cNvSpPr txBox="1"/>
          <p:nvPr>
            <p:ph idx="1" type="body"/>
          </p:nvPr>
        </p:nvSpPr>
        <p:spPr>
          <a:xfrm>
            <a:off x="311700" y="1152475"/>
            <a:ext cx="8520600" cy="755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Student löst Übung gleichzeitig während TA korrigiert </a:t>
            </a:r>
            <a:br>
              <a:rPr lang="en-GB"/>
            </a:br>
            <a:r>
              <a:rPr lang="en-GB"/>
              <a:t>→ Beim Versuch zu pushen, Konflikt!</a:t>
            </a:r>
            <a:endParaRPr/>
          </a:p>
        </p:txBody>
      </p:sp>
      <p:sp>
        <p:nvSpPr>
          <p:cNvPr id="529" name="Google Shape;529;p77"/>
          <p:cNvSpPr/>
          <p:nvPr/>
        </p:nvSpPr>
        <p:spPr>
          <a:xfrm>
            <a:off x="311700" y="2193900"/>
            <a:ext cx="1305600" cy="7557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Übung veröffentlicht</a:t>
            </a:r>
            <a:endParaRPr/>
          </a:p>
        </p:txBody>
      </p:sp>
      <p:sp>
        <p:nvSpPr>
          <p:cNvPr id="530" name="Google Shape;530;p77"/>
          <p:cNvSpPr/>
          <p:nvPr/>
        </p:nvSpPr>
        <p:spPr>
          <a:xfrm>
            <a:off x="2368450" y="2193900"/>
            <a:ext cx="1305600" cy="7557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Student löst Übung</a:t>
            </a:r>
            <a:endParaRPr/>
          </a:p>
        </p:txBody>
      </p:sp>
      <p:sp>
        <p:nvSpPr>
          <p:cNvPr id="531" name="Google Shape;531;p77"/>
          <p:cNvSpPr/>
          <p:nvPr/>
        </p:nvSpPr>
        <p:spPr>
          <a:xfrm>
            <a:off x="4425200" y="2193900"/>
            <a:ext cx="1305600" cy="7557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TA korrigiert</a:t>
            </a:r>
            <a:endParaRPr/>
          </a:p>
        </p:txBody>
      </p:sp>
      <p:cxnSp>
        <p:nvCxnSpPr>
          <p:cNvPr id="532" name="Google Shape;532;p77"/>
          <p:cNvCxnSpPr>
            <a:stCxn id="529" idx="3"/>
            <a:endCxn id="530" idx="1"/>
          </p:cNvCxnSpPr>
          <p:nvPr/>
        </p:nvCxnSpPr>
        <p:spPr>
          <a:xfrm>
            <a:off x="1617300" y="2571750"/>
            <a:ext cx="751200" cy="0"/>
          </a:xfrm>
          <a:prstGeom prst="straightConnector1">
            <a:avLst/>
          </a:prstGeom>
          <a:noFill/>
          <a:ln cap="flat" cmpd="sng" w="28575">
            <a:solidFill>
              <a:schemeClr val="dk2"/>
            </a:solidFill>
            <a:prstDash val="solid"/>
            <a:round/>
            <a:headEnd len="med" w="med" type="none"/>
            <a:tailEnd len="med" w="med" type="triangle"/>
          </a:ln>
        </p:spPr>
      </p:cxnSp>
      <p:cxnSp>
        <p:nvCxnSpPr>
          <p:cNvPr id="533" name="Google Shape;533;p77"/>
          <p:cNvCxnSpPr>
            <a:stCxn id="530" idx="3"/>
            <a:endCxn id="531" idx="1"/>
          </p:cNvCxnSpPr>
          <p:nvPr/>
        </p:nvCxnSpPr>
        <p:spPr>
          <a:xfrm>
            <a:off x="3674050" y="2571750"/>
            <a:ext cx="751200" cy="600"/>
          </a:xfrm>
          <a:prstGeom prst="curvedConnector3">
            <a:avLst>
              <a:gd fmla="val 49997" name="adj1"/>
            </a:avLst>
          </a:prstGeom>
          <a:noFill/>
          <a:ln cap="flat" cmpd="sng" w="28575">
            <a:solidFill>
              <a:schemeClr val="dk2"/>
            </a:solidFill>
            <a:prstDash val="solid"/>
            <a:round/>
            <a:headEnd len="med" w="med" type="none"/>
            <a:tailEnd len="med" w="med" type="triangle"/>
          </a:ln>
        </p:spPr>
      </p:cxnSp>
      <p:sp>
        <p:nvSpPr>
          <p:cNvPr id="534" name="Google Shape;534;p77"/>
          <p:cNvSpPr/>
          <p:nvPr/>
        </p:nvSpPr>
        <p:spPr>
          <a:xfrm>
            <a:off x="6798075" y="2193900"/>
            <a:ext cx="1305600" cy="7557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t>?</a:t>
            </a:r>
            <a:endParaRPr b="1"/>
          </a:p>
        </p:txBody>
      </p:sp>
      <p:cxnSp>
        <p:nvCxnSpPr>
          <p:cNvPr id="535" name="Google Shape;535;p77"/>
          <p:cNvCxnSpPr>
            <a:stCxn id="531" idx="3"/>
            <a:endCxn id="534" idx="1"/>
          </p:cNvCxnSpPr>
          <p:nvPr/>
        </p:nvCxnSpPr>
        <p:spPr>
          <a:xfrm>
            <a:off x="5730800" y="2571750"/>
            <a:ext cx="1067400" cy="600"/>
          </a:xfrm>
          <a:prstGeom prst="curvedConnector3">
            <a:avLst>
              <a:gd fmla="val 49994" name="adj1"/>
            </a:avLst>
          </a:prstGeom>
          <a:noFill/>
          <a:ln cap="flat" cmpd="sng" w="28575">
            <a:solidFill>
              <a:schemeClr val="dk2"/>
            </a:solidFill>
            <a:prstDash val="solid"/>
            <a:round/>
            <a:headEnd len="med" w="med" type="none"/>
            <a:tailEnd len="med" w="med" type="triangle"/>
          </a:ln>
        </p:spPr>
      </p:cxnSp>
      <p:sp>
        <p:nvSpPr>
          <p:cNvPr id="536" name="Google Shape;536;p77"/>
          <p:cNvSpPr/>
          <p:nvPr/>
        </p:nvSpPr>
        <p:spPr>
          <a:xfrm>
            <a:off x="4425200" y="3347425"/>
            <a:ext cx="1305600" cy="7557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Student macht Änderungen</a:t>
            </a:r>
            <a:endParaRPr/>
          </a:p>
        </p:txBody>
      </p:sp>
      <p:sp>
        <p:nvSpPr>
          <p:cNvPr id="537" name="Google Shape;537;p77"/>
          <p:cNvSpPr txBox="1"/>
          <p:nvPr/>
        </p:nvSpPr>
        <p:spPr>
          <a:xfrm>
            <a:off x="6133100" y="3347425"/>
            <a:ext cx="906900" cy="4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CC0000"/>
                </a:solidFill>
              </a:rPr>
              <a:t>push ⚡</a:t>
            </a:r>
            <a:endParaRPr b="1">
              <a:solidFill>
                <a:srgbClr val="CC0000"/>
              </a:solidFill>
            </a:endParaRPr>
          </a:p>
        </p:txBody>
      </p:sp>
      <p:cxnSp>
        <p:nvCxnSpPr>
          <p:cNvPr id="538" name="Google Shape;538;p77"/>
          <p:cNvCxnSpPr>
            <a:stCxn id="530" idx="3"/>
            <a:endCxn id="536" idx="1"/>
          </p:cNvCxnSpPr>
          <p:nvPr/>
        </p:nvCxnSpPr>
        <p:spPr>
          <a:xfrm>
            <a:off x="3674050" y="2571750"/>
            <a:ext cx="751200" cy="1153500"/>
          </a:xfrm>
          <a:prstGeom prst="curvedConnector3">
            <a:avLst>
              <a:gd fmla="val 49997" name="adj1"/>
            </a:avLst>
          </a:prstGeom>
          <a:noFill/>
          <a:ln cap="flat" cmpd="sng" w="28575">
            <a:solidFill>
              <a:schemeClr val="dk2"/>
            </a:solidFill>
            <a:prstDash val="solid"/>
            <a:round/>
            <a:headEnd len="med" w="med" type="none"/>
            <a:tailEnd len="med" w="med" type="triangle"/>
          </a:ln>
        </p:spPr>
      </p:cxnSp>
      <p:cxnSp>
        <p:nvCxnSpPr>
          <p:cNvPr id="539" name="Google Shape;539;p77"/>
          <p:cNvCxnSpPr>
            <a:stCxn id="536" idx="3"/>
            <a:endCxn id="534" idx="1"/>
          </p:cNvCxnSpPr>
          <p:nvPr/>
        </p:nvCxnSpPr>
        <p:spPr>
          <a:xfrm flipH="1" rot="10800000">
            <a:off x="5730800" y="2571775"/>
            <a:ext cx="1067400" cy="1153500"/>
          </a:xfrm>
          <a:prstGeom prst="curvedConnector3">
            <a:avLst>
              <a:gd fmla="val 49994" name="adj1"/>
            </a:avLst>
          </a:prstGeom>
          <a:noFill/>
          <a:ln cap="flat" cmpd="sng" w="28575">
            <a:solidFill>
              <a:srgbClr val="CC0000"/>
            </a:solidFill>
            <a:prstDash val="solid"/>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Einfache Lösung</a:t>
            </a:r>
            <a:endParaRPr/>
          </a:p>
        </p:txBody>
      </p:sp>
      <p:sp>
        <p:nvSpPr>
          <p:cNvPr id="545" name="Google Shape;545;p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a:t>Im Fenster </a:t>
            </a:r>
            <a:r>
              <a:rPr b="1" lang="en-GB"/>
              <a:t>Git Repositories</a:t>
            </a:r>
            <a:r>
              <a:rPr lang="en-GB"/>
              <a:t>, Rechtsklick auf das Repository, dann “</a:t>
            </a:r>
            <a:r>
              <a:rPr b="1" lang="en-GB"/>
              <a:t>Pull</a:t>
            </a:r>
            <a:r>
              <a:rPr lang="en-GB"/>
              <a:t>”.</a:t>
            </a:r>
            <a:br>
              <a:rPr lang="en-GB"/>
            </a:br>
            <a:endParaRPr/>
          </a:p>
          <a:p>
            <a:pPr indent="-342900" lvl="0" marL="457200" rtl="0" algn="l">
              <a:spcBef>
                <a:spcPts val="0"/>
              </a:spcBef>
              <a:spcAft>
                <a:spcPts val="0"/>
              </a:spcAft>
              <a:buSzPts val="1800"/>
              <a:buAutoNum type="arabicPeriod"/>
            </a:pPr>
            <a:r>
              <a:rPr lang="en-GB"/>
              <a:t>Zwei mögliche Ergebnisse:</a:t>
            </a:r>
            <a:br>
              <a:rPr lang="en-GB"/>
            </a:br>
            <a:endParaRPr/>
          </a:p>
          <a:p>
            <a:pPr indent="-342900" lvl="1" marL="914400" rtl="0" algn="l">
              <a:spcBef>
                <a:spcPts val="0"/>
              </a:spcBef>
              <a:spcAft>
                <a:spcPts val="0"/>
              </a:spcAft>
              <a:buSzPts val="1800"/>
              <a:buAutoNum type="alphaLcPeriod"/>
            </a:pPr>
            <a:r>
              <a:rPr lang="en-GB" sz="1800"/>
              <a:t>Result: “</a:t>
            </a:r>
            <a:r>
              <a:rPr b="1" lang="en-GB" sz="1800">
                <a:solidFill>
                  <a:srgbClr val="38761D"/>
                </a:solidFill>
              </a:rPr>
              <a:t>Merged</a:t>
            </a:r>
            <a:r>
              <a:rPr lang="en-GB" sz="1800"/>
              <a:t>”. Das Problem ist gelöst. Mit Rechtsklick auf Repo, dann “Push to Upstream” können die eigenen Änderungen hochgeladen werden.</a:t>
            </a:r>
            <a:br>
              <a:rPr lang="en-GB" sz="1800"/>
            </a:br>
            <a:endParaRPr sz="1800"/>
          </a:p>
          <a:p>
            <a:pPr indent="-342900" lvl="1" marL="914400" rtl="0" algn="l">
              <a:spcBef>
                <a:spcPts val="0"/>
              </a:spcBef>
              <a:spcAft>
                <a:spcPts val="0"/>
              </a:spcAft>
              <a:buSzPts val="1800"/>
              <a:buAutoNum type="alphaLcPeriod"/>
            </a:pPr>
            <a:r>
              <a:rPr lang="en-GB" sz="1800"/>
              <a:t>Result: “</a:t>
            </a:r>
            <a:r>
              <a:rPr b="1" lang="en-GB" sz="1800">
                <a:solidFill>
                  <a:srgbClr val="990000"/>
                </a:solidFill>
              </a:rPr>
              <a:t>Conflict</a:t>
            </a:r>
            <a:r>
              <a:rPr lang="en-GB" sz="1800"/>
              <a:t>”. TA und Student haben dieselbe(n) Datei(en) bearbeitet. Die rot markierten Dateien müssen manuell durchgegangen werden. Konflikt-Zeilen sind mit “&lt;&lt;&lt;&lt;”, “====” und “&gt;&gt;&gt;&gt;” markiert. Nach dem Bearbeiten erneut committen. Dann ist ein Push möglich.</a:t>
            </a: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id="550" name="Google Shape;550;p79"/>
          <p:cNvPicPr preferRelativeResize="0"/>
          <p:nvPr/>
        </p:nvPicPr>
        <p:blipFill>
          <a:blip r:embed="rId3">
            <a:alphaModFix/>
          </a:blip>
          <a:stretch>
            <a:fillRect/>
          </a:stretch>
        </p:blipFill>
        <p:spPr>
          <a:xfrm>
            <a:off x="0" y="91275"/>
            <a:ext cx="9144001" cy="4960958"/>
          </a:xfrm>
          <a:prstGeom prst="rect">
            <a:avLst/>
          </a:prstGeom>
          <a:noFill/>
          <a:ln>
            <a:noFill/>
          </a:ln>
        </p:spPr>
      </p:pic>
      <p:sp>
        <p:nvSpPr>
          <p:cNvPr id="551" name="Google Shape;551;p79"/>
          <p:cNvSpPr/>
          <p:nvPr/>
        </p:nvSpPr>
        <p:spPr>
          <a:xfrm>
            <a:off x="967300" y="2735650"/>
            <a:ext cx="816000" cy="3324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pic>
        <p:nvPicPr>
          <p:cNvPr id="556" name="Google Shape;556;p80"/>
          <p:cNvPicPr preferRelativeResize="0"/>
          <p:nvPr/>
        </p:nvPicPr>
        <p:blipFill>
          <a:blip r:embed="rId3">
            <a:alphaModFix/>
          </a:blip>
          <a:stretch>
            <a:fillRect/>
          </a:stretch>
        </p:blipFill>
        <p:spPr>
          <a:xfrm>
            <a:off x="1153075" y="0"/>
            <a:ext cx="6837855" cy="5143500"/>
          </a:xfrm>
          <a:prstGeom prst="rect">
            <a:avLst/>
          </a:prstGeom>
          <a:noFill/>
          <a:ln>
            <a:noFill/>
          </a:ln>
        </p:spPr>
      </p:pic>
      <p:pic>
        <p:nvPicPr>
          <p:cNvPr id="557" name="Google Shape;557;p80"/>
          <p:cNvPicPr preferRelativeResize="0"/>
          <p:nvPr/>
        </p:nvPicPr>
        <p:blipFill rotWithShape="1">
          <a:blip r:embed="rId4">
            <a:alphaModFix/>
          </a:blip>
          <a:srcRect b="37140" l="10305" r="73558" t="47873"/>
          <a:stretch/>
        </p:blipFill>
        <p:spPr>
          <a:xfrm>
            <a:off x="3941775" y="2520100"/>
            <a:ext cx="2176400" cy="1520525"/>
          </a:xfrm>
          <a:prstGeom prst="rect">
            <a:avLst/>
          </a:prstGeom>
          <a:noFill/>
          <a:ln>
            <a:noFill/>
          </a:ln>
        </p:spPr>
      </p:pic>
      <p:cxnSp>
        <p:nvCxnSpPr>
          <p:cNvPr id="558" name="Google Shape;558;p80"/>
          <p:cNvCxnSpPr/>
          <p:nvPr/>
        </p:nvCxnSpPr>
        <p:spPr>
          <a:xfrm rot="10800000">
            <a:off x="2445925" y="2463550"/>
            <a:ext cx="1493400" cy="93000"/>
          </a:xfrm>
          <a:prstGeom prst="straightConnector1">
            <a:avLst/>
          </a:prstGeom>
          <a:noFill/>
          <a:ln cap="flat" cmpd="sng" w="38100">
            <a:solidFill>
              <a:srgbClr val="F3F3F3"/>
            </a:solidFill>
            <a:prstDash val="solid"/>
            <a:round/>
            <a:headEnd len="med" w="med" type="none"/>
            <a:tailEnd len="med" w="med" type="none"/>
          </a:ln>
        </p:spPr>
      </p:cxnSp>
      <p:cxnSp>
        <p:nvCxnSpPr>
          <p:cNvPr id="559" name="Google Shape;559;p80"/>
          <p:cNvCxnSpPr/>
          <p:nvPr/>
        </p:nvCxnSpPr>
        <p:spPr>
          <a:xfrm rot="10800000">
            <a:off x="2521425" y="3309850"/>
            <a:ext cx="1426500" cy="734700"/>
          </a:xfrm>
          <a:prstGeom prst="straightConnector1">
            <a:avLst/>
          </a:prstGeom>
          <a:noFill/>
          <a:ln cap="flat" cmpd="sng" w="38100">
            <a:solidFill>
              <a:srgbClr val="F3F3F3"/>
            </a:solidFill>
            <a:prstDash val="solid"/>
            <a:round/>
            <a:headEnd len="med" w="med" type="none"/>
            <a:tailEnd len="med" w="med" type="none"/>
          </a:ln>
        </p:spPr>
      </p:cxnSp>
      <p:pic>
        <p:nvPicPr>
          <p:cNvPr id="560" name="Google Shape;560;p80"/>
          <p:cNvPicPr preferRelativeResize="0"/>
          <p:nvPr/>
        </p:nvPicPr>
        <p:blipFill rotWithShape="1">
          <a:blip r:embed="rId4">
            <a:alphaModFix/>
          </a:blip>
          <a:srcRect b="72403" l="26442" r="52338" t="6145"/>
          <a:stretch/>
        </p:blipFill>
        <p:spPr>
          <a:xfrm>
            <a:off x="6178825" y="104598"/>
            <a:ext cx="2644947" cy="2011250"/>
          </a:xfrm>
          <a:prstGeom prst="rect">
            <a:avLst/>
          </a:prstGeom>
          <a:noFill/>
          <a:ln>
            <a:noFill/>
          </a:ln>
        </p:spPr>
      </p:pic>
      <p:cxnSp>
        <p:nvCxnSpPr>
          <p:cNvPr id="561" name="Google Shape;561;p80"/>
          <p:cNvCxnSpPr/>
          <p:nvPr/>
        </p:nvCxnSpPr>
        <p:spPr>
          <a:xfrm flipH="1">
            <a:off x="3307150" y="122425"/>
            <a:ext cx="2859900" cy="376500"/>
          </a:xfrm>
          <a:prstGeom prst="straightConnector1">
            <a:avLst/>
          </a:prstGeom>
          <a:noFill/>
          <a:ln cap="flat" cmpd="sng" w="38100">
            <a:solidFill>
              <a:srgbClr val="F3F3F3"/>
            </a:solidFill>
            <a:prstDash val="solid"/>
            <a:round/>
            <a:headEnd len="med" w="med" type="none"/>
            <a:tailEnd len="med" w="med" type="none"/>
          </a:ln>
        </p:spPr>
      </p:cxnSp>
      <p:cxnSp>
        <p:nvCxnSpPr>
          <p:cNvPr id="562" name="Google Shape;562;p80"/>
          <p:cNvCxnSpPr/>
          <p:nvPr/>
        </p:nvCxnSpPr>
        <p:spPr>
          <a:xfrm rot="10800000">
            <a:off x="3291950" y="1103400"/>
            <a:ext cx="2892300" cy="1005900"/>
          </a:xfrm>
          <a:prstGeom prst="straightConnector1">
            <a:avLst/>
          </a:prstGeom>
          <a:noFill/>
          <a:ln cap="flat" cmpd="sng" w="38100">
            <a:solidFill>
              <a:srgbClr val="F3F3F3"/>
            </a:solidFill>
            <a:prstDash val="solid"/>
            <a:round/>
            <a:headEnd len="med" w="med" type="none"/>
            <a:tailEnd len="med" w="med" type="none"/>
          </a:ln>
        </p:spPr>
      </p:cxnSp>
      <p:pic>
        <p:nvPicPr>
          <p:cNvPr id="563" name="Google Shape;563;p80"/>
          <p:cNvPicPr preferRelativeResize="0"/>
          <p:nvPr/>
        </p:nvPicPr>
        <p:blipFill rotWithShape="1">
          <a:blip r:embed="rId4">
            <a:alphaModFix/>
          </a:blip>
          <a:srcRect b="73871" l="1022" r="82399" t="9379"/>
          <a:stretch/>
        </p:blipFill>
        <p:spPr>
          <a:xfrm>
            <a:off x="272650" y="1173750"/>
            <a:ext cx="1851148" cy="1406873"/>
          </a:xfrm>
          <a:prstGeom prst="rect">
            <a:avLst/>
          </a:prstGeom>
          <a:noFill/>
          <a:ln>
            <a:noFill/>
          </a:ln>
        </p:spPr>
      </p:pic>
      <p:cxnSp>
        <p:nvCxnSpPr>
          <p:cNvPr id="564" name="Google Shape;564;p80"/>
          <p:cNvCxnSpPr/>
          <p:nvPr/>
        </p:nvCxnSpPr>
        <p:spPr>
          <a:xfrm flipH="1" rot="10800000">
            <a:off x="318250" y="721775"/>
            <a:ext cx="1239000" cy="475800"/>
          </a:xfrm>
          <a:prstGeom prst="straightConnector1">
            <a:avLst/>
          </a:prstGeom>
          <a:noFill/>
          <a:ln cap="flat" cmpd="sng" w="38100">
            <a:solidFill>
              <a:srgbClr val="F3F3F3"/>
            </a:solidFill>
            <a:prstDash val="solid"/>
            <a:round/>
            <a:headEnd len="med" w="med" type="none"/>
            <a:tailEnd len="med" w="med" type="none"/>
          </a:ln>
        </p:spPr>
      </p:cxnSp>
      <p:cxnSp>
        <p:nvCxnSpPr>
          <p:cNvPr id="565" name="Google Shape;565;p80"/>
          <p:cNvCxnSpPr/>
          <p:nvPr/>
        </p:nvCxnSpPr>
        <p:spPr>
          <a:xfrm flipH="1" rot="10800000">
            <a:off x="2133100" y="857375"/>
            <a:ext cx="648600" cy="340200"/>
          </a:xfrm>
          <a:prstGeom prst="straightConnector1">
            <a:avLst/>
          </a:prstGeom>
          <a:noFill/>
          <a:ln cap="flat" cmpd="sng" w="38100">
            <a:solidFill>
              <a:srgbClr val="F3F3F3"/>
            </a:solidFill>
            <a:prstDash val="solid"/>
            <a:round/>
            <a:headEnd len="med" w="med" type="none"/>
            <a:tailEnd len="med" w="med" type="non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5600"/>
              <a:t>Arrays Recap</a:t>
            </a:r>
            <a:endParaRPr sz="5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2"/>
          <p:cNvSpPr txBox="1"/>
          <p:nvPr>
            <p:ph type="title"/>
          </p:nvPr>
        </p:nvSpPr>
        <p:spPr>
          <a:xfrm>
            <a:off x="311700" y="224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Arrays Recap</a:t>
            </a:r>
            <a:endParaRPr/>
          </a:p>
        </p:txBody>
      </p:sp>
      <p:sp>
        <p:nvSpPr>
          <p:cNvPr id="576" name="Google Shape;576;p82"/>
          <p:cNvSpPr txBox="1"/>
          <p:nvPr/>
        </p:nvSpPr>
        <p:spPr>
          <a:xfrm>
            <a:off x="441875" y="1069350"/>
            <a:ext cx="8307300" cy="10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900"/>
              <a:t>Syntax: </a:t>
            </a:r>
            <a:r>
              <a:rPr lang="en-GB" sz="1900"/>
              <a:t>&lt;type&gt; name[] = new &lt;type&gt;[length];</a:t>
            </a:r>
            <a:endParaRPr sz="1900"/>
          </a:p>
          <a:p>
            <a:pPr indent="0" lvl="0" marL="914400" rtl="0" algn="l">
              <a:spcBef>
                <a:spcPts val="0"/>
              </a:spcBef>
              <a:spcAft>
                <a:spcPts val="0"/>
              </a:spcAft>
              <a:buNone/>
            </a:pPr>
            <a:r>
              <a:t/>
            </a:r>
            <a:endParaRPr sz="1900"/>
          </a:p>
          <a:p>
            <a:pPr indent="0" lvl="0" marL="914400" rtl="0" algn="l">
              <a:spcBef>
                <a:spcPts val="0"/>
              </a:spcBef>
              <a:spcAft>
                <a:spcPts val="0"/>
              </a:spcAft>
              <a:buNone/>
            </a:pPr>
            <a:r>
              <a:rPr lang="en-GB" sz="1900"/>
              <a:t>Beispiel: int arr[] = new int[7];</a:t>
            </a:r>
            <a:endParaRPr sz="1900"/>
          </a:p>
          <a:p>
            <a:pPr indent="0" lvl="0" marL="914400" rtl="0" algn="l">
              <a:spcBef>
                <a:spcPts val="0"/>
              </a:spcBef>
              <a:spcAft>
                <a:spcPts val="0"/>
              </a:spcAft>
              <a:buNone/>
            </a:pPr>
            <a:r>
              <a:t/>
            </a:r>
            <a:endParaRPr sz="1900"/>
          </a:p>
          <a:p>
            <a:pPr indent="0" lvl="0" marL="914400" rtl="0" algn="l">
              <a:spcBef>
                <a:spcPts val="0"/>
              </a:spcBef>
              <a:spcAft>
                <a:spcPts val="0"/>
              </a:spcAft>
              <a:buNone/>
            </a:pPr>
            <a:r>
              <a:t/>
            </a:r>
            <a:endParaRPr sz="1900"/>
          </a:p>
        </p:txBody>
      </p:sp>
      <p:grpSp>
        <p:nvGrpSpPr>
          <p:cNvPr id="577" name="Google Shape;577;p82"/>
          <p:cNvGrpSpPr/>
          <p:nvPr/>
        </p:nvGrpSpPr>
        <p:grpSpPr>
          <a:xfrm>
            <a:off x="2949683" y="2335241"/>
            <a:ext cx="4269300" cy="609900"/>
            <a:chOff x="1926600" y="3588075"/>
            <a:chExt cx="4269300" cy="609900"/>
          </a:xfrm>
        </p:grpSpPr>
        <p:sp>
          <p:nvSpPr>
            <p:cNvPr id="578" name="Google Shape;578;p82"/>
            <p:cNvSpPr/>
            <p:nvPr/>
          </p:nvSpPr>
          <p:spPr>
            <a:xfrm>
              <a:off x="19266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0</a:t>
              </a:r>
              <a:endParaRPr sz="1700"/>
            </a:p>
          </p:txBody>
        </p:sp>
        <p:sp>
          <p:nvSpPr>
            <p:cNvPr id="579" name="Google Shape;579;p82"/>
            <p:cNvSpPr/>
            <p:nvPr/>
          </p:nvSpPr>
          <p:spPr>
            <a:xfrm>
              <a:off x="25365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0</a:t>
              </a:r>
              <a:endParaRPr sz="1700"/>
            </a:p>
          </p:txBody>
        </p:sp>
        <p:sp>
          <p:nvSpPr>
            <p:cNvPr id="580" name="Google Shape;580;p82"/>
            <p:cNvSpPr/>
            <p:nvPr/>
          </p:nvSpPr>
          <p:spPr>
            <a:xfrm>
              <a:off x="31464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0</a:t>
              </a:r>
              <a:endParaRPr sz="1700"/>
            </a:p>
          </p:txBody>
        </p:sp>
        <p:sp>
          <p:nvSpPr>
            <p:cNvPr id="581" name="Google Shape;581;p82"/>
            <p:cNvSpPr/>
            <p:nvPr/>
          </p:nvSpPr>
          <p:spPr>
            <a:xfrm>
              <a:off x="37563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0</a:t>
              </a:r>
              <a:endParaRPr sz="1700"/>
            </a:p>
          </p:txBody>
        </p:sp>
        <p:sp>
          <p:nvSpPr>
            <p:cNvPr id="582" name="Google Shape;582;p82"/>
            <p:cNvSpPr/>
            <p:nvPr/>
          </p:nvSpPr>
          <p:spPr>
            <a:xfrm>
              <a:off x="43662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0</a:t>
              </a:r>
              <a:endParaRPr sz="1700"/>
            </a:p>
          </p:txBody>
        </p:sp>
        <p:sp>
          <p:nvSpPr>
            <p:cNvPr id="583" name="Google Shape;583;p82"/>
            <p:cNvSpPr/>
            <p:nvPr/>
          </p:nvSpPr>
          <p:spPr>
            <a:xfrm>
              <a:off x="49761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0</a:t>
              </a:r>
              <a:endParaRPr sz="1700"/>
            </a:p>
          </p:txBody>
        </p:sp>
        <p:sp>
          <p:nvSpPr>
            <p:cNvPr id="584" name="Google Shape;584;p82"/>
            <p:cNvSpPr/>
            <p:nvPr/>
          </p:nvSpPr>
          <p:spPr>
            <a:xfrm>
              <a:off x="55860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0</a:t>
              </a:r>
              <a:endParaRPr sz="1700"/>
            </a:p>
          </p:txBody>
        </p:sp>
      </p:grpSp>
      <p:sp>
        <p:nvSpPr>
          <p:cNvPr id="585" name="Google Shape;585;p82"/>
          <p:cNvSpPr txBox="1"/>
          <p:nvPr/>
        </p:nvSpPr>
        <p:spPr>
          <a:xfrm>
            <a:off x="2048283" y="2401691"/>
            <a:ext cx="733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t>arr[]</a:t>
            </a:r>
            <a:endParaRPr b="1" sz="1900"/>
          </a:p>
        </p:txBody>
      </p:sp>
      <p:sp>
        <p:nvSpPr>
          <p:cNvPr id="586" name="Google Shape;586;p82"/>
          <p:cNvSpPr txBox="1"/>
          <p:nvPr/>
        </p:nvSpPr>
        <p:spPr>
          <a:xfrm>
            <a:off x="565625" y="3427826"/>
            <a:ext cx="3879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t>Anfangswerte:</a:t>
            </a:r>
            <a:endParaRPr b="1" sz="1800"/>
          </a:p>
          <a:p>
            <a:pPr indent="0" lvl="0" marL="457200" rtl="0" algn="l">
              <a:spcBef>
                <a:spcPts val="0"/>
              </a:spcBef>
              <a:spcAft>
                <a:spcPts val="0"/>
              </a:spcAft>
              <a:buNone/>
            </a:pPr>
            <a:r>
              <a:rPr lang="en-GB" sz="1800"/>
              <a:t>int/short/byte/long: 	</a:t>
            </a:r>
            <a:r>
              <a:rPr b="1" lang="en-GB" sz="1800"/>
              <a:t>0.0</a:t>
            </a:r>
            <a:endParaRPr b="1" sz="1800"/>
          </a:p>
          <a:p>
            <a:pPr indent="0" lvl="0" marL="457200" rtl="0" algn="l">
              <a:spcBef>
                <a:spcPts val="0"/>
              </a:spcBef>
              <a:spcAft>
                <a:spcPts val="0"/>
              </a:spcAft>
              <a:buNone/>
            </a:pPr>
            <a:r>
              <a:rPr lang="en-GB" sz="1800"/>
              <a:t>float/double:			</a:t>
            </a:r>
            <a:r>
              <a:rPr b="1" lang="en-GB" sz="1800"/>
              <a:t>0.0</a:t>
            </a:r>
            <a:endParaRPr b="1" sz="1800"/>
          </a:p>
          <a:p>
            <a:pPr indent="0" lvl="0" marL="0" rtl="0" algn="l">
              <a:spcBef>
                <a:spcPts val="0"/>
              </a:spcBef>
              <a:spcAft>
                <a:spcPts val="0"/>
              </a:spcAft>
              <a:buNone/>
            </a:pPr>
            <a:r>
              <a:rPr lang="en-GB" sz="1800">
                <a:solidFill>
                  <a:schemeClr val="dk1"/>
                </a:solidFill>
              </a:rPr>
              <a:t>	boolean:				</a:t>
            </a:r>
            <a:r>
              <a:rPr b="1" lang="en-GB" sz="1800">
                <a:solidFill>
                  <a:schemeClr val="dk1"/>
                </a:solidFill>
              </a:rPr>
              <a:t>false</a:t>
            </a:r>
            <a:endParaRPr b="1" sz="1800"/>
          </a:p>
          <a:p>
            <a:pPr indent="0" lvl="0" marL="457200" rtl="0" algn="l">
              <a:spcBef>
                <a:spcPts val="0"/>
              </a:spcBef>
              <a:spcAft>
                <a:spcPts val="0"/>
              </a:spcAft>
              <a:buNone/>
            </a:pPr>
            <a:r>
              <a:rPr lang="en-GB" sz="1800"/>
              <a:t>objects:				</a:t>
            </a:r>
            <a:r>
              <a:rPr b="1" lang="en-GB" sz="1800"/>
              <a:t>null</a:t>
            </a:r>
            <a:endParaRPr sz="1800"/>
          </a:p>
        </p:txBody>
      </p:sp>
      <p:sp>
        <p:nvSpPr>
          <p:cNvPr id="587" name="Google Shape;587;p82"/>
          <p:cNvSpPr txBox="1"/>
          <p:nvPr/>
        </p:nvSpPr>
        <p:spPr>
          <a:xfrm>
            <a:off x="1972083" y="2876641"/>
            <a:ext cx="51708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t> index:            0           1          2          3           4          5          6</a:t>
            </a:r>
            <a:endParaRPr i="1"/>
          </a:p>
        </p:txBody>
      </p:sp>
      <p:sp>
        <p:nvSpPr>
          <p:cNvPr id="588" name="Google Shape;588;p82"/>
          <p:cNvSpPr txBox="1"/>
          <p:nvPr/>
        </p:nvSpPr>
        <p:spPr>
          <a:xfrm>
            <a:off x="4940250" y="4012675"/>
            <a:ext cx="368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CC0000"/>
                </a:solidFill>
              </a:rPr>
              <a:t>ARRAYS SIND </a:t>
            </a:r>
            <a:r>
              <a:rPr b="1" lang="en-GB">
                <a:solidFill>
                  <a:srgbClr val="CC0000"/>
                </a:solidFill>
              </a:rPr>
              <a:t>PASS BY REFERENCE</a:t>
            </a:r>
            <a:endParaRPr b="1">
              <a:solidFill>
                <a:srgbClr val="CC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3"/>
          <p:cNvSpPr txBox="1"/>
          <p:nvPr>
            <p:ph type="title"/>
          </p:nvPr>
        </p:nvSpPr>
        <p:spPr>
          <a:xfrm>
            <a:off x="311700" y="224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Arrays Tipps</a:t>
            </a:r>
            <a:endParaRPr/>
          </a:p>
        </p:txBody>
      </p:sp>
      <p:sp>
        <p:nvSpPr>
          <p:cNvPr id="594" name="Google Shape;594;p83"/>
          <p:cNvSpPr txBox="1"/>
          <p:nvPr/>
        </p:nvSpPr>
        <p:spPr>
          <a:xfrm>
            <a:off x="441875" y="1069350"/>
            <a:ext cx="83073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t>Beispiel: int arr[] = new int[7];</a:t>
            </a:r>
            <a:endParaRPr sz="1900"/>
          </a:p>
          <a:p>
            <a:pPr indent="0" lvl="0" marL="914400" rtl="0" algn="l">
              <a:spcBef>
                <a:spcPts val="0"/>
              </a:spcBef>
              <a:spcAft>
                <a:spcPts val="0"/>
              </a:spcAft>
              <a:buNone/>
            </a:pPr>
            <a:r>
              <a:t/>
            </a:r>
            <a:endParaRPr sz="1900"/>
          </a:p>
          <a:p>
            <a:pPr indent="0" lvl="0" marL="914400" rtl="0" algn="l">
              <a:spcBef>
                <a:spcPts val="0"/>
              </a:spcBef>
              <a:spcAft>
                <a:spcPts val="0"/>
              </a:spcAft>
              <a:buNone/>
            </a:pPr>
            <a:r>
              <a:t/>
            </a:r>
            <a:endParaRPr sz="1900"/>
          </a:p>
        </p:txBody>
      </p:sp>
      <p:grpSp>
        <p:nvGrpSpPr>
          <p:cNvPr id="595" name="Google Shape;595;p83"/>
          <p:cNvGrpSpPr/>
          <p:nvPr/>
        </p:nvGrpSpPr>
        <p:grpSpPr>
          <a:xfrm>
            <a:off x="2949683" y="2105463"/>
            <a:ext cx="4269300" cy="609900"/>
            <a:chOff x="1926600" y="3588075"/>
            <a:chExt cx="4269300" cy="609900"/>
          </a:xfrm>
        </p:grpSpPr>
        <p:sp>
          <p:nvSpPr>
            <p:cNvPr id="596" name="Google Shape;596;p83"/>
            <p:cNvSpPr/>
            <p:nvPr/>
          </p:nvSpPr>
          <p:spPr>
            <a:xfrm>
              <a:off x="19266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597" name="Google Shape;597;p83"/>
            <p:cNvSpPr/>
            <p:nvPr/>
          </p:nvSpPr>
          <p:spPr>
            <a:xfrm>
              <a:off x="25365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598" name="Google Shape;598;p83"/>
            <p:cNvSpPr/>
            <p:nvPr/>
          </p:nvSpPr>
          <p:spPr>
            <a:xfrm>
              <a:off x="31464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599" name="Google Shape;599;p83"/>
            <p:cNvSpPr/>
            <p:nvPr/>
          </p:nvSpPr>
          <p:spPr>
            <a:xfrm>
              <a:off x="37563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00" name="Google Shape;600;p83"/>
            <p:cNvSpPr/>
            <p:nvPr/>
          </p:nvSpPr>
          <p:spPr>
            <a:xfrm>
              <a:off x="43662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01" name="Google Shape;601;p83"/>
            <p:cNvSpPr/>
            <p:nvPr/>
          </p:nvSpPr>
          <p:spPr>
            <a:xfrm>
              <a:off x="49761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02" name="Google Shape;602;p83"/>
            <p:cNvSpPr/>
            <p:nvPr/>
          </p:nvSpPr>
          <p:spPr>
            <a:xfrm>
              <a:off x="55860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grpSp>
      <p:sp>
        <p:nvSpPr>
          <p:cNvPr id="603" name="Google Shape;603;p83"/>
          <p:cNvSpPr txBox="1"/>
          <p:nvPr/>
        </p:nvSpPr>
        <p:spPr>
          <a:xfrm>
            <a:off x="2048283" y="2171913"/>
            <a:ext cx="733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t>arr[]</a:t>
            </a:r>
            <a:endParaRPr b="1" sz="1900"/>
          </a:p>
        </p:txBody>
      </p:sp>
      <p:sp>
        <p:nvSpPr>
          <p:cNvPr id="604" name="Google Shape;604;p83"/>
          <p:cNvSpPr txBox="1"/>
          <p:nvPr/>
        </p:nvSpPr>
        <p:spPr>
          <a:xfrm>
            <a:off x="1972083" y="2646863"/>
            <a:ext cx="51708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t> index:            0           1          2          3           4          5          6</a:t>
            </a:r>
            <a:endParaRPr i="1"/>
          </a:p>
        </p:txBody>
      </p:sp>
      <p:sp>
        <p:nvSpPr>
          <p:cNvPr id="605" name="Google Shape;605;p83"/>
          <p:cNvSpPr txBox="1"/>
          <p:nvPr/>
        </p:nvSpPr>
        <p:spPr>
          <a:xfrm>
            <a:off x="735175" y="1475649"/>
            <a:ext cx="764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t>Arrays.fill(</a:t>
            </a:r>
            <a:r>
              <a:rPr lang="en-GB" sz="1700"/>
              <a:t>arr, -1</a:t>
            </a:r>
            <a:r>
              <a:rPr b="1" lang="en-GB" sz="1700"/>
              <a:t>);						</a:t>
            </a:r>
            <a:r>
              <a:rPr lang="en-GB" sz="1700"/>
              <a:t>//setze jedes Element in arr auf -1</a:t>
            </a:r>
            <a:endParaRPr sz="1700"/>
          </a:p>
        </p:txBody>
      </p:sp>
      <p:grpSp>
        <p:nvGrpSpPr>
          <p:cNvPr id="606" name="Google Shape;606;p83"/>
          <p:cNvGrpSpPr/>
          <p:nvPr/>
        </p:nvGrpSpPr>
        <p:grpSpPr>
          <a:xfrm>
            <a:off x="2987733" y="3636549"/>
            <a:ext cx="4269300" cy="609900"/>
            <a:chOff x="1926600" y="3588075"/>
            <a:chExt cx="4269300" cy="609900"/>
          </a:xfrm>
        </p:grpSpPr>
        <p:sp>
          <p:nvSpPr>
            <p:cNvPr id="607" name="Google Shape;607;p83"/>
            <p:cNvSpPr/>
            <p:nvPr/>
          </p:nvSpPr>
          <p:spPr>
            <a:xfrm>
              <a:off x="19266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t>MAX</a:t>
              </a:r>
              <a:endParaRPr sz="1500"/>
            </a:p>
          </p:txBody>
        </p:sp>
        <p:sp>
          <p:nvSpPr>
            <p:cNvPr id="608" name="Google Shape;608;p83"/>
            <p:cNvSpPr/>
            <p:nvPr/>
          </p:nvSpPr>
          <p:spPr>
            <a:xfrm>
              <a:off x="25365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t>MAX</a:t>
              </a:r>
              <a:endParaRPr sz="1500"/>
            </a:p>
          </p:txBody>
        </p:sp>
        <p:sp>
          <p:nvSpPr>
            <p:cNvPr id="609" name="Google Shape;609;p83"/>
            <p:cNvSpPr/>
            <p:nvPr/>
          </p:nvSpPr>
          <p:spPr>
            <a:xfrm>
              <a:off x="31464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t>MAX</a:t>
              </a:r>
              <a:endParaRPr sz="1500"/>
            </a:p>
          </p:txBody>
        </p:sp>
        <p:sp>
          <p:nvSpPr>
            <p:cNvPr id="610" name="Google Shape;610;p83"/>
            <p:cNvSpPr/>
            <p:nvPr/>
          </p:nvSpPr>
          <p:spPr>
            <a:xfrm>
              <a:off x="37563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t>MAX</a:t>
              </a:r>
              <a:endParaRPr sz="1500"/>
            </a:p>
          </p:txBody>
        </p:sp>
        <p:sp>
          <p:nvSpPr>
            <p:cNvPr id="611" name="Google Shape;611;p83"/>
            <p:cNvSpPr/>
            <p:nvPr/>
          </p:nvSpPr>
          <p:spPr>
            <a:xfrm>
              <a:off x="43662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t>MAX</a:t>
              </a:r>
              <a:endParaRPr sz="1500"/>
            </a:p>
          </p:txBody>
        </p:sp>
        <p:sp>
          <p:nvSpPr>
            <p:cNvPr id="612" name="Google Shape;612;p83"/>
            <p:cNvSpPr/>
            <p:nvPr/>
          </p:nvSpPr>
          <p:spPr>
            <a:xfrm>
              <a:off x="49761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t>MAX</a:t>
              </a:r>
              <a:endParaRPr sz="1500"/>
            </a:p>
          </p:txBody>
        </p:sp>
        <p:sp>
          <p:nvSpPr>
            <p:cNvPr id="613" name="Google Shape;613;p83"/>
            <p:cNvSpPr/>
            <p:nvPr/>
          </p:nvSpPr>
          <p:spPr>
            <a:xfrm>
              <a:off x="55860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t>MAX</a:t>
              </a:r>
              <a:endParaRPr sz="1500"/>
            </a:p>
          </p:txBody>
        </p:sp>
      </p:grpSp>
      <p:sp>
        <p:nvSpPr>
          <p:cNvPr id="614" name="Google Shape;614;p83"/>
          <p:cNvSpPr txBox="1"/>
          <p:nvPr/>
        </p:nvSpPr>
        <p:spPr>
          <a:xfrm>
            <a:off x="2086333" y="3702999"/>
            <a:ext cx="733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t>arr[]</a:t>
            </a:r>
            <a:endParaRPr b="1" sz="1900"/>
          </a:p>
        </p:txBody>
      </p:sp>
      <p:sp>
        <p:nvSpPr>
          <p:cNvPr id="615" name="Google Shape;615;p83"/>
          <p:cNvSpPr txBox="1"/>
          <p:nvPr/>
        </p:nvSpPr>
        <p:spPr>
          <a:xfrm>
            <a:off x="2010133" y="4177949"/>
            <a:ext cx="51708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t> index:            0           1          2          3           4          5          6</a:t>
            </a:r>
            <a:endParaRPr i="1"/>
          </a:p>
        </p:txBody>
      </p:sp>
      <p:sp>
        <p:nvSpPr>
          <p:cNvPr id="616" name="Google Shape;616;p83"/>
          <p:cNvSpPr txBox="1"/>
          <p:nvPr/>
        </p:nvSpPr>
        <p:spPr>
          <a:xfrm>
            <a:off x="773225" y="3006735"/>
            <a:ext cx="764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t>Arrays.fill(</a:t>
            </a:r>
            <a:r>
              <a:rPr lang="en-GB" sz="1700"/>
              <a:t>arr, Integer.MAX_VALUE</a:t>
            </a:r>
            <a:r>
              <a:rPr b="1" lang="en-GB" sz="1700"/>
              <a:t>);		</a:t>
            </a:r>
            <a:r>
              <a:rPr lang="en-GB"/>
              <a:t>//setze jedes Element auf 2147483647</a:t>
            </a:r>
            <a:r>
              <a:rPr lang="en-GB" sz="1700"/>
              <a:t>	</a:t>
            </a:r>
            <a:endParaRPr sz="17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84"/>
          <p:cNvSpPr txBox="1"/>
          <p:nvPr>
            <p:ph type="title"/>
          </p:nvPr>
        </p:nvSpPr>
        <p:spPr>
          <a:xfrm>
            <a:off x="311700" y="224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Arrays Tipps</a:t>
            </a:r>
            <a:endParaRPr/>
          </a:p>
        </p:txBody>
      </p:sp>
      <p:sp>
        <p:nvSpPr>
          <p:cNvPr id="622" name="Google Shape;622;p84"/>
          <p:cNvSpPr txBox="1"/>
          <p:nvPr/>
        </p:nvSpPr>
        <p:spPr>
          <a:xfrm>
            <a:off x="441875" y="1069350"/>
            <a:ext cx="83073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900">
                <a:solidFill>
                  <a:srgbClr val="CC0000"/>
                </a:solidFill>
              </a:rPr>
              <a:t>ACHTUNG: </a:t>
            </a:r>
            <a:r>
              <a:rPr lang="en-GB" sz="1900">
                <a:solidFill>
                  <a:srgbClr val="CC0000"/>
                </a:solidFill>
              </a:rPr>
              <a:t>OBJEKTE WERDEN NICHT MEHRMALS INITIALISIERT!!!</a:t>
            </a:r>
            <a:endParaRPr sz="1900">
              <a:solidFill>
                <a:srgbClr val="CC0000"/>
              </a:solidFill>
            </a:endParaRPr>
          </a:p>
          <a:p>
            <a:pPr indent="0" lvl="0" marL="914400" rtl="0" algn="l">
              <a:spcBef>
                <a:spcPts val="0"/>
              </a:spcBef>
              <a:spcAft>
                <a:spcPts val="0"/>
              </a:spcAft>
              <a:buNone/>
            </a:pPr>
            <a:r>
              <a:t/>
            </a:r>
            <a:endParaRPr sz="1900"/>
          </a:p>
          <a:p>
            <a:pPr indent="0" lvl="0" marL="914400" rtl="0" algn="l">
              <a:spcBef>
                <a:spcPts val="0"/>
              </a:spcBef>
              <a:spcAft>
                <a:spcPts val="0"/>
              </a:spcAft>
              <a:buNone/>
            </a:pPr>
            <a:r>
              <a:t/>
            </a:r>
            <a:endParaRPr sz="1900"/>
          </a:p>
        </p:txBody>
      </p:sp>
      <p:grpSp>
        <p:nvGrpSpPr>
          <p:cNvPr id="623" name="Google Shape;623;p84"/>
          <p:cNvGrpSpPr/>
          <p:nvPr/>
        </p:nvGrpSpPr>
        <p:grpSpPr>
          <a:xfrm>
            <a:off x="2949683" y="2105463"/>
            <a:ext cx="4269300" cy="609900"/>
            <a:chOff x="1926600" y="3588075"/>
            <a:chExt cx="4269300" cy="609900"/>
          </a:xfrm>
        </p:grpSpPr>
        <p:sp>
          <p:nvSpPr>
            <p:cNvPr id="624" name="Google Shape;624;p84"/>
            <p:cNvSpPr/>
            <p:nvPr/>
          </p:nvSpPr>
          <p:spPr>
            <a:xfrm>
              <a:off x="19266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625" name="Google Shape;625;p84"/>
            <p:cNvSpPr/>
            <p:nvPr/>
          </p:nvSpPr>
          <p:spPr>
            <a:xfrm>
              <a:off x="25365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626" name="Google Shape;626;p84"/>
            <p:cNvSpPr/>
            <p:nvPr/>
          </p:nvSpPr>
          <p:spPr>
            <a:xfrm>
              <a:off x="31464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627" name="Google Shape;627;p84"/>
            <p:cNvSpPr/>
            <p:nvPr/>
          </p:nvSpPr>
          <p:spPr>
            <a:xfrm>
              <a:off x="37563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628" name="Google Shape;628;p84"/>
            <p:cNvSpPr/>
            <p:nvPr/>
          </p:nvSpPr>
          <p:spPr>
            <a:xfrm>
              <a:off x="43662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629" name="Google Shape;629;p84"/>
            <p:cNvSpPr/>
            <p:nvPr/>
          </p:nvSpPr>
          <p:spPr>
            <a:xfrm>
              <a:off x="49761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630" name="Google Shape;630;p84"/>
            <p:cNvSpPr/>
            <p:nvPr/>
          </p:nvSpPr>
          <p:spPr>
            <a:xfrm>
              <a:off x="55860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grpSp>
      <p:sp>
        <p:nvSpPr>
          <p:cNvPr id="631" name="Google Shape;631;p84"/>
          <p:cNvSpPr txBox="1"/>
          <p:nvPr/>
        </p:nvSpPr>
        <p:spPr>
          <a:xfrm>
            <a:off x="2048283" y="2171913"/>
            <a:ext cx="733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t>arr[]</a:t>
            </a:r>
            <a:endParaRPr b="1" sz="1900"/>
          </a:p>
        </p:txBody>
      </p:sp>
      <p:sp>
        <p:nvSpPr>
          <p:cNvPr id="632" name="Google Shape;632;p84"/>
          <p:cNvSpPr txBox="1"/>
          <p:nvPr/>
        </p:nvSpPr>
        <p:spPr>
          <a:xfrm>
            <a:off x="1972083" y="2646863"/>
            <a:ext cx="51708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t> index:            0           1          2          3           4          5          6</a:t>
            </a:r>
            <a:endParaRPr i="1"/>
          </a:p>
        </p:txBody>
      </p:sp>
      <p:sp>
        <p:nvSpPr>
          <p:cNvPr id="633" name="Google Shape;633;p84"/>
          <p:cNvSpPr txBox="1"/>
          <p:nvPr/>
        </p:nvSpPr>
        <p:spPr>
          <a:xfrm>
            <a:off x="735175" y="1475649"/>
            <a:ext cx="764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t>Arrays.fill(</a:t>
            </a:r>
            <a:r>
              <a:rPr lang="en-GB" sz="1700"/>
              <a:t>arr, new Object()</a:t>
            </a:r>
            <a:r>
              <a:rPr b="1" lang="en-GB" sz="1700"/>
              <a:t>);	</a:t>
            </a:r>
            <a:r>
              <a:rPr lang="en-GB" sz="1700"/>
              <a:t>//setze jedes Element in arr auf </a:t>
            </a:r>
            <a:r>
              <a:rPr b="1" lang="en-GB" sz="1700"/>
              <a:t>ein</a:t>
            </a:r>
            <a:r>
              <a:rPr lang="en-GB" sz="1700"/>
              <a:t> Objekt</a:t>
            </a:r>
            <a:endParaRPr sz="1700"/>
          </a:p>
        </p:txBody>
      </p:sp>
      <p:sp>
        <p:nvSpPr>
          <p:cNvPr id="634" name="Google Shape;634;p84"/>
          <p:cNvSpPr/>
          <p:nvPr/>
        </p:nvSpPr>
        <p:spPr>
          <a:xfrm>
            <a:off x="2206661" y="4035683"/>
            <a:ext cx="2795400" cy="4299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solidFill>
                  <a:schemeClr val="dk1"/>
                </a:solidFill>
              </a:rPr>
              <a:t>Initialisiertes Objekt</a:t>
            </a:r>
            <a:endParaRPr/>
          </a:p>
        </p:txBody>
      </p:sp>
      <p:sp>
        <p:nvSpPr>
          <p:cNvPr id="635" name="Google Shape;635;p84"/>
          <p:cNvSpPr/>
          <p:nvPr/>
        </p:nvSpPr>
        <p:spPr>
          <a:xfrm>
            <a:off x="2206661" y="3605750"/>
            <a:ext cx="2795400" cy="42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solidFill>
                  <a:schemeClr val="dk1"/>
                </a:solidFill>
              </a:rPr>
              <a:t>…</a:t>
            </a:r>
            <a:endParaRPr/>
          </a:p>
        </p:txBody>
      </p:sp>
      <p:sp>
        <p:nvSpPr>
          <p:cNvPr id="636" name="Google Shape;636;p84"/>
          <p:cNvSpPr/>
          <p:nvPr/>
        </p:nvSpPr>
        <p:spPr>
          <a:xfrm>
            <a:off x="2206661" y="4465617"/>
            <a:ext cx="2795400" cy="42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solidFill>
                  <a:schemeClr val="dk1"/>
                </a:solidFill>
              </a:rPr>
              <a:t>…</a:t>
            </a:r>
            <a:endParaRPr/>
          </a:p>
        </p:txBody>
      </p:sp>
      <p:sp>
        <p:nvSpPr>
          <p:cNvPr id="637" name="Google Shape;637;p84"/>
          <p:cNvSpPr txBox="1"/>
          <p:nvPr/>
        </p:nvSpPr>
        <p:spPr>
          <a:xfrm>
            <a:off x="989850" y="3640361"/>
            <a:ext cx="114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a:t>
            </a:r>
            <a:endParaRPr b="1"/>
          </a:p>
        </p:txBody>
      </p:sp>
      <p:sp>
        <p:nvSpPr>
          <p:cNvPr id="638" name="Google Shape;638;p84"/>
          <p:cNvSpPr txBox="1"/>
          <p:nvPr/>
        </p:nvSpPr>
        <p:spPr>
          <a:xfrm>
            <a:off x="989850" y="4070294"/>
            <a:ext cx="114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&lt;addr&gt;</a:t>
            </a:r>
            <a:endParaRPr b="1"/>
          </a:p>
        </p:txBody>
      </p:sp>
      <p:sp>
        <p:nvSpPr>
          <p:cNvPr id="639" name="Google Shape;639;p84"/>
          <p:cNvSpPr txBox="1"/>
          <p:nvPr/>
        </p:nvSpPr>
        <p:spPr>
          <a:xfrm>
            <a:off x="989850" y="4500228"/>
            <a:ext cx="114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a:t>
            </a:r>
            <a:endParaRPr b="1"/>
          </a:p>
        </p:txBody>
      </p:sp>
      <p:cxnSp>
        <p:nvCxnSpPr>
          <p:cNvPr id="640" name="Google Shape;640;p84"/>
          <p:cNvCxnSpPr>
            <a:endCxn id="635" idx="2"/>
          </p:cNvCxnSpPr>
          <p:nvPr/>
        </p:nvCxnSpPr>
        <p:spPr>
          <a:xfrm>
            <a:off x="3278861" y="2421350"/>
            <a:ext cx="325500" cy="1614300"/>
          </a:xfrm>
          <a:prstGeom prst="straightConnector1">
            <a:avLst/>
          </a:prstGeom>
          <a:noFill/>
          <a:ln cap="flat" cmpd="sng" w="28575">
            <a:solidFill>
              <a:srgbClr val="0000FF"/>
            </a:solidFill>
            <a:prstDash val="solid"/>
            <a:round/>
            <a:headEnd len="med" w="med" type="none"/>
            <a:tailEnd len="med" w="med" type="triangle"/>
          </a:ln>
        </p:spPr>
      </p:cxnSp>
      <p:cxnSp>
        <p:nvCxnSpPr>
          <p:cNvPr id="641" name="Google Shape;641;p84"/>
          <p:cNvCxnSpPr/>
          <p:nvPr/>
        </p:nvCxnSpPr>
        <p:spPr>
          <a:xfrm flipH="1">
            <a:off x="3826661" y="2421350"/>
            <a:ext cx="11100" cy="1599900"/>
          </a:xfrm>
          <a:prstGeom prst="straightConnector1">
            <a:avLst/>
          </a:prstGeom>
          <a:noFill/>
          <a:ln cap="flat" cmpd="sng" w="28575">
            <a:solidFill>
              <a:srgbClr val="0000FF"/>
            </a:solidFill>
            <a:prstDash val="solid"/>
            <a:round/>
            <a:headEnd len="med" w="med" type="none"/>
            <a:tailEnd len="med" w="med" type="triangle"/>
          </a:ln>
        </p:spPr>
      </p:cxnSp>
      <p:cxnSp>
        <p:nvCxnSpPr>
          <p:cNvPr id="642" name="Google Shape;642;p84"/>
          <p:cNvCxnSpPr/>
          <p:nvPr/>
        </p:nvCxnSpPr>
        <p:spPr>
          <a:xfrm flipH="1">
            <a:off x="3959336" y="2393888"/>
            <a:ext cx="516900" cy="1618500"/>
          </a:xfrm>
          <a:prstGeom prst="straightConnector1">
            <a:avLst/>
          </a:prstGeom>
          <a:noFill/>
          <a:ln cap="flat" cmpd="sng" w="28575">
            <a:solidFill>
              <a:srgbClr val="0000FF"/>
            </a:solidFill>
            <a:prstDash val="solid"/>
            <a:round/>
            <a:headEnd len="med" w="med" type="none"/>
            <a:tailEnd len="med" w="med" type="triangle"/>
          </a:ln>
        </p:spPr>
      </p:cxnSp>
      <p:cxnSp>
        <p:nvCxnSpPr>
          <p:cNvPr id="643" name="Google Shape;643;p84"/>
          <p:cNvCxnSpPr/>
          <p:nvPr/>
        </p:nvCxnSpPr>
        <p:spPr>
          <a:xfrm flipH="1">
            <a:off x="4189000" y="2421500"/>
            <a:ext cx="883800" cy="1582200"/>
          </a:xfrm>
          <a:prstGeom prst="straightConnector1">
            <a:avLst/>
          </a:prstGeom>
          <a:noFill/>
          <a:ln cap="flat" cmpd="sng" w="28575">
            <a:solidFill>
              <a:srgbClr val="0000FF"/>
            </a:solidFill>
            <a:prstDash val="solid"/>
            <a:round/>
            <a:headEnd len="med" w="med" type="none"/>
            <a:tailEnd len="med" w="med" type="triangle"/>
          </a:ln>
        </p:spPr>
      </p:cxnSp>
      <p:cxnSp>
        <p:nvCxnSpPr>
          <p:cNvPr id="644" name="Google Shape;644;p84"/>
          <p:cNvCxnSpPr/>
          <p:nvPr/>
        </p:nvCxnSpPr>
        <p:spPr>
          <a:xfrm flipH="1">
            <a:off x="4418761" y="2421350"/>
            <a:ext cx="1249800" cy="1564500"/>
          </a:xfrm>
          <a:prstGeom prst="straightConnector1">
            <a:avLst/>
          </a:prstGeom>
          <a:noFill/>
          <a:ln cap="flat" cmpd="sng" w="28575">
            <a:solidFill>
              <a:srgbClr val="0000FF"/>
            </a:solidFill>
            <a:prstDash val="solid"/>
            <a:round/>
            <a:headEnd len="med" w="med" type="none"/>
            <a:tailEnd len="med" w="med" type="triangle"/>
          </a:ln>
        </p:spPr>
      </p:cxnSp>
      <p:cxnSp>
        <p:nvCxnSpPr>
          <p:cNvPr id="645" name="Google Shape;645;p84"/>
          <p:cNvCxnSpPr/>
          <p:nvPr/>
        </p:nvCxnSpPr>
        <p:spPr>
          <a:xfrm flipH="1">
            <a:off x="4710311" y="2403650"/>
            <a:ext cx="1597500" cy="1564500"/>
          </a:xfrm>
          <a:prstGeom prst="straightConnector1">
            <a:avLst/>
          </a:prstGeom>
          <a:noFill/>
          <a:ln cap="flat" cmpd="sng" w="28575">
            <a:solidFill>
              <a:srgbClr val="0000FF"/>
            </a:solidFill>
            <a:prstDash val="solid"/>
            <a:round/>
            <a:headEnd len="med" w="med" type="none"/>
            <a:tailEnd len="med" w="med" type="triangle"/>
          </a:ln>
        </p:spPr>
      </p:cxnSp>
      <p:cxnSp>
        <p:nvCxnSpPr>
          <p:cNvPr id="646" name="Google Shape;646;p84"/>
          <p:cNvCxnSpPr>
            <a:endCxn id="634" idx="3"/>
          </p:cNvCxnSpPr>
          <p:nvPr/>
        </p:nvCxnSpPr>
        <p:spPr>
          <a:xfrm flipH="1">
            <a:off x="5002061" y="2439233"/>
            <a:ext cx="1926600" cy="1811400"/>
          </a:xfrm>
          <a:prstGeom prst="straightConnector1">
            <a:avLst/>
          </a:prstGeom>
          <a:noFill/>
          <a:ln cap="flat" cmpd="sng" w="28575">
            <a:solidFill>
              <a:srgbClr val="0000FF"/>
            </a:solidFill>
            <a:prstDash val="solid"/>
            <a:round/>
            <a:headEnd len="med" w="med" type="none"/>
            <a:tailEnd len="med" w="med" type="triangl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85"/>
          <p:cNvSpPr txBox="1"/>
          <p:nvPr>
            <p:ph type="title"/>
          </p:nvPr>
        </p:nvSpPr>
        <p:spPr>
          <a:xfrm>
            <a:off x="311700" y="224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Arrays Tipps</a:t>
            </a:r>
            <a:endParaRPr/>
          </a:p>
        </p:txBody>
      </p:sp>
      <p:sp>
        <p:nvSpPr>
          <p:cNvPr id="652" name="Google Shape;652;p85"/>
          <p:cNvSpPr txBox="1"/>
          <p:nvPr/>
        </p:nvSpPr>
        <p:spPr>
          <a:xfrm>
            <a:off x="441875" y="1069350"/>
            <a:ext cx="8307300" cy="4770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sz="1900"/>
          </a:p>
          <a:p>
            <a:pPr indent="0" lvl="0" marL="914400" rtl="0" algn="l">
              <a:spcBef>
                <a:spcPts val="0"/>
              </a:spcBef>
              <a:spcAft>
                <a:spcPts val="0"/>
              </a:spcAft>
              <a:buNone/>
            </a:pPr>
            <a:r>
              <a:t/>
            </a:r>
            <a:endParaRPr sz="1900"/>
          </a:p>
        </p:txBody>
      </p:sp>
      <p:grpSp>
        <p:nvGrpSpPr>
          <p:cNvPr id="653" name="Google Shape;653;p85"/>
          <p:cNvGrpSpPr/>
          <p:nvPr/>
        </p:nvGrpSpPr>
        <p:grpSpPr>
          <a:xfrm>
            <a:off x="2858608" y="3819938"/>
            <a:ext cx="4269300" cy="609900"/>
            <a:chOff x="1926600" y="3588075"/>
            <a:chExt cx="4269300" cy="609900"/>
          </a:xfrm>
        </p:grpSpPr>
        <p:sp>
          <p:nvSpPr>
            <p:cNvPr id="654" name="Google Shape;654;p85"/>
            <p:cNvSpPr/>
            <p:nvPr/>
          </p:nvSpPr>
          <p:spPr>
            <a:xfrm>
              <a:off x="19266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obj1</a:t>
              </a:r>
              <a:endParaRPr sz="1700"/>
            </a:p>
          </p:txBody>
        </p:sp>
        <p:sp>
          <p:nvSpPr>
            <p:cNvPr id="655" name="Google Shape;655;p85"/>
            <p:cNvSpPr/>
            <p:nvPr/>
          </p:nvSpPr>
          <p:spPr>
            <a:xfrm>
              <a:off x="25365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obj2</a:t>
              </a:r>
              <a:endParaRPr sz="1700"/>
            </a:p>
          </p:txBody>
        </p:sp>
        <p:sp>
          <p:nvSpPr>
            <p:cNvPr id="656" name="Google Shape;656;p85"/>
            <p:cNvSpPr/>
            <p:nvPr/>
          </p:nvSpPr>
          <p:spPr>
            <a:xfrm>
              <a:off x="31464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obj2</a:t>
              </a:r>
              <a:endParaRPr sz="1700"/>
            </a:p>
          </p:txBody>
        </p:sp>
        <p:sp>
          <p:nvSpPr>
            <p:cNvPr id="657" name="Google Shape;657;p85"/>
            <p:cNvSpPr/>
            <p:nvPr/>
          </p:nvSpPr>
          <p:spPr>
            <a:xfrm>
              <a:off x="37563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obj3</a:t>
              </a:r>
              <a:endParaRPr sz="1700"/>
            </a:p>
          </p:txBody>
        </p:sp>
        <p:sp>
          <p:nvSpPr>
            <p:cNvPr id="658" name="Google Shape;658;p85"/>
            <p:cNvSpPr/>
            <p:nvPr/>
          </p:nvSpPr>
          <p:spPr>
            <a:xfrm>
              <a:off x="43662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obj4</a:t>
              </a:r>
              <a:endParaRPr sz="1700"/>
            </a:p>
          </p:txBody>
        </p:sp>
        <p:sp>
          <p:nvSpPr>
            <p:cNvPr id="659" name="Google Shape;659;p85"/>
            <p:cNvSpPr/>
            <p:nvPr/>
          </p:nvSpPr>
          <p:spPr>
            <a:xfrm>
              <a:off x="49761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obj5</a:t>
              </a:r>
              <a:endParaRPr sz="1700"/>
            </a:p>
          </p:txBody>
        </p:sp>
        <p:sp>
          <p:nvSpPr>
            <p:cNvPr id="660" name="Google Shape;660;p85"/>
            <p:cNvSpPr/>
            <p:nvPr/>
          </p:nvSpPr>
          <p:spPr>
            <a:xfrm>
              <a:off x="55860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obj6</a:t>
              </a:r>
              <a:endParaRPr sz="1700"/>
            </a:p>
          </p:txBody>
        </p:sp>
      </p:grpSp>
      <p:sp>
        <p:nvSpPr>
          <p:cNvPr id="661" name="Google Shape;661;p85"/>
          <p:cNvSpPr txBox="1"/>
          <p:nvPr/>
        </p:nvSpPr>
        <p:spPr>
          <a:xfrm>
            <a:off x="1957208" y="3886388"/>
            <a:ext cx="733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t>arr[]</a:t>
            </a:r>
            <a:endParaRPr b="1" sz="1900"/>
          </a:p>
        </p:txBody>
      </p:sp>
      <p:sp>
        <p:nvSpPr>
          <p:cNvPr id="662" name="Google Shape;662;p85"/>
          <p:cNvSpPr txBox="1"/>
          <p:nvPr/>
        </p:nvSpPr>
        <p:spPr>
          <a:xfrm>
            <a:off x="1881008" y="4361338"/>
            <a:ext cx="51708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t> index:            0           1          2          3           4          5          6</a:t>
            </a:r>
            <a:endParaRPr i="1"/>
          </a:p>
        </p:txBody>
      </p:sp>
      <p:sp>
        <p:nvSpPr>
          <p:cNvPr id="663" name="Google Shape;663;p85"/>
          <p:cNvSpPr txBox="1"/>
          <p:nvPr/>
        </p:nvSpPr>
        <p:spPr>
          <a:xfrm>
            <a:off x="735175" y="1475649"/>
            <a:ext cx="764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t>//for-Schleife: erstellt für jeden index in der array ein </a:t>
            </a:r>
            <a:r>
              <a:rPr b="1" lang="en-GB" sz="1700"/>
              <a:t>NEUES</a:t>
            </a:r>
            <a:r>
              <a:rPr lang="en-GB" sz="1700"/>
              <a:t> objekt!</a:t>
            </a:r>
            <a:endParaRPr sz="1700"/>
          </a:p>
        </p:txBody>
      </p:sp>
      <p:sp>
        <p:nvSpPr>
          <p:cNvPr id="664" name="Google Shape;664;p85"/>
          <p:cNvSpPr txBox="1"/>
          <p:nvPr/>
        </p:nvSpPr>
        <p:spPr>
          <a:xfrm>
            <a:off x="2466225" y="2088850"/>
            <a:ext cx="4536000" cy="15225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rPr b="1" lang="en-GB" sz="1600">
                <a:solidFill>
                  <a:srgbClr val="BCBEC4"/>
                </a:solidFill>
                <a:latin typeface="Courier New"/>
                <a:ea typeface="Courier New"/>
                <a:cs typeface="Courier New"/>
                <a:sym typeface="Courier New"/>
              </a:rPr>
              <a:t>Object[] arr = </a:t>
            </a:r>
            <a:r>
              <a:rPr b="1" lang="en-GB" sz="1600">
                <a:solidFill>
                  <a:srgbClr val="CF8E6D"/>
                </a:solidFill>
                <a:latin typeface="Courier New"/>
                <a:ea typeface="Courier New"/>
                <a:cs typeface="Courier New"/>
                <a:sym typeface="Courier New"/>
              </a:rPr>
              <a:t>new </a:t>
            </a:r>
            <a:r>
              <a:rPr b="1" lang="en-GB" sz="1600">
                <a:solidFill>
                  <a:srgbClr val="BCBEC4"/>
                </a:solidFill>
                <a:latin typeface="Courier New"/>
                <a:ea typeface="Courier New"/>
                <a:cs typeface="Courier New"/>
                <a:sym typeface="Courier New"/>
              </a:rPr>
              <a:t>Object[</a:t>
            </a:r>
            <a:r>
              <a:rPr b="1" lang="en-GB" sz="1600">
                <a:solidFill>
                  <a:srgbClr val="2AACB8"/>
                </a:solidFill>
                <a:latin typeface="Courier New"/>
                <a:ea typeface="Courier New"/>
                <a:cs typeface="Courier New"/>
                <a:sym typeface="Courier New"/>
              </a:rPr>
              <a:t>6</a:t>
            </a:r>
            <a:r>
              <a:rPr b="1" lang="en-GB" sz="1600">
                <a:solidFill>
                  <a:srgbClr val="BCBEC4"/>
                </a:solidFill>
                <a:latin typeface="Courier New"/>
                <a:ea typeface="Courier New"/>
                <a:cs typeface="Courier New"/>
                <a:sym typeface="Courier New"/>
              </a:rPr>
              <a:t>];</a:t>
            </a:r>
            <a:endParaRPr b="1" sz="16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6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600">
                <a:solidFill>
                  <a:srgbClr val="CF8E6D"/>
                </a:solidFill>
                <a:latin typeface="Courier New"/>
                <a:ea typeface="Courier New"/>
                <a:cs typeface="Courier New"/>
                <a:sym typeface="Courier New"/>
              </a:rPr>
              <a:t>for </a:t>
            </a:r>
            <a:r>
              <a:rPr b="1" lang="en-GB" sz="1600">
                <a:solidFill>
                  <a:srgbClr val="BCBEC4"/>
                </a:solidFill>
                <a:latin typeface="Courier New"/>
                <a:ea typeface="Courier New"/>
                <a:cs typeface="Courier New"/>
                <a:sym typeface="Courier New"/>
              </a:rPr>
              <a:t>(</a:t>
            </a:r>
            <a:r>
              <a:rPr b="1" lang="en-GB" sz="1600">
                <a:solidFill>
                  <a:srgbClr val="CF8E6D"/>
                </a:solidFill>
                <a:latin typeface="Courier New"/>
                <a:ea typeface="Courier New"/>
                <a:cs typeface="Courier New"/>
                <a:sym typeface="Courier New"/>
              </a:rPr>
              <a:t>int </a:t>
            </a:r>
            <a:r>
              <a:rPr b="1" lang="en-GB" sz="1600">
                <a:solidFill>
                  <a:srgbClr val="BCBEC4"/>
                </a:solidFill>
                <a:latin typeface="Courier New"/>
                <a:ea typeface="Courier New"/>
                <a:cs typeface="Courier New"/>
                <a:sym typeface="Courier New"/>
              </a:rPr>
              <a:t>i = </a:t>
            </a:r>
            <a:r>
              <a:rPr b="1" lang="en-GB" sz="1600">
                <a:solidFill>
                  <a:srgbClr val="2AACB8"/>
                </a:solidFill>
                <a:latin typeface="Courier New"/>
                <a:ea typeface="Courier New"/>
                <a:cs typeface="Courier New"/>
                <a:sym typeface="Courier New"/>
              </a:rPr>
              <a:t>0</a:t>
            </a:r>
            <a:r>
              <a:rPr b="1" lang="en-GB" sz="1600">
                <a:solidFill>
                  <a:srgbClr val="BCBEC4"/>
                </a:solidFill>
                <a:latin typeface="Courier New"/>
                <a:ea typeface="Courier New"/>
                <a:cs typeface="Courier New"/>
                <a:sym typeface="Courier New"/>
              </a:rPr>
              <a:t>; i &lt; </a:t>
            </a:r>
            <a:r>
              <a:rPr b="1" lang="en-GB" sz="1600">
                <a:solidFill>
                  <a:srgbClr val="2AACB8"/>
                </a:solidFill>
                <a:latin typeface="Courier New"/>
                <a:ea typeface="Courier New"/>
                <a:cs typeface="Courier New"/>
                <a:sym typeface="Courier New"/>
              </a:rPr>
              <a:t>7</a:t>
            </a:r>
            <a:r>
              <a:rPr b="1" lang="en-GB" sz="1600">
                <a:solidFill>
                  <a:srgbClr val="BCBEC4"/>
                </a:solidFill>
                <a:latin typeface="Courier New"/>
                <a:ea typeface="Courier New"/>
                <a:cs typeface="Courier New"/>
                <a:sym typeface="Courier New"/>
              </a:rPr>
              <a:t>; i++){</a:t>
            </a:r>
            <a:endParaRPr b="1" sz="16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600">
                <a:solidFill>
                  <a:srgbClr val="BCBEC4"/>
                </a:solidFill>
                <a:latin typeface="Courier New"/>
                <a:ea typeface="Courier New"/>
                <a:cs typeface="Courier New"/>
                <a:sym typeface="Courier New"/>
              </a:rPr>
              <a:t>   arr[i] = </a:t>
            </a:r>
            <a:r>
              <a:rPr b="1" lang="en-GB" sz="1600">
                <a:solidFill>
                  <a:srgbClr val="CF8E6D"/>
                </a:solidFill>
                <a:latin typeface="Courier New"/>
                <a:ea typeface="Courier New"/>
                <a:cs typeface="Courier New"/>
                <a:sym typeface="Courier New"/>
              </a:rPr>
              <a:t>new </a:t>
            </a:r>
            <a:r>
              <a:rPr b="1" lang="en-GB" sz="1600">
                <a:solidFill>
                  <a:srgbClr val="BCBEC4"/>
                </a:solidFill>
                <a:latin typeface="Courier New"/>
                <a:ea typeface="Courier New"/>
                <a:cs typeface="Courier New"/>
                <a:sym typeface="Courier New"/>
              </a:rPr>
              <a:t>Object();</a:t>
            </a:r>
            <a:endParaRPr b="1" sz="16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600">
                <a:solidFill>
                  <a:srgbClr val="BCBEC4"/>
                </a:solidFill>
                <a:latin typeface="Courier New"/>
                <a:ea typeface="Courier New"/>
                <a:cs typeface="Courier New"/>
                <a:sym typeface="Courier New"/>
              </a:rPr>
              <a:t>}</a:t>
            </a:r>
            <a:endParaRPr b="1" sz="2000">
              <a:solidFill>
                <a:srgbClr val="BCBEC4"/>
              </a:solidFill>
              <a:latin typeface="Courier New"/>
              <a:ea typeface="Courier New"/>
              <a:cs typeface="Courier New"/>
              <a:sym typeface="Courier New"/>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86"/>
          <p:cNvSpPr txBox="1"/>
          <p:nvPr>
            <p:ph type="title"/>
          </p:nvPr>
        </p:nvSpPr>
        <p:spPr>
          <a:xfrm>
            <a:off x="311700" y="224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Arrays Tipps</a:t>
            </a:r>
            <a:endParaRPr/>
          </a:p>
        </p:txBody>
      </p:sp>
      <p:sp>
        <p:nvSpPr>
          <p:cNvPr id="670" name="Google Shape;670;p86"/>
          <p:cNvSpPr txBox="1"/>
          <p:nvPr/>
        </p:nvSpPr>
        <p:spPr>
          <a:xfrm>
            <a:off x="441875" y="1140051"/>
            <a:ext cx="83073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900">
                <a:solidFill>
                  <a:srgbClr val="FF0000"/>
                </a:solidFill>
              </a:rPr>
              <a:t>int[] b = arr</a:t>
            </a:r>
            <a:r>
              <a:rPr lang="en-GB" sz="1900">
                <a:solidFill>
                  <a:srgbClr val="FF0000"/>
                </a:solidFill>
              </a:rPr>
              <a:t> kopiert die Array nicht!!</a:t>
            </a:r>
            <a:endParaRPr sz="1900">
              <a:solidFill>
                <a:srgbClr val="FF0000"/>
              </a:solidFill>
            </a:endParaRPr>
          </a:p>
          <a:p>
            <a:pPr indent="0" lvl="0" marL="914400" rtl="0" algn="l">
              <a:spcBef>
                <a:spcPts val="0"/>
              </a:spcBef>
              <a:spcAft>
                <a:spcPts val="0"/>
              </a:spcAft>
              <a:buNone/>
            </a:pPr>
            <a:r>
              <a:t/>
            </a:r>
            <a:endParaRPr sz="1900"/>
          </a:p>
        </p:txBody>
      </p:sp>
      <p:grpSp>
        <p:nvGrpSpPr>
          <p:cNvPr id="671" name="Google Shape;671;p86"/>
          <p:cNvGrpSpPr/>
          <p:nvPr/>
        </p:nvGrpSpPr>
        <p:grpSpPr>
          <a:xfrm>
            <a:off x="2964208" y="2423613"/>
            <a:ext cx="4269300" cy="609900"/>
            <a:chOff x="1926600" y="3588075"/>
            <a:chExt cx="4269300" cy="609900"/>
          </a:xfrm>
        </p:grpSpPr>
        <p:sp>
          <p:nvSpPr>
            <p:cNvPr id="672" name="Google Shape;672;p86"/>
            <p:cNvSpPr/>
            <p:nvPr/>
          </p:nvSpPr>
          <p:spPr>
            <a:xfrm>
              <a:off x="19266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73" name="Google Shape;673;p86"/>
            <p:cNvSpPr/>
            <p:nvPr/>
          </p:nvSpPr>
          <p:spPr>
            <a:xfrm>
              <a:off x="25365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74" name="Google Shape;674;p86"/>
            <p:cNvSpPr/>
            <p:nvPr/>
          </p:nvSpPr>
          <p:spPr>
            <a:xfrm>
              <a:off x="31464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75" name="Google Shape;675;p86"/>
            <p:cNvSpPr/>
            <p:nvPr/>
          </p:nvSpPr>
          <p:spPr>
            <a:xfrm>
              <a:off x="37563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76" name="Google Shape;676;p86"/>
            <p:cNvSpPr/>
            <p:nvPr/>
          </p:nvSpPr>
          <p:spPr>
            <a:xfrm>
              <a:off x="43662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77" name="Google Shape;677;p86"/>
            <p:cNvSpPr/>
            <p:nvPr/>
          </p:nvSpPr>
          <p:spPr>
            <a:xfrm>
              <a:off x="49761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78" name="Google Shape;678;p86"/>
            <p:cNvSpPr/>
            <p:nvPr/>
          </p:nvSpPr>
          <p:spPr>
            <a:xfrm>
              <a:off x="55860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grpSp>
      <p:sp>
        <p:nvSpPr>
          <p:cNvPr id="679" name="Google Shape;679;p86"/>
          <p:cNvSpPr txBox="1"/>
          <p:nvPr/>
        </p:nvSpPr>
        <p:spPr>
          <a:xfrm>
            <a:off x="2062808" y="2490063"/>
            <a:ext cx="733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t>b[]</a:t>
            </a:r>
            <a:endParaRPr b="1" sz="1900"/>
          </a:p>
        </p:txBody>
      </p:sp>
      <p:sp>
        <p:nvSpPr>
          <p:cNvPr id="680" name="Google Shape;680;p86"/>
          <p:cNvSpPr txBox="1"/>
          <p:nvPr/>
        </p:nvSpPr>
        <p:spPr>
          <a:xfrm>
            <a:off x="1986608" y="2965013"/>
            <a:ext cx="51708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t> index:            0           1          2          3           4          5          6</a:t>
            </a:r>
            <a:endParaRPr i="1"/>
          </a:p>
        </p:txBody>
      </p:sp>
      <p:sp>
        <p:nvSpPr>
          <p:cNvPr id="681" name="Google Shape;681;p86"/>
          <p:cNvSpPr txBox="1"/>
          <p:nvPr/>
        </p:nvSpPr>
        <p:spPr>
          <a:xfrm>
            <a:off x="749700" y="1793799"/>
            <a:ext cx="764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t>int[] b = Arrays.copyOf(</a:t>
            </a:r>
            <a:r>
              <a:rPr lang="en-GB" sz="1700"/>
              <a:t>arr, arr.length</a:t>
            </a:r>
            <a:r>
              <a:rPr b="1" lang="en-GB" sz="1700"/>
              <a:t>);	</a:t>
            </a:r>
            <a:endParaRPr sz="1700"/>
          </a:p>
        </p:txBody>
      </p:sp>
      <p:pic>
        <p:nvPicPr>
          <p:cNvPr id="682" name="Google Shape;682;p86"/>
          <p:cNvPicPr preferRelativeResize="0"/>
          <p:nvPr/>
        </p:nvPicPr>
        <p:blipFill>
          <a:blip r:embed="rId3">
            <a:alphaModFix/>
          </a:blip>
          <a:stretch>
            <a:fillRect/>
          </a:stretch>
        </p:blipFill>
        <p:spPr>
          <a:xfrm>
            <a:off x="4793525" y="1178275"/>
            <a:ext cx="4038776" cy="765750"/>
          </a:xfrm>
          <a:prstGeom prst="rect">
            <a:avLst/>
          </a:prstGeom>
          <a:noFill/>
          <a:ln>
            <a:noFill/>
          </a:ln>
        </p:spPr>
      </p:pic>
      <p:grpSp>
        <p:nvGrpSpPr>
          <p:cNvPr id="683" name="Google Shape;683;p86"/>
          <p:cNvGrpSpPr/>
          <p:nvPr/>
        </p:nvGrpSpPr>
        <p:grpSpPr>
          <a:xfrm>
            <a:off x="2964208" y="4016538"/>
            <a:ext cx="4269300" cy="609900"/>
            <a:chOff x="1926600" y="3588075"/>
            <a:chExt cx="4269300" cy="609900"/>
          </a:xfrm>
        </p:grpSpPr>
        <p:sp>
          <p:nvSpPr>
            <p:cNvPr id="684" name="Google Shape;684;p86"/>
            <p:cNvSpPr/>
            <p:nvPr/>
          </p:nvSpPr>
          <p:spPr>
            <a:xfrm>
              <a:off x="19266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85" name="Google Shape;685;p86"/>
            <p:cNvSpPr/>
            <p:nvPr/>
          </p:nvSpPr>
          <p:spPr>
            <a:xfrm>
              <a:off x="25365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86" name="Google Shape;686;p86"/>
            <p:cNvSpPr/>
            <p:nvPr/>
          </p:nvSpPr>
          <p:spPr>
            <a:xfrm>
              <a:off x="31464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87" name="Google Shape;687;p86"/>
            <p:cNvSpPr/>
            <p:nvPr/>
          </p:nvSpPr>
          <p:spPr>
            <a:xfrm>
              <a:off x="37563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88" name="Google Shape;688;p86"/>
            <p:cNvSpPr/>
            <p:nvPr/>
          </p:nvSpPr>
          <p:spPr>
            <a:xfrm>
              <a:off x="43662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89" name="Google Shape;689;p86"/>
            <p:cNvSpPr/>
            <p:nvPr/>
          </p:nvSpPr>
          <p:spPr>
            <a:xfrm>
              <a:off x="49761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sp>
          <p:nvSpPr>
            <p:cNvPr id="690" name="Google Shape;690;p86"/>
            <p:cNvSpPr/>
            <p:nvPr/>
          </p:nvSpPr>
          <p:spPr>
            <a:xfrm>
              <a:off x="55860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-1</a:t>
              </a:r>
              <a:endParaRPr sz="1700"/>
            </a:p>
          </p:txBody>
        </p:sp>
      </p:grpSp>
      <p:sp>
        <p:nvSpPr>
          <p:cNvPr id="691" name="Google Shape;691;p86"/>
          <p:cNvSpPr txBox="1"/>
          <p:nvPr/>
        </p:nvSpPr>
        <p:spPr>
          <a:xfrm>
            <a:off x="2062808" y="4082988"/>
            <a:ext cx="733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t>c[]</a:t>
            </a:r>
            <a:endParaRPr b="1" sz="1900"/>
          </a:p>
        </p:txBody>
      </p:sp>
      <p:sp>
        <p:nvSpPr>
          <p:cNvPr id="692" name="Google Shape;692;p86"/>
          <p:cNvSpPr txBox="1"/>
          <p:nvPr/>
        </p:nvSpPr>
        <p:spPr>
          <a:xfrm>
            <a:off x="1986598" y="4557950"/>
            <a:ext cx="65064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t> index:            0           1          2          3           4          5          6           7          8</a:t>
            </a:r>
            <a:endParaRPr i="1"/>
          </a:p>
        </p:txBody>
      </p:sp>
      <p:sp>
        <p:nvSpPr>
          <p:cNvPr id="693" name="Google Shape;693;p86"/>
          <p:cNvSpPr txBox="1"/>
          <p:nvPr/>
        </p:nvSpPr>
        <p:spPr>
          <a:xfrm>
            <a:off x="749700" y="3386724"/>
            <a:ext cx="764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t>int[] c = Arrays.copyOf(</a:t>
            </a:r>
            <a:r>
              <a:rPr lang="en-GB" sz="1700"/>
              <a:t>arr, 9</a:t>
            </a:r>
            <a:r>
              <a:rPr b="1" lang="en-GB" sz="1700"/>
              <a:t>);	</a:t>
            </a:r>
            <a:endParaRPr sz="1700"/>
          </a:p>
        </p:txBody>
      </p:sp>
      <p:grpSp>
        <p:nvGrpSpPr>
          <p:cNvPr id="694" name="Google Shape;694;p86"/>
          <p:cNvGrpSpPr/>
          <p:nvPr/>
        </p:nvGrpSpPr>
        <p:grpSpPr>
          <a:xfrm>
            <a:off x="7233508" y="4016538"/>
            <a:ext cx="1219800" cy="609900"/>
            <a:chOff x="4976100" y="3588075"/>
            <a:chExt cx="1219800" cy="609900"/>
          </a:xfrm>
        </p:grpSpPr>
        <p:sp>
          <p:nvSpPr>
            <p:cNvPr id="695" name="Google Shape;695;p86"/>
            <p:cNvSpPr/>
            <p:nvPr/>
          </p:nvSpPr>
          <p:spPr>
            <a:xfrm>
              <a:off x="4976100" y="3588075"/>
              <a:ext cx="609900" cy="6099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0</a:t>
              </a:r>
              <a:endParaRPr sz="1700"/>
            </a:p>
          </p:txBody>
        </p:sp>
        <p:sp>
          <p:nvSpPr>
            <p:cNvPr id="696" name="Google Shape;696;p86"/>
            <p:cNvSpPr/>
            <p:nvPr/>
          </p:nvSpPr>
          <p:spPr>
            <a:xfrm>
              <a:off x="5586000" y="3588075"/>
              <a:ext cx="609900" cy="6099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0</a:t>
              </a:r>
              <a:endParaRPr sz="170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2"/>
          <p:cNvSpPr txBox="1"/>
          <p:nvPr>
            <p:ph type="title"/>
          </p:nvPr>
        </p:nvSpPr>
        <p:spPr>
          <a:xfrm>
            <a:off x="311700" y="263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FEEDBACK "AbsoluteMax"</a:t>
            </a:r>
            <a:endParaRPr/>
          </a:p>
        </p:txBody>
      </p:sp>
      <p:sp>
        <p:nvSpPr>
          <p:cNvPr id="234" name="Google Shape;234;p42"/>
          <p:cNvSpPr txBox="1"/>
          <p:nvPr/>
        </p:nvSpPr>
        <p:spPr>
          <a:xfrm>
            <a:off x="824275" y="1327100"/>
            <a:ext cx="7014600" cy="34854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rPr b="1" lang="en-GB" sz="1500">
                <a:solidFill>
                  <a:schemeClr val="lt2"/>
                </a:solidFill>
                <a:latin typeface="Courier New"/>
                <a:ea typeface="Courier New"/>
                <a:cs typeface="Courier New"/>
                <a:sym typeface="Courier New"/>
              </a:rPr>
              <a:t>//a,b,c bereits absolut (nicht negativ)</a:t>
            </a:r>
            <a:endParaRPr b="1" sz="1500">
              <a:solidFill>
                <a:schemeClr val="lt2"/>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CF8E6D"/>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int </a:t>
            </a:r>
            <a:r>
              <a:rPr b="1" lang="en-GB" sz="1500">
                <a:solidFill>
                  <a:srgbClr val="BCBEC4"/>
                </a:solidFill>
                <a:latin typeface="Courier New"/>
                <a:ea typeface="Courier New"/>
                <a:cs typeface="Courier New"/>
                <a:sym typeface="Courier New"/>
              </a:rPr>
              <a:t>r = -</a:t>
            </a:r>
            <a:r>
              <a:rPr b="1" lang="en-GB" sz="1500">
                <a:solidFill>
                  <a:srgbClr val="2AACB8"/>
                </a:solidFill>
                <a:latin typeface="Courier New"/>
                <a:ea typeface="Courier New"/>
                <a:cs typeface="Courier New"/>
                <a:sym typeface="Courier New"/>
              </a:rPr>
              <a:t>1</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if</a:t>
            </a:r>
            <a:r>
              <a:rPr b="1" lang="en-GB" sz="1500">
                <a:solidFill>
                  <a:srgbClr val="BCBEC4"/>
                </a:solidFill>
                <a:latin typeface="Courier New"/>
                <a:ea typeface="Courier New"/>
                <a:cs typeface="Courier New"/>
                <a:sym typeface="Courier New"/>
              </a:rPr>
              <a:t>(a &gt; b &amp;&amp; a &gt; c)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a;</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(b &gt; a &amp;&amp; b &gt; c)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b;</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(c &gt; a &amp;&amp; c &gt; b)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c;</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a:t>
            </a: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a:t>
            </a:r>
            <a:r>
              <a:rPr b="1" lang="en-GB" sz="1500">
                <a:solidFill>
                  <a:srgbClr val="2AACB8"/>
                </a:solidFill>
                <a:latin typeface="Courier New"/>
                <a:ea typeface="Courier New"/>
                <a:cs typeface="Courier New"/>
                <a:sym typeface="Courier New"/>
              </a:rPr>
              <a:t>1</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a:t>
            </a:r>
            <a:endParaRPr b="1" sz="2000">
              <a:solidFill>
                <a:srgbClr val="333399"/>
              </a:solidFill>
            </a:endParaRPr>
          </a:p>
        </p:txBody>
      </p:sp>
      <p:sp>
        <p:nvSpPr>
          <p:cNvPr id="235" name="Google Shape;235;p42"/>
          <p:cNvSpPr txBox="1"/>
          <p:nvPr/>
        </p:nvSpPr>
        <p:spPr>
          <a:xfrm>
            <a:off x="5052841" y="2669150"/>
            <a:ext cx="2695500" cy="801300"/>
          </a:xfrm>
          <a:prstGeom prst="rect">
            <a:avLst/>
          </a:prstGeom>
          <a:noFill/>
          <a:ln cap="flat" cmpd="sng" w="3810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rPr b="1" lang="en-GB" sz="1900">
                <a:solidFill>
                  <a:srgbClr val="BCBEC4"/>
                </a:solidFill>
                <a:latin typeface="Courier New"/>
                <a:ea typeface="Courier New"/>
                <a:cs typeface="Courier New"/>
                <a:sym typeface="Courier New"/>
              </a:rPr>
              <a:t>Beispiel:</a:t>
            </a:r>
            <a:endParaRPr b="1" sz="1900">
              <a:solidFill>
                <a:srgbClr val="BCBEC4"/>
              </a:solidFill>
              <a:latin typeface="Courier New"/>
              <a:ea typeface="Courier New"/>
              <a:cs typeface="Courier New"/>
              <a:sym typeface="Courier New"/>
            </a:endParaRPr>
          </a:p>
          <a:p>
            <a:pPr indent="457200" lvl="0" marL="0" rtl="0" algn="l">
              <a:lnSpc>
                <a:spcPct val="110795"/>
              </a:lnSpc>
              <a:spcBef>
                <a:spcPts val="0"/>
              </a:spcBef>
              <a:spcAft>
                <a:spcPts val="0"/>
              </a:spcAft>
              <a:buNone/>
            </a:pPr>
            <a:r>
              <a:rPr b="1" lang="en-GB" sz="1900">
                <a:solidFill>
                  <a:srgbClr val="BCBEC4"/>
                </a:solidFill>
                <a:latin typeface="Courier New"/>
                <a:ea typeface="Courier New"/>
                <a:cs typeface="Courier New"/>
                <a:sym typeface="Courier New"/>
              </a:rPr>
              <a:t>a = b = c = 5;</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87"/>
          <p:cNvSpPr txBox="1"/>
          <p:nvPr>
            <p:ph type="title"/>
          </p:nvPr>
        </p:nvSpPr>
        <p:spPr>
          <a:xfrm>
            <a:off x="311700" y="224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Arrays Tipps</a:t>
            </a:r>
            <a:endParaRPr/>
          </a:p>
        </p:txBody>
      </p:sp>
      <p:sp>
        <p:nvSpPr>
          <p:cNvPr id="702" name="Google Shape;702;p87"/>
          <p:cNvSpPr txBox="1"/>
          <p:nvPr/>
        </p:nvSpPr>
        <p:spPr>
          <a:xfrm>
            <a:off x="-487200" y="1133375"/>
            <a:ext cx="7644600" cy="4770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rPr b="1" lang="en-GB" sz="1900">
                <a:solidFill>
                  <a:srgbClr val="FF0000"/>
                </a:solidFill>
              </a:rPr>
              <a:t>Objekte werden nicht kopiert!</a:t>
            </a:r>
            <a:endParaRPr sz="1900"/>
          </a:p>
        </p:txBody>
      </p:sp>
      <p:grpSp>
        <p:nvGrpSpPr>
          <p:cNvPr id="703" name="Google Shape;703;p87"/>
          <p:cNvGrpSpPr/>
          <p:nvPr/>
        </p:nvGrpSpPr>
        <p:grpSpPr>
          <a:xfrm>
            <a:off x="2964208" y="2423613"/>
            <a:ext cx="4269300" cy="609900"/>
            <a:chOff x="1926600" y="3588075"/>
            <a:chExt cx="4269300" cy="609900"/>
          </a:xfrm>
        </p:grpSpPr>
        <p:sp>
          <p:nvSpPr>
            <p:cNvPr id="704" name="Google Shape;704;p87"/>
            <p:cNvSpPr/>
            <p:nvPr/>
          </p:nvSpPr>
          <p:spPr>
            <a:xfrm>
              <a:off x="19266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obj1</a:t>
              </a:r>
              <a:endParaRPr sz="1700"/>
            </a:p>
          </p:txBody>
        </p:sp>
        <p:sp>
          <p:nvSpPr>
            <p:cNvPr id="705" name="Google Shape;705;p87"/>
            <p:cNvSpPr/>
            <p:nvPr/>
          </p:nvSpPr>
          <p:spPr>
            <a:xfrm>
              <a:off x="25365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obj2</a:t>
              </a:r>
              <a:endParaRPr sz="1700"/>
            </a:p>
          </p:txBody>
        </p:sp>
        <p:sp>
          <p:nvSpPr>
            <p:cNvPr id="706" name="Google Shape;706;p87"/>
            <p:cNvSpPr/>
            <p:nvPr/>
          </p:nvSpPr>
          <p:spPr>
            <a:xfrm>
              <a:off x="31464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obj3</a:t>
              </a:r>
              <a:endParaRPr sz="1700"/>
            </a:p>
          </p:txBody>
        </p:sp>
        <p:sp>
          <p:nvSpPr>
            <p:cNvPr id="707" name="Google Shape;707;p87"/>
            <p:cNvSpPr/>
            <p:nvPr/>
          </p:nvSpPr>
          <p:spPr>
            <a:xfrm>
              <a:off x="37563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obj4</a:t>
              </a:r>
              <a:endParaRPr sz="1700"/>
            </a:p>
          </p:txBody>
        </p:sp>
        <p:sp>
          <p:nvSpPr>
            <p:cNvPr id="708" name="Google Shape;708;p87"/>
            <p:cNvSpPr/>
            <p:nvPr/>
          </p:nvSpPr>
          <p:spPr>
            <a:xfrm>
              <a:off x="43662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obj5</a:t>
              </a:r>
              <a:endParaRPr sz="1700"/>
            </a:p>
          </p:txBody>
        </p:sp>
        <p:sp>
          <p:nvSpPr>
            <p:cNvPr id="709" name="Google Shape;709;p87"/>
            <p:cNvSpPr/>
            <p:nvPr/>
          </p:nvSpPr>
          <p:spPr>
            <a:xfrm>
              <a:off x="49761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obj6</a:t>
              </a:r>
              <a:endParaRPr sz="1700"/>
            </a:p>
          </p:txBody>
        </p:sp>
        <p:sp>
          <p:nvSpPr>
            <p:cNvPr id="710" name="Google Shape;710;p87"/>
            <p:cNvSpPr/>
            <p:nvPr/>
          </p:nvSpPr>
          <p:spPr>
            <a:xfrm>
              <a:off x="55860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obj7</a:t>
              </a:r>
              <a:endParaRPr sz="1700"/>
            </a:p>
          </p:txBody>
        </p:sp>
      </p:grpSp>
      <p:sp>
        <p:nvSpPr>
          <p:cNvPr id="711" name="Google Shape;711;p87"/>
          <p:cNvSpPr txBox="1"/>
          <p:nvPr/>
        </p:nvSpPr>
        <p:spPr>
          <a:xfrm>
            <a:off x="2062808" y="2490063"/>
            <a:ext cx="733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t>b[]</a:t>
            </a:r>
            <a:endParaRPr b="1" sz="1900"/>
          </a:p>
        </p:txBody>
      </p:sp>
      <p:sp>
        <p:nvSpPr>
          <p:cNvPr id="712" name="Google Shape;712;p87"/>
          <p:cNvSpPr txBox="1"/>
          <p:nvPr/>
        </p:nvSpPr>
        <p:spPr>
          <a:xfrm>
            <a:off x="1986608" y="2965013"/>
            <a:ext cx="51708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t> index:            0           1          2          3           4          5          6</a:t>
            </a:r>
            <a:endParaRPr i="1"/>
          </a:p>
        </p:txBody>
      </p:sp>
      <p:sp>
        <p:nvSpPr>
          <p:cNvPr id="713" name="Google Shape;713;p87"/>
          <p:cNvSpPr txBox="1"/>
          <p:nvPr/>
        </p:nvSpPr>
        <p:spPr>
          <a:xfrm>
            <a:off x="749700" y="1793799"/>
            <a:ext cx="764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t>int[] b = Arrays.copyOf(</a:t>
            </a:r>
            <a:r>
              <a:rPr lang="en-GB" sz="1700"/>
              <a:t>arr, arr.length</a:t>
            </a:r>
            <a:r>
              <a:rPr b="1" lang="en-GB" sz="1700"/>
              <a:t>);	</a:t>
            </a:r>
            <a:endParaRPr sz="1700"/>
          </a:p>
        </p:txBody>
      </p:sp>
      <p:grpSp>
        <p:nvGrpSpPr>
          <p:cNvPr id="714" name="Google Shape;714;p87"/>
          <p:cNvGrpSpPr/>
          <p:nvPr/>
        </p:nvGrpSpPr>
        <p:grpSpPr>
          <a:xfrm>
            <a:off x="2964208" y="4016538"/>
            <a:ext cx="4269300" cy="609900"/>
            <a:chOff x="1926600" y="3588075"/>
            <a:chExt cx="4269300" cy="609900"/>
          </a:xfrm>
        </p:grpSpPr>
        <p:sp>
          <p:nvSpPr>
            <p:cNvPr id="715" name="Google Shape;715;p87"/>
            <p:cNvSpPr/>
            <p:nvPr/>
          </p:nvSpPr>
          <p:spPr>
            <a:xfrm>
              <a:off x="19266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obj1</a:t>
              </a:r>
              <a:endParaRPr sz="1700"/>
            </a:p>
          </p:txBody>
        </p:sp>
        <p:sp>
          <p:nvSpPr>
            <p:cNvPr id="716" name="Google Shape;716;p87"/>
            <p:cNvSpPr/>
            <p:nvPr/>
          </p:nvSpPr>
          <p:spPr>
            <a:xfrm>
              <a:off x="25365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obj2</a:t>
              </a:r>
              <a:endParaRPr sz="1700"/>
            </a:p>
          </p:txBody>
        </p:sp>
        <p:sp>
          <p:nvSpPr>
            <p:cNvPr id="717" name="Google Shape;717;p87"/>
            <p:cNvSpPr/>
            <p:nvPr/>
          </p:nvSpPr>
          <p:spPr>
            <a:xfrm>
              <a:off x="31464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obj3</a:t>
              </a:r>
              <a:endParaRPr sz="1700"/>
            </a:p>
          </p:txBody>
        </p:sp>
        <p:sp>
          <p:nvSpPr>
            <p:cNvPr id="718" name="Google Shape;718;p87"/>
            <p:cNvSpPr/>
            <p:nvPr/>
          </p:nvSpPr>
          <p:spPr>
            <a:xfrm>
              <a:off x="37563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obj4</a:t>
              </a:r>
              <a:endParaRPr sz="1700"/>
            </a:p>
          </p:txBody>
        </p:sp>
        <p:sp>
          <p:nvSpPr>
            <p:cNvPr id="719" name="Google Shape;719;p87"/>
            <p:cNvSpPr/>
            <p:nvPr/>
          </p:nvSpPr>
          <p:spPr>
            <a:xfrm>
              <a:off x="43662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obj5</a:t>
              </a:r>
              <a:endParaRPr sz="1700"/>
            </a:p>
          </p:txBody>
        </p:sp>
        <p:sp>
          <p:nvSpPr>
            <p:cNvPr id="720" name="Google Shape;720;p87"/>
            <p:cNvSpPr/>
            <p:nvPr/>
          </p:nvSpPr>
          <p:spPr>
            <a:xfrm>
              <a:off x="49761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obj6</a:t>
              </a:r>
              <a:endParaRPr sz="1700"/>
            </a:p>
          </p:txBody>
        </p:sp>
        <p:sp>
          <p:nvSpPr>
            <p:cNvPr id="721" name="Google Shape;721;p87"/>
            <p:cNvSpPr/>
            <p:nvPr/>
          </p:nvSpPr>
          <p:spPr>
            <a:xfrm>
              <a:off x="5586000" y="3588075"/>
              <a:ext cx="609900" cy="60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obj7</a:t>
              </a:r>
              <a:endParaRPr sz="1700"/>
            </a:p>
          </p:txBody>
        </p:sp>
      </p:grpSp>
      <p:sp>
        <p:nvSpPr>
          <p:cNvPr id="722" name="Google Shape;722;p87"/>
          <p:cNvSpPr txBox="1"/>
          <p:nvPr/>
        </p:nvSpPr>
        <p:spPr>
          <a:xfrm>
            <a:off x="2062808" y="4082988"/>
            <a:ext cx="733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t>c[]</a:t>
            </a:r>
            <a:endParaRPr b="1" sz="1900"/>
          </a:p>
        </p:txBody>
      </p:sp>
      <p:sp>
        <p:nvSpPr>
          <p:cNvPr id="723" name="Google Shape;723;p87"/>
          <p:cNvSpPr txBox="1"/>
          <p:nvPr/>
        </p:nvSpPr>
        <p:spPr>
          <a:xfrm>
            <a:off x="1986598" y="4557950"/>
            <a:ext cx="6506400" cy="2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t> index:            0           1          2          3           4          5          6           7          8</a:t>
            </a:r>
            <a:endParaRPr i="1"/>
          </a:p>
        </p:txBody>
      </p:sp>
      <p:sp>
        <p:nvSpPr>
          <p:cNvPr id="724" name="Google Shape;724;p87"/>
          <p:cNvSpPr txBox="1"/>
          <p:nvPr/>
        </p:nvSpPr>
        <p:spPr>
          <a:xfrm>
            <a:off x="749700" y="3386724"/>
            <a:ext cx="764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t>int[] c = Arrays.copyOf(</a:t>
            </a:r>
            <a:r>
              <a:rPr lang="en-GB" sz="1700"/>
              <a:t>arr, 9</a:t>
            </a:r>
            <a:r>
              <a:rPr b="1" lang="en-GB" sz="1700"/>
              <a:t>);	</a:t>
            </a:r>
            <a:endParaRPr sz="1700"/>
          </a:p>
        </p:txBody>
      </p:sp>
      <p:grpSp>
        <p:nvGrpSpPr>
          <p:cNvPr id="725" name="Google Shape;725;p87"/>
          <p:cNvGrpSpPr/>
          <p:nvPr/>
        </p:nvGrpSpPr>
        <p:grpSpPr>
          <a:xfrm>
            <a:off x="7233508" y="4016538"/>
            <a:ext cx="1219800" cy="609900"/>
            <a:chOff x="4976100" y="3588075"/>
            <a:chExt cx="1219800" cy="609900"/>
          </a:xfrm>
        </p:grpSpPr>
        <p:sp>
          <p:nvSpPr>
            <p:cNvPr id="726" name="Google Shape;726;p87"/>
            <p:cNvSpPr/>
            <p:nvPr/>
          </p:nvSpPr>
          <p:spPr>
            <a:xfrm>
              <a:off x="4976100" y="3588075"/>
              <a:ext cx="609900" cy="6099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null</a:t>
              </a:r>
              <a:endParaRPr sz="1700"/>
            </a:p>
          </p:txBody>
        </p:sp>
        <p:sp>
          <p:nvSpPr>
            <p:cNvPr id="727" name="Google Shape;727;p87"/>
            <p:cNvSpPr/>
            <p:nvPr/>
          </p:nvSpPr>
          <p:spPr>
            <a:xfrm>
              <a:off x="5586000" y="3588075"/>
              <a:ext cx="609900" cy="6099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t>null</a:t>
              </a:r>
              <a:endParaRPr sz="1700"/>
            </a:p>
          </p:txBody>
        </p:sp>
      </p:grpSp>
      <p:pic>
        <p:nvPicPr>
          <p:cNvPr id="728" name="Google Shape;728;p87"/>
          <p:cNvPicPr preferRelativeResize="0"/>
          <p:nvPr/>
        </p:nvPicPr>
        <p:blipFill>
          <a:blip r:embed="rId3">
            <a:alphaModFix/>
          </a:blip>
          <a:stretch>
            <a:fillRect/>
          </a:stretch>
        </p:blipFill>
        <p:spPr>
          <a:xfrm>
            <a:off x="4305100" y="1066050"/>
            <a:ext cx="4444076" cy="78208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88"/>
          <p:cNvSpPr txBox="1"/>
          <p:nvPr>
            <p:ph type="title"/>
          </p:nvPr>
        </p:nvSpPr>
        <p:spPr>
          <a:xfrm>
            <a:off x="311700" y="224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Arrays Tipps</a:t>
            </a:r>
            <a:endParaRPr/>
          </a:p>
        </p:txBody>
      </p:sp>
      <p:sp>
        <p:nvSpPr>
          <p:cNvPr id="734" name="Google Shape;734;p88"/>
          <p:cNvSpPr txBox="1"/>
          <p:nvPr/>
        </p:nvSpPr>
        <p:spPr>
          <a:xfrm>
            <a:off x="441875" y="565605"/>
            <a:ext cx="8307300" cy="4770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sz="1900"/>
          </a:p>
          <a:p>
            <a:pPr indent="0" lvl="0" marL="914400" rtl="0" algn="l">
              <a:spcBef>
                <a:spcPts val="0"/>
              </a:spcBef>
              <a:spcAft>
                <a:spcPts val="0"/>
              </a:spcAft>
              <a:buNone/>
            </a:pPr>
            <a:r>
              <a:t/>
            </a:r>
            <a:endParaRPr sz="1900"/>
          </a:p>
        </p:txBody>
      </p:sp>
      <p:sp>
        <p:nvSpPr>
          <p:cNvPr id="735" name="Google Shape;735;p88"/>
          <p:cNvSpPr txBox="1"/>
          <p:nvPr/>
        </p:nvSpPr>
        <p:spPr>
          <a:xfrm>
            <a:off x="735175" y="971904"/>
            <a:ext cx="7644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t>Durch Array Elemente loopen</a:t>
            </a:r>
            <a:endParaRPr sz="1700"/>
          </a:p>
        </p:txBody>
      </p:sp>
      <p:sp>
        <p:nvSpPr>
          <p:cNvPr id="736" name="Google Shape;736;p88"/>
          <p:cNvSpPr txBox="1"/>
          <p:nvPr/>
        </p:nvSpPr>
        <p:spPr>
          <a:xfrm>
            <a:off x="735175" y="1650718"/>
            <a:ext cx="4536000" cy="15225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rPr b="1" lang="en-GB" sz="1600">
                <a:solidFill>
                  <a:srgbClr val="CF8E6D"/>
                </a:solidFill>
                <a:latin typeface="Courier New"/>
                <a:ea typeface="Courier New"/>
                <a:cs typeface="Courier New"/>
                <a:sym typeface="Courier New"/>
              </a:rPr>
              <a:t>int</a:t>
            </a:r>
            <a:r>
              <a:rPr b="1" lang="en-GB" sz="1600">
                <a:solidFill>
                  <a:srgbClr val="BCBEC4"/>
                </a:solidFill>
                <a:latin typeface="Courier New"/>
                <a:ea typeface="Courier New"/>
                <a:cs typeface="Courier New"/>
                <a:sym typeface="Courier New"/>
              </a:rPr>
              <a:t>[] arr = </a:t>
            </a:r>
            <a:r>
              <a:rPr b="1" lang="en-GB" sz="1600">
                <a:solidFill>
                  <a:srgbClr val="CF8E6D"/>
                </a:solidFill>
                <a:latin typeface="Courier New"/>
                <a:ea typeface="Courier New"/>
                <a:cs typeface="Courier New"/>
                <a:sym typeface="Courier New"/>
              </a:rPr>
              <a:t>new int</a:t>
            </a:r>
            <a:r>
              <a:rPr b="1" lang="en-GB" sz="1600">
                <a:solidFill>
                  <a:srgbClr val="BCBEC4"/>
                </a:solidFill>
                <a:latin typeface="Courier New"/>
                <a:ea typeface="Courier New"/>
                <a:cs typeface="Courier New"/>
                <a:sym typeface="Courier New"/>
              </a:rPr>
              <a:t>[</a:t>
            </a:r>
            <a:r>
              <a:rPr b="1" lang="en-GB" sz="1600">
                <a:solidFill>
                  <a:srgbClr val="2AACB8"/>
                </a:solidFill>
                <a:latin typeface="Courier New"/>
                <a:ea typeface="Courier New"/>
                <a:cs typeface="Courier New"/>
                <a:sym typeface="Courier New"/>
              </a:rPr>
              <a:t>7</a:t>
            </a:r>
            <a:r>
              <a:rPr b="1" lang="en-GB" sz="1600">
                <a:solidFill>
                  <a:srgbClr val="BCBEC4"/>
                </a:solidFill>
                <a:latin typeface="Courier New"/>
                <a:ea typeface="Courier New"/>
                <a:cs typeface="Courier New"/>
                <a:sym typeface="Courier New"/>
              </a:rPr>
              <a:t>];</a:t>
            </a:r>
            <a:endParaRPr b="1" sz="16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6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600">
                <a:solidFill>
                  <a:srgbClr val="CF8E6D"/>
                </a:solidFill>
                <a:latin typeface="Courier New"/>
                <a:ea typeface="Courier New"/>
                <a:cs typeface="Courier New"/>
                <a:sym typeface="Courier New"/>
              </a:rPr>
              <a:t>for </a:t>
            </a:r>
            <a:r>
              <a:rPr b="1" lang="en-GB" sz="1600">
                <a:solidFill>
                  <a:srgbClr val="BCBEC4"/>
                </a:solidFill>
                <a:latin typeface="Courier New"/>
                <a:ea typeface="Courier New"/>
                <a:cs typeface="Courier New"/>
                <a:sym typeface="Courier New"/>
              </a:rPr>
              <a:t>(</a:t>
            </a:r>
            <a:r>
              <a:rPr b="1" lang="en-GB" sz="1600">
                <a:solidFill>
                  <a:srgbClr val="CF8E6D"/>
                </a:solidFill>
                <a:latin typeface="Courier New"/>
                <a:ea typeface="Courier New"/>
                <a:cs typeface="Courier New"/>
                <a:sym typeface="Courier New"/>
              </a:rPr>
              <a:t>int </a:t>
            </a:r>
            <a:r>
              <a:rPr b="1" lang="en-GB" sz="1600">
                <a:solidFill>
                  <a:srgbClr val="BCBEC4"/>
                </a:solidFill>
                <a:latin typeface="Courier New"/>
                <a:ea typeface="Courier New"/>
                <a:cs typeface="Courier New"/>
                <a:sym typeface="Courier New"/>
              </a:rPr>
              <a:t>i : arr){</a:t>
            </a:r>
            <a:endParaRPr b="1" sz="16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600">
                <a:solidFill>
                  <a:srgbClr val="BCBEC4"/>
                </a:solidFill>
                <a:latin typeface="Courier New"/>
                <a:ea typeface="Courier New"/>
                <a:cs typeface="Courier New"/>
                <a:sym typeface="Courier New"/>
              </a:rPr>
              <a:t>   arr[i] = 5;</a:t>
            </a:r>
            <a:endParaRPr b="1" sz="16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600">
                <a:solidFill>
                  <a:srgbClr val="BCBEC4"/>
                </a:solidFill>
                <a:latin typeface="Courier New"/>
                <a:ea typeface="Courier New"/>
                <a:cs typeface="Courier New"/>
                <a:sym typeface="Courier New"/>
              </a:rPr>
              <a:t>}</a:t>
            </a:r>
            <a:endParaRPr b="1" sz="2000">
              <a:solidFill>
                <a:srgbClr val="BCBEC4"/>
              </a:solidFill>
              <a:latin typeface="Courier New"/>
              <a:ea typeface="Courier New"/>
              <a:cs typeface="Courier New"/>
              <a:sym typeface="Courier New"/>
            </a:endParaRPr>
          </a:p>
        </p:txBody>
      </p:sp>
      <p:sp>
        <p:nvSpPr>
          <p:cNvPr id="737" name="Google Shape;737;p88"/>
          <p:cNvSpPr txBox="1"/>
          <p:nvPr/>
        </p:nvSpPr>
        <p:spPr>
          <a:xfrm>
            <a:off x="735175" y="3405650"/>
            <a:ext cx="4966200" cy="15225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rPr b="1" lang="en-GB" sz="1600">
                <a:solidFill>
                  <a:srgbClr val="CF8E6D"/>
                </a:solidFill>
                <a:latin typeface="Courier New"/>
                <a:ea typeface="Courier New"/>
                <a:cs typeface="Courier New"/>
                <a:sym typeface="Courier New"/>
              </a:rPr>
              <a:t>int</a:t>
            </a:r>
            <a:r>
              <a:rPr b="1" lang="en-GB" sz="1600">
                <a:solidFill>
                  <a:srgbClr val="BCBEC4"/>
                </a:solidFill>
                <a:latin typeface="Courier New"/>
                <a:ea typeface="Courier New"/>
                <a:cs typeface="Courier New"/>
                <a:sym typeface="Courier New"/>
              </a:rPr>
              <a:t>[] arr = </a:t>
            </a:r>
            <a:r>
              <a:rPr b="1" lang="en-GB" sz="1600">
                <a:solidFill>
                  <a:srgbClr val="CF8E6D"/>
                </a:solidFill>
                <a:latin typeface="Courier New"/>
                <a:ea typeface="Courier New"/>
                <a:cs typeface="Courier New"/>
                <a:sym typeface="Courier New"/>
              </a:rPr>
              <a:t>new int</a:t>
            </a:r>
            <a:r>
              <a:rPr b="1" lang="en-GB" sz="1600">
                <a:solidFill>
                  <a:srgbClr val="BCBEC4"/>
                </a:solidFill>
                <a:latin typeface="Courier New"/>
                <a:ea typeface="Courier New"/>
                <a:cs typeface="Courier New"/>
                <a:sym typeface="Courier New"/>
              </a:rPr>
              <a:t>[</a:t>
            </a:r>
            <a:r>
              <a:rPr b="1" lang="en-GB" sz="1600">
                <a:solidFill>
                  <a:srgbClr val="2AACB8"/>
                </a:solidFill>
                <a:latin typeface="Courier New"/>
                <a:ea typeface="Courier New"/>
                <a:cs typeface="Courier New"/>
                <a:sym typeface="Courier New"/>
              </a:rPr>
              <a:t>7</a:t>
            </a:r>
            <a:r>
              <a:rPr b="1" lang="en-GB" sz="1600">
                <a:solidFill>
                  <a:srgbClr val="BCBEC4"/>
                </a:solidFill>
                <a:latin typeface="Courier New"/>
                <a:ea typeface="Courier New"/>
                <a:cs typeface="Courier New"/>
                <a:sym typeface="Courier New"/>
              </a:rPr>
              <a:t>];</a:t>
            </a:r>
            <a:endParaRPr b="1" sz="16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600">
              <a:solidFill>
                <a:srgbClr val="CF8E6D"/>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600">
                <a:solidFill>
                  <a:srgbClr val="CF8E6D"/>
                </a:solidFill>
                <a:latin typeface="Courier New"/>
                <a:ea typeface="Courier New"/>
                <a:cs typeface="Courier New"/>
                <a:sym typeface="Courier New"/>
              </a:rPr>
              <a:t>for </a:t>
            </a:r>
            <a:r>
              <a:rPr b="1" lang="en-GB" sz="1600">
                <a:solidFill>
                  <a:srgbClr val="BCBEC4"/>
                </a:solidFill>
                <a:latin typeface="Courier New"/>
                <a:ea typeface="Courier New"/>
                <a:cs typeface="Courier New"/>
                <a:sym typeface="Courier New"/>
              </a:rPr>
              <a:t>(</a:t>
            </a:r>
            <a:r>
              <a:rPr b="1" lang="en-GB" sz="1600">
                <a:solidFill>
                  <a:srgbClr val="CF8E6D"/>
                </a:solidFill>
                <a:latin typeface="Courier New"/>
                <a:ea typeface="Courier New"/>
                <a:cs typeface="Courier New"/>
                <a:sym typeface="Courier New"/>
              </a:rPr>
              <a:t>int </a:t>
            </a:r>
            <a:r>
              <a:rPr b="1" lang="en-GB" sz="1600">
                <a:solidFill>
                  <a:srgbClr val="BCBEC4"/>
                </a:solidFill>
                <a:latin typeface="Courier New"/>
                <a:ea typeface="Courier New"/>
                <a:cs typeface="Courier New"/>
                <a:sym typeface="Courier New"/>
              </a:rPr>
              <a:t>i = </a:t>
            </a:r>
            <a:r>
              <a:rPr b="1" lang="en-GB" sz="1600">
                <a:solidFill>
                  <a:srgbClr val="2AACB8"/>
                </a:solidFill>
                <a:latin typeface="Courier New"/>
                <a:ea typeface="Courier New"/>
                <a:cs typeface="Courier New"/>
                <a:sym typeface="Courier New"/>
              </a:rPr>
              <a:t>0</a:t>
            </a:r>
            <a:r>
              <a:rPr b="1" lang="en-GB" sz="1600">
                <a:solidFill>
                  <a:srgbClr val="BCBEC4"/>
                </a:solidFill>
                <a:latin typeface="Courier New"/>
                <a:ea typeface="Courier New"/>
                <a:cs typeface="Courier New"/>
                <a:sym typeface="Courier New"/>
              </a:rPr>
              <a:t>; i &lt; arr.length; i++){</a:t>
            </a:r>
            <a:endParaRPr b="1" sz="16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600">
                <a:solidFill>
                  <a:srgbClr val="BCBEC4"/>
                </a:solidFill>
                <a:latin typeface="Courier New"/>
                <a:ea typeface="Courier New"/>
                <a:cs typeface="Courier New"/>
                <a:sym typeface="Courier New"/>
              </a:rPr>
              <a:t>   arr[i] = i;</a:t>
            </a:r>
            <a:endParaRPr b="1" sz="16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600">
                <a:solidFill>
                  <a:srgbClr val="BCBEC4"/>
                </a:solidFill>
                <a:latin typeface="Courier New"/>
                <a:ea typeface="Courier New"/>
                <a:cs typeface="Courier New"/>
                <a:sym typeface="Courier New"/>
              </a:rPr>
              <a:t>}</a:t>
            </a:r>
            <a:endParaRPr b="1" sz="2000">
              <a:solidFill>
                <a:srgbClr val="BCBEC4"/>
              </a:solidFill>
              <a:latin typeface="Courier New"/>
              <a:ea typeface="Courier New"/>
              <a:cs typeface="Courier New"/>
              <a:sym typeface="Courier New"/>
            </a:endParaRPr>
          </a:p>
        </p:txBody>
      </p:sp>
      <p:sp>
        <p:nvSpPr>
          <p:cNvPr id="738" name="Google Shape;738;p88"/>
          <p:cNvSpPr txBox="1"/>
          <p:nvPr/>
        </p:nvSpPr>
        <p:spPr>
          <a:xfrm>
            <a:off x="5701375" y="2211875"/>
            <a:ext cx="296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  </a:t>
            </a:r>
            <a:r>
              <a:rPr lang="en-GB"/>
              <a:t>Kein Zugriff auf Index</a:t>
            </a:r>
            <a:endParaRPr/>
          </a:p>
        </p:txBody>
      </p:sp>
      <p:sp>
        <p:nvSpPr>
          <p:cNvPr id="739" name="Google Shape;739;p88"/>
          <p:cNvSpPr txBox="1"/>
          <p:nvPr/>
        </p:nvSpPr>
        <p:spPr>
          <a:xfrm>
            <a:off x="5871600" y="3966800"/>
            <a:ext cx="296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Zugriff auf Index </a:t>
            </a:r>
            <a:r>
              <a:rPr lang="en-GB" sz="1200"/>
              <a:t>(meistens bevorzugt)</a:t>
            </a:r>
            <a:endParaRPr sz="12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8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Extra Wünsche?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9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Zusatzübungen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53" name="Shape 753"/>
        <p:cNvGrpSpPr/>
        <p:nvPr/>
      </p:nvGrpSpPr>
      <p:grpSpPr>
        <a:xfrm>
          <a:off x="0" y="0"/>
          <a:ext cx="0" cy="0"/>
          <a:chOff x="0" y="0"/>
          <a:chExt cx="0" cy="0"/>
        </a:xfrm>
      </p:grpSpPr>
      <p:pic>
        <p:nvPicPr>
          <p:cNvPr id="754" name="Google Shape;754;p91"/>
          <p:cNvPicPr preferRelativeResize="0"/>
          <p:nvPr/>
        </p:nvPicPr>
        <p:blipFill rotWithShape="1">
          <a:blip r:embed="rId3">
            <a:alphaModFix/>
          </a:blip>
          <a:srcRect b="50222" l="0" r="0" t="13591"/>
          <a:stretch/>
        </p:blipFill>
        <p:spPr>
          <a:xfrm>
            <a:off x="379875" y="1048125"/>
            <a:ext cx="8384249" cy="1096600"/>
          </a:xfrm>
          <a:prstGeom prst="rect">
            <a:avLst/>
          </a:prstGeom>
          <a:noFill/>
          <a:ln>
            <a:noFill/>
          </a:ln>
        </p:spPr>
      </p:pic>
      <p:sp>
        <p:nvSpPr>
          <p:cNvPr id="755" name="Google Shape;755;p91"/>
          <p:cNvSpPr txBox="1"/>
          <p:nvPr/>
        </p:nvSpPr>
        <p:spPr>
          <a:xfrm>
            <a:off x="2126100" y="4226050"/>
            <a:ext cx="4891800" cy="74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s</a:t>
            </a:r>
            <a:r>
              <a:rPr lang="en-GB"/>
              <a:t>iehe auch: </a:t>
            </a:r>
            <a:r>
              <a:rPr lang="en-GB" u="sng">
                <a:solidFill>
                  <a:schemeClr val="hlink"/>
                </a:solidFill>
                <a:hlinkClick r:id="rId4"/>
              </a:rPr>
              <a:t>https://de.wikipedia.org/wiki/Newton-Verfahren</a:t>
            </a:r>
            <a:r>
              <a:rPr lang="en-GB"/>
              <a:t>, vor allem </a:t>
            </a:r>
            <a:r>
              <a:rPr i="1" lang="en-GB">
                <a:solidFill>
                  <a:schemeClr val="dk1"/>
                </a:solidFill>
              </a:rPr>
              <a:t>Berechnung der Quadratwurzel</a:t>
            </a:r>
            <a:endParaRPr i="1"/>
          </a:p>
        </p:txBody>
      </p:sp>
      <p:sp>
        <p:nvSpPr>
          <p:cNvPr id="756" name="Google Shape;756;p91"/>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Newton-Raphson</a:t>
            </a:r>
            <a:endParaRPr/>
          </a:p>
        </p:txBody>
      </p:sp>
      <p:pic>
        <p:nvPicPr>
          <p:cNvPr id="757" name="Google Shape;757;p91"/>
          <p:cNvPicPr preferRelativeResize="0"/>
          <p:nvPr/>
        </p:nvPicPr>
        <p:blipFill>
          <a:blip r:embed="rId5">
            <a:alphaModFix/>
          </a:blip>
          <a:stretch>
            <a:fillRect/>
          </a:stretch>
        </p:blipFill>
        <p:spPr>
          <a:xfrm>
            <a:off x="379875" y="2190301"/>
            <a:ext cx="8192350" cy="14857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Arrays und Schleifen</a:t>
            </a:r>
            <a:endParaRPr/>
          </a:p>
        </p:txBody>
      </p:sp>
      <p:sp>
        <p:nvSpPr>
          <p:cNvPr id="763" name="Google Shape;763;p92"/>
          <p:cNvSpPr txBox="1"/>
          <p:nvPr/>
        </p:nvSpPr>
        <p:spPr>
          <a:xfrm>
            <a:off x="311700" y="1556400"/>
            <a:ext cx="4315200" cy="17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rgbClr val="800000"/>
                </a:solidFill>
                <a:highlight>
                  <a:srgbClr val="FFFFFF"/>
                </a:highlight>
                <a:latin typeface="Courier New"/>
                <a:ea typeface="Courier New"/>
                <a:cs typeface="Courier New"/>
                <a:sym typeface="Courier New"/>
              </a:rPr>
              <a:t>int</a:t>
            </a:r>
            <a:r>
              <a:rPr lang="en-GB" sz="1300">
                <a:solidFill>
                  <a:schemeClr val="dk1"/>
                </a:solidFill>
                <a:highlight>
                  <a:srgbClr val="FFFFFF"/>
                </a:highlight>
                <a:latin typeface="Courier New"/>
                <a:ea typeface="Courier New"/>
                <a:cs typeface="Courier New"/>
                <a:sym typeface="Courier New"/>
              </a:rPr>
              <a:t> limit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008C00"/>
                </a:solidFill>
                <a:highlight>
                  <a:srgbClr val="FFFFFF"/>
                </a:highlight>
                <a:latin typeface="Courier New"/>
                <a:ea typeface="Courier New"/>
                <a:cs typeface="Courier New"/>
                <a:sym typeface="Courier New"/>
              </a:rPr>
              <a:t>10</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b="1" lang="en-GB" sz="1300">
                <a:solidFill>
                  <a:srgbClr val="800000"/>
                </a:solidFill>
                <a:highlight>
                  <a:srgbClr val="FFFFFF"/>
                </a:highlight>
                <a:latin typeface="Courier New"/>
                <a:ea typeface="Courier New"/>
                <a:cs typeface="Courier New"/>
                <a:sym typeface="Courier New"/>
              </a:rPr>
              <a:t>int</a:t>
            </a:r>
            <a:r>
              <a:rPr lang="en-GB" sz="1300">
                <a:solidFill>
                  <a:schemeClr val="dk1"/>
                </a:solidFill>
                <a:highlight>
                  <a:srgbClr val="FFFFFF"/>
                </a:highlight>
                <a:latin typeface="Courier New"/>
                <a:ea typeface="Courier New"/>
                <a:cs typeface="Courier New"/>
                <a:sym typeface="Courier New"/>
              </a:rPr>
              <a:t>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vector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b="1" lang="en-GB" sz="1300">
                <a:solidFill>
                  <a:srgbClr val="800000"/>
                </a:solidFill>
                <a:highlight>
                  <a:srgbClr val="FFFFFF"/>
                </a:highlight>
                <a:latin typeface="Courier New"/>
                <a:ea typeface="Courier New"/>
                <a:cs typeface="Courier New"/>
                <a:sym typeface="Courier New"/>
              </a:rPr>
              <a:t>new</a:t>
            </a:r>
            <a:r>
              <a:rPr lang="en-GB" sz="1300">
                <a:solidFill>
                  <a:schemeClr val="dk1"/>
                </a:solidFill>
                <a:highlight>
                  <a:srgbClr val="FFFFFF"/>
                </a:highlight>
                <a:latin typeface="Courier New"/>
                <a:ea typeface="Courier New"/>
                <a:cs typeface="Courier New"/>
                <a:sym typeface="Courier New"/>
              </a:rPr>
              <a:t> </a:t>
            </a:r>
            <a:r>
              <a:rPr b="1" lang="en-GB" sz="1300">
                <a:solidFill>
                  <a:srgbClr val="800000"/>
                </a:solidFill>
                <a:highlight>
                  <a:srgbClr val="FFFFFF"/>
                </a:highlight>
                <a:latin typeface="Courier New"/>
                <a:ea typeface="Courier New"/>
                <a:cs typeface="Courier New"/>
                <a:sym typeface="Courier New"/>
              </a:rPr>
              <a:t>int</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limit</a:t>
            </a:r>
            <a:r>
              <a:rPr lang="en-GB" sz="1300">
                <a:solidFill>
                  <a:srgbClr val="808030"/>
                </a:solidFill>
                <a:highlight>
                  <a:srgbClr val="FFFFFF"/>
                </a:highlight>
                <a:latin typeface="Courier New"/>
                <a:ea typeface="Courier New"/>
                <a:cs typeface="Courier New"/>
                <a:sym typeface="Courier New"/>
              </a:rPr>
              <a:t>]</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vector</a:t>
            </a:r>
            <a:r>
              <a:rPr lang="en-GB" sz="1300">
                <a:solidFill>
                  <a:srgbClr val="808030"/>
                </a:solidFill>
                <a:highlight>
                  <a:srgbClr val="FFFFFF"/>
                </a:highlight>
                <a:latin typeface="Courier New"/>
                <a:ea typeface="Courier New"/>
                <a:cs typeface="Courier New"/>
                <a:sym typeface="Courier New"/>
              </a:rPr>
              <a:t>[</a:t>
            </a:r>
            <a:r>
              <a:rPr lang="en-GB" sz="1300">
                <a:solidFill>
                  <a:srgbClr val="008C00"/>
                </a:solidFill>
                <a:highlight>
                  <a:srgbClr val="FFFFFF"/>
                </a:highlight>
                <a:latin typeface="Courier New"/>
                <a:ea typeface="Courier New"/>
                <a:cs typeface="Courier New"/>
                <a:sym typeface="Courier New"/>
              </a:rPr>
              <a:t>0</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008C00"/>
                </a:solidFill>
                <a:highlight>
                  <a:srgbClr val="FFFFFF"/>
                </a:highlight>
                <a:latin typeface="Courier New"/>
                <a:ea typeface="Courier New"/>
                <a:cs typeface="Courier New"/>
                <a:sym typeface="Courier New"/>
              </a:rPr>
              <a:t>1</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vector</a:t>
            </a:r>
            <a:r>
              <a:rPr lang="en-GB" sz="1300">
                <a:solidFill>
                  <a:srgbClr val="808030"/>
                </a:solidFill>
                <a:highlight>
                  <a:srgbClr val="FFFFFF"/>
                </a:highlight>
                <a:latin typeface="Courier New"/>
                <a:ea typeface="Courier New"/>
                <a:cs typeface="Courier New"/>
                <a:sym typeface="Courier New"/>
              </a:rPr>
              <a:t>[</a:t>
            </a:r>
            <a:r>
              <a:rPr lang="en-GB" sz="1300">
                <a:solidFill>
                  <a:srgbClr val="008C00"/>
                </a:solidFill>
                <a:highlight>
                  <a:srgbClr val="FFFFFF"/>
                </a:highlight>
                <a:latin typeface="Courier New"/>
                <a:ea typeface="Courier New"/>
                <a:cs typeface="Courier New"/>
                <a:sym typeface="Courier New"/>
              </a:rPr>
              <a:t>1</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008C00"/>
                </a:solidFill>
                <a:highlight>
                  <a:srgbClr val="FFFFFF"/>
                </a:highlight>
                <a:latin typeface="Courier New"/>
                <a:ea typeface="Courier New"/>
                <a:cs typeface="Courier New"/>
                <a:sym typeface="Courier New"/>
              </a:rPr>
              <a:t>1</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br>
              <a:rPr lang="en-GB" sz="1300">
                <a:solidFill>
                  <a:schemeClr val="dk1"/>
                </a:solidFill>
                <a:highlight>
                  <a:srgbClr val="FFFFFF"/>
                </a:highlight>
                <a:latin typeface="Courier New"/>
                <a:ea typeface="Courier New"/>
                <a:cs typeface="Courier New"/>
                <a:sym typeface="Courier New"/>
              </a:rPr>
            </a:br>
            <a:r>
              <a:rPr b="1" lang="en-GB" sz="1300">
                <a:solidFill>
                  <a:srgbClr val="800000"/>
                </a:solidFill>
                <a:highlight>
                  <a:srgbClr val="FFFFFF"/>
                </a:highlight>
                <a:latin typeface="Courier New"/>
                <a:ea typeface="Courier New"/>
                <a:cs typeface="Courier New"/>
                <a:sym typeface="Courier New"/>
              </a:rPr>
              <a:t>for</a:t>
            </a:r>
            <a:r>
              <a:rPr lang="en-GB" sz="1300">
                <a:solidFill>
                  <a:schemeClr val="dk1"/>
                </a:solidFill>
                <a:highlight>
                  <a:srgbClr val="FFFFFF"/>
                </a:highlight>
                <a:latin typeface="Courier New"/>
                <a:ea typeface="Courier New"/>
                <a:cs typeface="Courier New"/>
                <a:sym typeface="Courier New"/>
              </a:rPr>
              <a:t> </a:t>
            </a:r>
            <a:r>
              <a:rPr lang="en-GB" sz="1300">
                <a:solidFill>
                  <a:srgbClr val="808030"/>
                </a:solidFill>
                <a:highlight>
                  <a:srgbClr val="FFFFFF"/>
                </a:highlight>
                <a:latin typeface="Courier New"/>
                <a:ea typeface="Courier New"/>
                <a:cs typeface="Courier New"/>
                <a:sym typeface="Courier New"/>
              </a:rPr>
              <a:t>(</a:t>
            </a:r>
            <a:r>
              <a:rPr b="1" lang="en-GB" sz="1300">
                <a:solidFill>
                  <a:srgbClr val="800000"/>
                </a:solidFill>
                <a:highlight>
                  <a:srgbClr val="FFFFFF"/>
                </a:highlight>
                <a:latin typeface="Courier New"/>
                <a:ea typeface="Courier New"/>
                <a:cs typeface="Courier New"/>
                <a:sym typeface="Courier New"/>
              </a:rPr>
              <a:t>int</a:t>
            </a:r>
            <a:r>
              <a:rPr lang="en-GB" sz="1300">
                <a:solidFill>
                  <a:schemeClr val="dk1"/>
                </a:solidFill>
                <a:highlight>
                  <a:srgbClr val="FFFFFF"/>
                </a:highlight>
                <a:latin typeface="Courier New"/>
                <a:ea typeface="Courier New"/>
                <a:cs typeface="Courier New"/>
                <a:sym typeface="Courier New"/>
              </a:rPr>
              <a:t> i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008C00"/>
                </a:solidFill>
                <a:highlight>
                  <a:srgbClr val="FFFFFF"/>
                </a:highlight>
                <a:latin typeface="Courier New"/>
                <a:ea typeface="Courier New"/>
                <a:cs typeface="Courier New"/>
                <a:sym typeface="Courier New"/>
              </a:rPr>
              <a:t>2</a:t>
            </a:r>
            <a:r>
              <a:rPr lang="en-GB" sz="1300">
                <a:solidFill>
                  <a:srgbClr val="80008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i </a:t>
            </a:r>
            <a:r>
              <a:rPr lang="en-GB" sz="1300">
                <a:solidFill>
                  <a:srgbClr val="808030"/>
                </a:solidFill>
                <a:highlight>
                  <a:srgbClr val="FFFFFF"/>
                </a:highlight>
                <a:latin typeface="Courier New"/>
                <a:ea typeface="Courier New"/>
                <a:cs typeface="Courier New"/>
                <a:sym typeface="Courier New"/>
              </a:rPr>
              <a:t>&lt;</a:t>
            </a:r>
            <a:r>
              <a:rPr lang="en-GB" sz="1300">
                <a:solidFill>
                  <a:schemeClr val="dk1"/>
                </a:solidFill>
                <a:highlight>
                  <a:srgbClr val="FFFFFF"/>
                </a:highlight>
                <a:latin typeface="Courier New"/>
                <a:ea typeface="Courier New"/>
                <a:cs typeface="Courier New"/>
                <a:sym typeface="Courier New"/>
              </a:rPr>
              <a:t> limit</a:t>
            </a:r>
            <a:r>
              <a:rPr lang="en-GB" sz="1300">
                <a:solidFill>
                  <a:srgbClr val="80008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i</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80008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vector</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i</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vector</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i</a:t>
            </a:r>
            <a:r>
              <a:rPr lang="en-GB" sz="1300">
                <a:solidFill>
                  <a:srgbClr val="808030"/>
                </a:solidFill>
                <a:highlight>
                  <a:srgbClr val="FFFFFF"/>
                </a:highlight>
                <a:latin typeface="Courier New"/>
                <a:ea typeface="Courier New"/>
                <a:cs typeface="Courier New"/>
                <a:sym typeface="Courier New"/>
              </a:rPr>
              <a:t>-</a:t>
            </a:r>
            <a:r>
              <a:rPr lang="en-GB" sz="1300">
                <a:solidFill>
                  <a:srgbClr val="008C00"/>
                </a:solidFill>
                <a:highlight>
                  <a:srgbClr val="FFFFFF"/>
                </a:highlight>
                <a:latin typeface="Courier New"/>
                <a:ea typeface="Courier New"/>
                <a:cs typeface="Courier New"/>
                <a:sym typeface="Courier New"/>
              </a:rPr>
              <a:t>1</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808030"/>
                </a:solidFill>
                <a:highlight>
                  <a:srgbClr val="FFFFFF"/>
                </a:highlight>
                <a:latin typeface="Courier New"/>
                <a:ea typeface="Courier New"/>
                <a:cs typeface="Courier New"/>
                <a:sym typeface="Courier New"/>
              </a:rPr>
              <a:t>+</a:t>
            </a:r>
            <a:endParaRPr sz="1300">
              <a:solidFill>
                <a:srgbClr val="80803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GB" sz="1300">
                <a:solidFill>
                  <a:schemeClr val="dk1"/>
                </a:solidFill>
                <a:highlight>
                  <a:srgbClr val="FFFFFF"/>
                </a:highlight>
                <a:latin typeface="Courier New"/>
                <a:ea typeface="Courier New"/>
                <a:cs typeface="Courier New"/>
                <a:sym typeface="Courier New"/>
              </a:rPr>
              <a:t>        vector</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i</a:t>
            </a:r>
            <a:r>
              <a:rPr lang="en-GB" sz="1300">
                <a:solidFill>
                  <a:srgbClr val="808030"/>
                </a:solidFill>
                <a:highlight>
                  <a:srgbClr val="FFFFFF"/>
                </a:highlight>
                <a:latin typeface="Courier New"/>
                <a:ea typeface="Courier New"/>
                <a:cs typeface="Courier New"/>
                <a:sym typeface="Courier New"/>
              </a:rPr>
              <a:t>-</a:t>
            </a:r>
            <a:r>
              <a:rPr lang="en-GB" sz="1300">
                <a:solidFill>
                  <a:srgbClr val="008C00"/>
                </a:solidFill>
                <a:highlight>
                  <a:srgbClr val="FFFFFF"/>
                </a:highlight>
                <a:latin typeface="Courier New"/>
                <a:ea typeface="Courier New"/>
                <a:cs typeface="Courier New"/>
                <a:sym typeface="Courier New"/>
              </a:rPr>
              <a:t>2</a:t>
            </a:r>
            <a:r>
              <a:rPr lang="en-GB" sz="1300">
                <a:solidFill>
                  <a:srgbClr val="808030"/>
                </a:solidFill>
                <a:highlight>
                  <a:srgbClr val="FFFFFF"/>
                </a:highlight>
                <a:latin typeface="Courier New"/>
                <a:ea typeface="Courier New"/>
                <a:cs typeface="Courier New"/>
                <a:sym typeface="Courier New"/>
              </a:rPr>
              <a:t>]</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rgbClr val="800080"/>
                </a:solidFill>
                <a:highlight>
                  <a:srgbClr val="FFFFFF"/>
                </a:highlight>
                <a:latin typeface="Courier New"/>
                <a:ea typeface="Courier New"/>
                <a:cs typeface="Courier New"/>
                <a:sym typeface="Courier New"/>
              </a:rPr>
              <a:t>}</a:t>
            </a:r>
            <a:endParaRPr sz="1300">
              <a:solidFill>
                <a:srgbClr val="800080"/>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b="1">
              <a:solidFill>
                <a:srgbClr val="800000"/>
              </a:solidFill>
              <a:highlight>
                <a:srgbClr val="FFFFFF"/>
              </a:highlight>
              <a:latin typeface="Courier New"/>
              <a:ea typeface="Courier New"/>
              <a:cs typeface="Courier New"/>
              <a:sym typeface="Courier New"/>
            </a:endParaRPr>
          </a:p>
        </p:txBody>
      </p:sp>
      <p:sp>
        <p:nvSpPr>
          <p:cNvPr id="764" name="Google Shape;764;p92"/>
          <p:cNvSpPr txBox="1"/>
          <p:nvPr/>
        </p:nvSpPr>
        <p:spPr>
          <a:xfrm>
            <a:off x="311700" y="1017725"/>
            <a:ext cx="8520600" cy="3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Welche Werte hat </a:t>
            </a:r>
            <a:r>
              <a:rPr lang="en-GB" sz="1800">
                <a:solidFill>
                  <a:schemeClr val="dk2"/>
                </a:solidFill>
                <a:latin typeface="Courier New"/>
                <a:ea typeface="Courier New"/>
                <a:cs typeface="Courier New"/>
                <a:sym typeface="Courier New"/>
              </a:rPr>
              <a:t>vector</a:t>
            </a:r>
            <a:r>
              <a:rPr lang="en-GB" sz="1800">
                <a:solidFill>
                  <a:schemeClr val="dk2"/>
                </a:solidFill>
              </a:rPr>
              <a:t> am Ende dieser Anweisungen?</a:t>
            </a:r>
            <a:endParaRPr sz="1800">
              <a:solidFill>
                <a:schemeClr val="dk2"/>
              </a:solidFill>
            </a:endParaRPr>
          </a:p>
        </p:txBody>
      </p:sp>
      <p:graphicFrame>
        <p:nvGraphicFramePr>
          <p:cNvPr id="765" name="Google Shape;765;p92"/>
          <p:cNvGraphicFramePr/>
          <p:nvPr/>
        </p:nvGraphicFramePr>
        <p:xfrm>
          <a:off x="4766225" y="1556400"/>
          <a:ext cx="3000000" cy="3000000"/>
        </p:xfrm>
        <a:graphic>
          <a:graphicData uri="http://schemas.openxmlformats.org/drawingml/2006/table">
            <a:tbl>
              <a:tblPr>
                <a:noFill/>
                <a:tableStyleId>{1D65E541-4E04-4587-A4AD-CA77AAF173EA}</a:tableStyleId>
              </a:tblPr>
              <a:tblGrid>
                <a:gridCol w="382850"/>
                <a:gridCol w="382850"/>
                <a:gridCol w="382850"/>
                <a:gridCol w="382850"/>
                <a:gridCol w="382850"/>
                <a:gridCol w="382850"/>
                <a:gridCol w="382850"/>
                <a:gridCol w="382850"/>
                <a:gridCol w="382850"/>
                <a:gridCol w="382850"/>
              </a:tblGrid>
              <a:tr h="233650">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r>
            </a:tbl>
          </a:graphicData>
        </a:graphic>
      </p:graphicFrame>
      <p:graphicFrame>
        <p:nvGraphicFramePr>
          <p:cNvPr id="766" name="Google Shape;766;p92"/>
          <p:cNvGraphicFramePr/>
          <p:nvPr/>
        </p:nvGraphicFramePr>
        <p:xfrm>
          <a:off x="4766225" y="2785507"/>
          <a:ext cx="3000000" cy="3000000"/>
        </p:xfrm>
        <a:graphic>
          <a:graphicData uri="http://schemas.openxmlformats.org/drawingml/2006/table">
            <a:tbl>
              <a:tblPr>
                <a:noFill/>
                <a:tableStyleId>{1D65E541-4E04-4587-A4AD-CA77AAF173EA}</a:tableStyleId>
              </a:tblPr>
              <a:tblGrid>
                <a:gridCol w="382850"/>
                <a:gridCol w="382850"/>
                <a:gridCol w="382850"/>
                <a:gridCol w="382850"/>
                <a:gridCol w="382850"/>
                <a:gridCol w="382850"/>
                <a:gridCol w="382850"/>
                <a:gridCol w="382850"/>
                <a:gridCol w="382850"/>
                <a:gridCol w="382850"/>
              </a:tblGrid>
              <a:tr h="233650">
                <a:tc>
                  <a:txBody>
                    <a:bodyPr/>
                    <a:lstStyle/>
                    <a:p>
                      <a:pPr indent="0" lvl="0" marL="0" rtl="0" algn="ctr">
                        <a:spcBef>
                          <a:spcPts val="0"/>
                        </a:spcBef>
                        <a:spcAft>
                          <a:spcPts val="0"/>
                        </a:spcAft>
                        <a:buNone/>
                      </a:pPr>
                      <a:r>
                        <a:rPr lang="en-GB" sz="1000">
                          <a:latin typeface="Courier New"/>
                          <a:ea typeface="Courier New"/>
                          <a:cs typeface="Courier New"/>
                          <a:sym typeface="Courier New"/>
                        </a:rPr>
                        <a:t>1</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1</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r>
              <a:tr h="233650">
                <a:tc>
                  <a:txBody>
                    <a:bodyPr/>
                    <a:lstStyle/>
                    <a:p>
                      <a:pPr indent="0" lvl="0" marL="0" rtl="0" algn="ctr">
                        <a:spcBef>
                          <a:spcPts val="0"/>
                        </a:spcBef>
                        <a:spcAft>
                          <a:spcPts val="0"/>
                        </a:spcAft>
                        <a:buNone/>
                      </a:pPr>
                      <a:r>
                        <a:rPr lang="en-GB" sz="1000">
                          <a:latin typeface="Courier New"/>
                          <a:ea typeface="Courier New"/>
                          <a:cs typeface="Courier New"/>
                          <a:sym typeface="Courier New"/>
                        </a:rPr>
                        <a:t>1</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1</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2</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r>
              <a:tr h="233650">
                <a:tc>
                  <a:txBody>
                    <a:bodyPr/>
                    <a:lstStyle/>
                    <a:p>
                      <a:pPr indent="0" lvl="0" marL="0" rtl="0" algn="ctr">
                        <a:spcBef>
                          <a:spcPts val="0"/>
                        </a:spcBef>
                        <a:spcAft>
                          <a:spcPts val="0"/>
                        </a:spcAft>
                        <a:buNone/>
                      </a:pPr>
                      <a:r>
                        <a:rPr lang="en-GB" sz="1000">
                          <a:latin typeface="Courier New"/>
                          <a:ea typeface="Courier New"/>
                          <a:cs typeface="Courier New"/>
                          <a:sym typeface="Courier New"/>
                        </a:rPr>
                        <a:t>1</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1</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2</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3</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r>
            </a:tbl>
          </a:graphicData>
        </a:graphic>
      </p:graphicFrame>
      <p:sp>
        <p:nvSpPr>
          <p:cNvPr id="767" name="Google Shape;767;p92"/>
          <p:cNvSpPr txBox="1"/>
          <p:nvPr/>
        </p:nvSpPr>
        <p:spPr>
          <a:xfrm>
            <a:off x="5565200" y="2486100"/>
            <a:ext cx="290100" cy="2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Courier New"/>
                <a:ea typeface="Courier New"/>
                <a:cs typeface="Courier New"/>
                <a:sym typeface="Courier New"/>
              </a:rPr>
              <a:t>i</a:t>
            </a:r>
            <a:endParaRPr b="1">
              <a:latin typeface="Courier New"/>
              <a:ea typeface="Courier New"/>
              <a:cs typeface="Courier New"/>
              <a:sym typeface="Courier New"/>
            </a:endParaRPr>
          </a:p>
        </p:txBody>
      </p:sp>
      <p:sp>
        <p:nvSpPr>
          <p:cNvPr id="768" name="Google Shape;768;p92"/>
          <p:cNvSpPr txBox="1"/>
          <p:nvPr/>
        </p:nvSpPr>
        <p:spPr>
          <a:xfrm>
            <a:off x="5084825" y="2486100"/>
            <a:ext cx="532500" cy="2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Courier New"/>
                <a:ea typeface="Courier New"/>
                <a:cs typeface="Courier New"/>
                <a:sym typeface="Courier New"/>
              </a:rPr>
              <a:t>i-1</a:t>
            </a:r>
            <a:endParaRPr b="1">
              <a:latin typeface="Courier New"/>
              <a:ea typeface="Courier New"/>
              <a:cs typeface="Courier New"/>
              <a:sym typeface="Courier New"/>
            </a:endParaRPr>
          </a:p>
        </p:txBody>
      </p:sp>
      <p:sp>
        <p:nvSpPr>
          <p:cNvPr id="769" name="Google Shape;769;p92"/>
          <p:cNvSpPr txBox="1"/>
          <p:nvPr/>
        </p:nvSpPr>
        <p:spPr>
          <a:xfrm>
            <a:off x="4682055" y="2486100"/>
            <a:ext cx="532500" cy="2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Courier New"/>
                <a:ea typeface="Courier New"/>
                <a:cs typeface="Courier New"/>
                <a:sym typeface="Courier New"/>
              </a:rPr>
              <a:t>i-2</a:t>
            </a:r>
            <a:endParaRPr b="1">
              <a:latin typeface="Courier New"/>
              <a:ea typeface="Courier New"/>
              <a:cs typeface="Courier New"/>
              <a:sym typeface="Courier New"/>
            </a:endParaRPr>
          </a:p>
        </p:txBody>
      </p:sp>
      <p:graphicFrame>
        <p:nvGraphicFramePr>
          <p:cNvPr id="770" name="Google Shape;770;p92"/>
          <p:cNvGraphicFramePr/>
          <p:nvPr/>
        </p:nvGraphicFramePr>
        <p:xfrm>
          <a:off x="4766225" y="2021250"/>
          <a:ext cx="3000000" cy="3000000"/>
        </p:xfrm>
        <a:graphic>
          <a:graphicData uri="http://schemas.openxmlformats.org/drawingml/2006/table">
            <a:tbl>
              <a:tblPr>
                <a:noFill/>
                <a:tableStyleId>{1D65E541-4E04-4587-A4AD-CA77AAF173EA}</a:tableStyleId>
              </a:tblPr>
              <a:tblGrid>
                <a:gridCol w="382850"/>
                <a:gridCol w="382850"/>
                <a:gridCol w="382850"/>
                <a:gridCol w="382850"/>
                <a:gridCol w="382850"/>
                <a:gridCol w="382850"/>
                <a:gridCol w="382850"/>
                <a:gridCol w="382850"/>
                <a:gridCol w="382850"/>
                <a:gridCol w="382850"/>
              </a:tblGrid>
              <a:tr h="233650">
                <a:tc>
                  <a:txBody>
                    <a:bodyPr/>
                    <a:lstStyle/>
                    <a:p>
                      <a:pPr indent="0" lvl="0" marL="0" rtl="0" algn="ctr">
                        <a:spcBef>
                          <a:spcPts val="0"/>
                        </a:spcBef>
                        <a:spcAft>
                          <a:spcPts val="0"/>
                        </a:spcAft>
                        <a:buNone/>
                      </a:pPr>
                      <a:r>
                        <a:rPr b="1" lang="en-GB" sz="1000">
                          <a:latin typeface="Courier New"/>
                          <a:ea typeface="Courier New"/>
                          <a:cs typeface="Courier New"/>
                          <a:sym typeface="Courier New"/>
                        </a:rPr>
                        <a:t>1</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1</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lang="en-GB" sz="1000">
                          <a:latin typeface="Courier New"/>
                          <a:ea typeface="Courier New"/>
                          <a:cs typeface="Courier New"/>
                          <a:sym typeface="Courier New"/>
                        </a:rPr>
                        <a:t>0</a:t>
                      </a:r>
                      <a:endParaRPr sz="1000">
                        <a:latin typeface="Courier New"/>
                        <a:ea typeface="Courier New"/>
                        <a:cs typeface="Courier New"/>
                        <a:sym typeface="Courier New"/>
                      </a:endParaRPr>
                    </a:p>
                  </a:txBody>
                  <a:tcPr marT="91425" marB="91425" marR="91425" marL="91425" anchor="ctr"/>
                </a:tc>
              </a:tr>
            </a:tbl>
          </a:graphicData>
        </a:graphic>
      </p:graphicFrame>
      <p:cxnSp>
        <p:nvCxnSpPr>
          <p:cNvPr id="771" name="Google Shape;771;p92"/>
          <p:cNvCxnSpPr/>
          <p:nvPr/>
        </p:nvCxnSpPr>
        <p:spPr>
          <a:xfrm flipH="1">
            <a:off x="3523850" y="1735775"/>
            <a:ext cx="1242300" cy="226500"/>
          </a:xfrm>
          <a:prstGeom prst="straightConnector1">
            <a:avLst/>
          </a:prstGeom>
          <a:noFill/>
          <a:ln cap="flat" cmpd="sng" w="9525">
            <a:solidFill>
              <a:schemeClr val="dk2"/>
            </a:solidFill>
            <a:prstDash val="solid"/>
            <a:round/>
            <a:headEnd len="med" w="med" type="none"/>
            <a:tailEnd len="med" w="med" type="triangle"/>
          </a:ln>
        </p:spPr>
      </p:cxnSp>
      <p:cxnSp>
        <p:nvCxnSpPr>
          <p:cNvPr id="772" name="Google Shape;772;p92"/>
          <p:cNvCxnSpPr/>
          <p:nvPr/>
        </p:nvCxnSpPr>
        <p:spPr>
          <a:xfrm flipH="1">
            <a:off x="1735750" y="2188600"/>
            <a:ext cx="3024600" cy="3192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773" name="Google Shape;773;p92"/>
          <p:cNvGraphicFramePr/>
          <p:nvPr/>
        </p:nvGraphicFramePr>
        <p:xfrm>
          <a:off x="4766225" y="4231050"/>
          <a:ext cx="3000000" cy="3000000"/>
        </p:xfrm>
        <a:graphic>
          <a:graphicData uri="http://schemas.openxmlformats.org/drawingml/2006/table">
            <a:tbl>
              <a:tblPr>
                <a:noFill/>
                <a:tableStyleId>{1D65E541-4E04-4587-A4AD-CA77AAF173EA}</a:tableStyleId>
              </a:tblPr>
              <a:tblGrid>
                <a:gridCol w="382850"/>
                <a:gridCol w="382850"/>
                <a:gridCol w="382850"/>
                <a:gridCol w="382850"/>
                <a:gridCol w="382850"/>
                <a:gridCol w="382850"/>
                <a:gridCol w="382850"/>
                <a:gridCol w="382850"/>
                <a:gridCol w="382850"/>
                <a:gridCol w="382850"/>
              </a:tblGrid>
              <a:tr h="233650">
                <a:tc>
                  <a:txBody>
                    <a:bodyPr/>
                    <a:lstStyle/>
                    <a:p>
                      <a:pPr indent="0" lvl="0" marL="0" rtl="0" algn="ctr">
                        <a:spcBef>
                          <a:spcPts val="0"/>
                        </a:spcBef>
                        <a:spcAft>
                          <a:spcPts val="0"/>
                        </a:spcAft>
                        <a:buNone/>
                      </a:pPr>
                      <a:r>
                        <a:rPr b="1" lang="en-GB" sz="1000">
                          <a:latin typeface="Courier New"/>
                          <a:ea typeface="Courier New"/>
                          <a:cs typeface="Courier New"/>
                          <a:sym typeface="Courier New"/>
                        </a:rPr>
                        <a:t>1</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1</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2</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3</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5</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8</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13</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21</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34</a:t>
                      </a:r>
                      <a:endParaRPr b="1" sz="1000">
                        <a:latin typeface="Courier New"/>
                        <a:ea typeface="Courier New"/>
                        <a:cs typeface="Courier New"/>
                        <a:sym typeface="Courier New"/>
                      </a:endParaRPr>
                    </a:p>
                  </a:txBody>
                  <a:tcPr marT="91425" marB="91425" marR="91425" marL="91425" anchor="ctr"/>
                </a:tc>
                <a:tc>
                  <a:txBody>
                    <a:bodyPr/>
                    <a:lstStyle/>
                    <a:p>
                      <a:pPr indent="0" lvl="0" marL="0" rtl="0" algn="ctr">
                        <a:spcBef>
                          <a:spcPts val="0"/>
                        </a:spcBef>
                        <a:spcAft>
                          <a:spcPts val="0"/>
                        </a:spcAft>
                        <a:buNone/>
                      </a:pPr>
                      <a:r>
                        <a:rPr b="1" lang="en-GB" sz="1000">
                          <a:latin typeface="Courier New"/>
                          <a:ea typeface="Courier New"/>
                          <a:cs typeface="Courier New"/>
                          <a:sym typeface="Courier New"/>
                        </a:rPr>
                        <a:t>55</a:t>
                      </a:r>
                      <a:endParaRPr b="1" sz="1000">
                        <a:latin typeface="Courier New"/>
                        <a:ea typeface="Courier New"/>
                        <a:cs typeface="Courier New"/>
                        <a:sym typeface="Courier New"/>
                      </a:endParaRPr>
                    </a:p>
                  </a:txBody>
                  <a:tcPr marT="91425" marB="91425" marR="91425" marL="91425" anchor="ctr"/>
                </a:tc>
              </a:tr>
            </a:tbl>
          </a:graphicData>
        </a:graphic>
      </p:graphicFrame>
      <p:cxnSp>
        <p:nvCxnSpPr>
          <p:cNvPr id="774" name="Google Shape;774;p92"/>
          <p:cNvCxnSpPr/>
          <p:nvPr/>
        </p:nvCxnSpPr>
        <p:spPr>
          <a:xfrm rot="10800000">
            <a:off x="470250" y="3454150"/>
            <a:ext cx="4301700" cy="975300"/>
          </a:xfrm>
          <a:prstGeom prst="straightConnector1">
            <a:avLst/>
          </a:prstGeom>
          <a:noFill/>
          <a:ln cap="flat" cmpd="sng" w="9525">
            <a:solidFill>
              <a:schemeClr val="dk2"/>
            </a:solidFill>
            <a:prstDash val="solid"/>
            <a:round/>
            <a:headEnd len="med" w="med" type="none"/>
            <a:tailEnd len="med" w="med" type="triangle"/>
          </a:ln>
        </p:spPr>
      </p:cxnSp>
      <p:sp>
        <p:nvSpPr>
          <p:cNvPr id="775" name="Google Shape;775;p92"/>
          <p:cNvSpPr txBox="1"/>
          <p:nvPr/>
        </p:nvSpPr>
        <p:spPr>
          <a:xfrm>
            <a:off x="6039675" y="3711400"/>
            <a:ext cx="1281600" cy="4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1000"/>
                                        <p:tgtEl>
                                          <p:spTgt spid="765"/>
                                        </p:tgtEl>
                                      </p:cBhvr>
                                    </p:animEffect>
                                  </p:childTnLst>
                                </p:cTn>
                              </p:par>
                              <p:par>
                                <p:cTn fill="hold" nodeType="with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1000"/>
                                        <p:tgtEl>
                                          <p:spTgt spid="766"/>
                                        </p:tgtEl>
                                      </p:cBhvr>
                                    </p:animEffect>
                                  </p:childTnLst>
                                </p:cTn>
                              </p:par>
                              <p:par>
                                <p:cTn fill="hold" nodeType="with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1000"/>
                                        <p:tgtEl>
                                          <p:spTgt spid="767"/>
                                        </p:tgtEl>
                                      </p:cBhvr>
                                    </p:animEffect>
                                  </p:childTnLst>
                                </p:cTn>
                              </p:par>
                              <p:par>
                                <p:cTn fill="hold" nodeType="with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1000"/>
                                        <p:tgtEl>
                                          <p:spTgt spid="768"/>
                                        </p:tgtEl>
                                      </p:cBhvr>
                                    </p:animEffect>
                                  </p:childTnLst>
                                </p:cTn>
                              </p:par>
                              <p:par>
                                <p:cTn fill="hold" nodeType="with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1000"/>
                                        <p:tgtEl>
                                          <p:spTgt spid="769"/>
                                        </p:tgtEl>
                                      </p:cBhvr>
                                    </p:animEffect>
                                  </p:childTnLst>
                                </p:cTn>
                              </p:par>
                              <p:par>
                                <p:cTn fill="hold" nodeType="with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1000"/>
                                        <p:tgtEl>
                                          <p:spTgt spid="770"/>
                                        </p:tgtEl>
                                      </p:cBhvr>
                                    </p:animEffect>
                                  </p:childTnLst>
                                </p:cTn>
                              </p:par>
                              <p:par>
                                <p:cTn fill="hold" nodeType="with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1000"/>
                                        <p:tgtEl>
                                          <p:spTgt spid="772"/>
                                        </p:tgtEl>
                                      </p:cBhvr>
                                    </p:animEffect>
                                  </p:childTnLst>
                                </p:cTn>
                              </p:par>
                              <p:par>
                                <p:cTn fill="hold" nodeType="with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1000"/>
                                        <p:tgtEl>
                                          <p:spTgt spid="773"/>
                                        </p:tgtEl>
                                      </p:cBhvr>
                                    </p:animEffect>
                                  </p:childTnLst>
                                </p:cTn>
                              </p:par>
                              <p:par>
                                <p:cTn fill="hold" nodeType="with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1000"/>
                                        <p:tgtEl>
                                          <p:spTgt spid="774"/>
                                        </p:tgtEl>
                                      </p:cBhvr>
                                    </p:animEffect>
                                  </p:childTnLst>
                                </p:cTn>
                              </p:par>
                              <p:par>
                                <p:cTn fill="hold" nodeType="with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1000"/>
                                        <p:tgtEl>
                                          <p:spTgt spid="775"/>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1000"/>
                                        <p:tgtEl>
                                          <p:spTgt spid="7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9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Binäre Darstellung</a:t>
            </a:r>
            <a:endParaRPr/>
          </a:p>
        </p:txBody>
      </p:sp>
      <p:sp>
        <p:nvSpPr>
          <p:cNvPr id="781" name="Google Shape;781;p93"/>
          <p:cNvSpPr txBox="1"/>
          <p:nvPr/>
        </p:nvSpPr>
        <p:spPr>
          <a:xfrm>
            <a:off x="311700" y="1017725"/>
            <a:ext cx="8520600" cy="9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Gegeben sei ein </a:t>
            </a:r>
            <a:r>
              <a:rPr lang="en-GB" sz="1800">
                <a:solidFill>
                  <a:schemeClr val="dk2"/>
                </a:solidFill>
                <a:latin typeface="Courier New"/>
                <a:ea typeface="Courier New"/>
                <a:cs typeface="Courier New"/>
                <a:sym typeface="Courier New"/>
              </a:rPr>
              <a:t>int</a:t>
            </a:r>
            <a:r>
              <a:rPr lang="en-GB" sz="1800">
                <a:solidFill>
                  <a:schemeClr val="dk2"/>
                </a:solidFill>
              </a:rPr>
              <a:t> array </a:t>
            </a:r>
            <a:r>
              <a:rPr lang="en-GB" sz="1800">
                <a:solidFill>
                  <a:schemeClr val="dk2"/>
                </a:solidFill>
                <a:latin typeface="Courier New"/>
                <a:ea typeface="Courier New"/>
                <a:cs typeface="Courier New"/>
                <a:sym typeface="Courier New"/>
              </a:rPr>
              <a:t>‘bits’</a:t>
            </a:r>
            <a:r>
              <a:rPr lang="en-GB" sz="1800">
                <a:solidFill>
                  <a:schemeClr val="dk2"/>
                </a:solidFill>
              </a:rPr>
              <a:t> der Länge 8 (</a:t>
            </a:r>
            <a:r>
              <a:rPr lang="en-GB" sz="1600">
                <a:solidFill>
                  <a:schemeClr val="dk2"/>
                </a:solidFill>
                <a:latin typeface="Courier New"/>
                <a:ea typeface="Courier New"/>
                <a:cs typeface="Courier New"/>
                <a:sym typeface="Courier New"/>
              </a:rPr>
              <a:t>int [] bits = new int[8]</a:t>
            </a:r>
            <a:r>
              <a:rPr lang="en-GB" sz="1800">
                <a:solidFill>
                  <a:schemeClr val="dk2"/>
                </a:solidFill>
              </a:rPr>
              <a:t>). Jedes Element von </a:t>
            </a:r>
            <a:r>
              <a:rPr lang="en-GB" sz="1800">
                <a:solidFill>
                  <a:schemeClr val="dk2"/>
                </a:solidFill>
                <a:latin typeface="Courier New"/>
                <a:ea typeface="Courier New"/>
                <a:cs typeface="Courier New"/>
                <a:sym typeface="Courier New"/>
              </a:rPr>
              <a:t>bits</a:t>
            </a:r>
            <a:r>
              <a:rPr lang="en-GB" sz="1800">
                <a:solidFill>
                  <a:schemeClr val="dk2"/>
                </a:solidFill>
              </a:rPr>
              <a:t> ist entweder 0 oder 1. </a:t>
            </a:r>
            <a:r>
              <a:rPr lang="en-GB" sz="1800">
                <a:solidFill>
                  <a:schemeClr val="dk2"/>
                </a:solidFill>
                <a:latin typeface="Courier New"/>
                <a:ea typeface="Courier New"/>
                <a:cs typeface="Courier New"/>
                <a:sym typeface="Courier New"/>
              </a:rPr>
              <a:t>bits</a:t>
            </a:r>
            <a:r>
              <a:rPr lang="en-GB" sz="1800">
                <a:solidFill>
                  <a:schemeClr val="dk2"/>
                </a:solidFill>
              </a:rPr>
              <a:t> ist die Binärdarstellung einer Zahl </a:t>
            </a:r>
            <a:r>
              <a:rPr i="1" lang="en-GB" sz="1800">
                <a:solidFill>
                  <a:schemeClr val="dk2"/>
                </a:solidFill>
              </a:rPr>
              <a:t>z</a:t>
            </a:r>
            <a:r>
              <a:rPr lang="en-GB" sz="1800">
                <a:solidFill>
                  <a:schemeClr val="dk2"/>
                </a:solidFill>
              </a:rPr>
              <a:t>, die wie folgt definiert ist:</a:t>
            </a:r>
            <a:endParaRPr sz="1800">
              <a:solidFill>
                <a:schemeClr val="dk2"/>
              </a:solidFill>
            </a:endParaRPr>
          </a:p>
        </p:txBody>
      </p:sp>
      <p:pic>
        <p:nvPicPr>
          <p:cNvPr id="782" name="Google Shape;782;p93"/>
          <p:cNvPicPr preferRelativeResize="0"/>
          <p:nvPr/>
        </p:nvPicPr>
        <p:blipFill>
          <a:blip r:embed="rId3">
            <a:alphaModFix/>
          </a:blip>
          <a:stretch>
            <a:fillRect/>
          </a:stretch>
        </p:blipFill>
        <p:spPr>
          <a:xfrm>
            <a:off x="834050" y="2065512"/>
            <a:ext cx="2834874" cy="1163025"/>
          </a:xfrm>
          <a:prstGeom prst="rect">
            <a:avLst/>
          </a:prstGeom>
          <a:noFill/>
          <a:ln>
            <a:noFill/>
          </a:ln>
        </p:spPr>
      </p:pic>
      <p:sp>
        <p:nvSpPr>
          <p:cNvPr id="783" name="Google Shape;783;p93"/>
          <p:cNvSpPr txBox="1"/>
          <p:nvPr/>
        </p:nvSpPr>
        <p:spPr>
          <a:xfrm>
            <a:off x="311700" y="3303725"/>
            <a:ext cx="8520600" cy="9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Schreiben Sie ein Programm, das 8 Ziffern (0 oder 1) von der Input Console liest und die entsprechende Zahl </a:t>
            </a:r>
            <a:r>
              <a:rPr i="1" lang="en-GB" sz="1800">
                <a:solidFill>
                  <a:schemeClr val="dk2"/>
                </a:solidFill>
              </a:rPr>
              <a:t>z</a:t>
            </a:r>
            <a:r>
              <a:rPr lang="en-GB" sz="1800">
                <a:solidFill>
                  <a:schemeClr val="dk2"/>
                </a:solidFill>
              </a:rPr>
              <a:t> ausgibt. (Achtung: Sie müssen die 8 Binärziffern einzeln eingeben, also z.B. </a:t>
            </a:r>
            <a:r>
              <a:rPr i="1" lang="en-GB" sz="1800">
                <a:solidFill>
                  <a:schemeClr val="dk2"/>
                </a:solidFill>
              </a:rPr>
              <a:t>0 0 0 1 0 0 0 1</a:t>
            </a:r>
            <a:r>
              <a:rPr lang="en-GB" sz="1800">
                <a:solidFill>
                  <a:schemeClr val="dk2"/>
                </a:solidFill>
              </a:rPr>
              <a:t> (17) und nicht </a:t>
            </a:r>
            <a:r>
              <a:rPr i="1" lang="en-GB" sz="1800">
                <a:solidFill>
                  <a:schemeClr val="dk2"/>
                </a:solidFill>
              </a:rPr>
              <a:t>00010001</a:t>
            </a:r>
            <a:endParaRPr i="1" sz="1800">
              <a:solidFill>
                <a:schemeClr val="dk2"/>
              </a:solidFill>
            </a:endParaRPr>
          </a:p>
        </p:txBody>
      </p:sp>
      <p:sp>
        <p:nvSpPr>
          <p:cNvPr id="784" name="Google Shape;784;p93"/>
          <p:cNvSpPr txBox="1"/>
          <p:nvPr/>
        </p:nvSpPr>
        <p:spPr>
          <a:xfrm>
            <a:off x="5163300" y="2281175"/>
            <a:ext cx="3669000" cy="73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800000"/>
                </a:solidFill>
                <a:highlight>
                  <a:srgbClr val="FFFFFF"/>
                </a:highlight>
                <a:latin typeface="Courier New"/>
                <a:ea typeface="Courier New"/>
                <a:cs typeface="Courier New"/>
                <a:sym typeface="Courier New"/>
              </a:rPr>
              <a:t>for</a:t>
            </a:r>
            <a:r>
              <a:rPr lang="en-GB" sz="1300">
                <a:solidFill>
                  <a:schemeClr val="dk1"/>
                </a:solidFill>
                <a:highlight>
                  <a:srgbClr val="FFFFFF"/>
                </a:highlight>
                <a:latin typeface="Courier New"/>
                <a:ea typeface="Courier New"/>
                <a:cs typeface="Courier New"/>
                <a:sym typeface="Courier New"/>
              </a:rPr>
              <a:t> </a:t>
            </a:r>
            <a:r>
              <a:rPr lang="en-GB" sz="1300">
                <a:solidFill>
                  <a:srgbClr val="808030"/>
                </a:solidFill>
                <a:highlight>
                  <a:srgbClr val="FFFFFF"/>
                </a:highlight>
                <a:latin typeface="Courier New"/>
                <a:ea typeface="Courier New"/>
                <a:cs typeface="Courier New"/>
                <a:sym typeface="Courier New"/>
              </a:rPr>
              <a:t>(</a:t>
            </a:r>
            <a:r>
              <a:rPr b="1" lang="en-GB" sz="1300">
                <a:solidFill>
                  <a:srgbClr val="800000"/>
                </a:solidFill>
                <a:highlight>
                  <a:srgbClr val="FFFFFF"/>
                </a:highlight>
                <a:latin typeface="Courier New"/>
                <a:ea typeface="Courier New"/>
                <a:cs typeface="Courier New"/>
                <a:sym typeface="Courier New"/>
              </a:rPr>
              <a:t>int </a:t>
            </a:r>
            <a:r>
              <a:rPr lang="en-GB" sz="1300">
                <a:solidFill>
                  <a:schemeClr val="dk1"/>
                </a:solidFill>
                <a:highlight>
                  <a:srgbClr val="FFFFFF"/>
                </a:highlight>
                <a:latin typeface="Courier New"/>
                <a:ea typeface="Courier New"/>
                <a:cs typeface="Courier New"/>
                <a:sym typeface="Courier New"/>
              </a:rPr>
              <a:t>j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008C00"/>
                </a:solidFill>
                <a:highlight>
                  <a:srgbClr val="FFFFFF"/>
                </a:highlight>
                <a:latin typeface="Courier New"/>
                <a:ea typeface="Courier New"/>
                <a:cs typeface="Courier New"/>
                <a:sym typeface="Courier New"/>
              </a:rPr>
              <a:t>0</a:t>
            </a:r>
            <a:r>
              <a:rPr lang="en-GB" sz="1300">
                <a:solidFill>
                  <a:srgbClr val="80008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j </a:t>
            </a:r>
            <a:r>
              <a:rPr lang="en-GB" sz="1300">
                <a:solidFill>
                  <a:srgbClr val="808030"/>
                </a:solidFill>
                <a:highlight>
                  <a:srgbClr val="FFFFFF"/>
                </a:highlight>
                <a:latin typeface="Courier New"/>
                <a:ea typeface="Courier New"/>
                <a:cs typeface="Courier New"/>
                <a:sym typeface="Courier New"/>
              </a:rPr>
              <a:t>&lt;=</a:t>
            </a:r>
            <a:r>
              <a:rPr lang="en-GB" sz="1300">
                <a:solidFill>
                  <a:schemeClr val="dk1"/>
                </a:solidFill>
                <a:highlight>
                  <a:srgbClr val="FFFFFF"/>
                </a:highlight>
                <a:latin typeface="Courier New"/>
                <a:ea typeface="Courier New"/>
                <a:cs typeface="Courier New"/>
                <a:sym typeface="Courier New"/>
              </a:rPr>
              <a:t> </a:t>
            </a:r>
            <a:r>
              <a:rPr lang="en-GB" sz="1300">
                <a:solidFill>
                  <a:srgbClr val="008C00"/>
                </a:solidFill>
                <a:highlight>
                  <a:srgbClr val="FFFFFF"/>
                </a:highlight>
                <a:latin typeface="Courier New"/>
                <a:ea typeface="Courier New"/>
                <a:cs typeface="Courier New"/>
                <a:sym typeface="Courier New"/>
              </a:rPr>
              <a:t>7</a:t>
            </a:r>
            <a:r>
              <a:rPr lang="en-GB" sz="1300">
                <a:solidFill>
                  <a:srgbClr val="80008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j</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80008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 </a:t>
            </a:r>
            <a:r>
              <a:rPr lang="en-GB" sz="1300">
                <a:solidFill>
                  <a:srgbClr val="800080"/>
                </a:solidFill>
                <a:highlight>
                  <a:srgbClr val="FFFFFF"/>
                </a:highlight>
                <a:latin typeface="Courier New"/>
                <a:ea typeface="Courier New"/>
                <a:cs typeface="Courier New"/>
                <a:sym typeface="Courier New"/>
              </a:rPr>
              <a:t>}</a:t>
            </a:r>
            <a:endParaRPr sz="1300">
              <a:solidFill>
                <a:srgbClr val="800080"/>
              </a:solidFill>
              <a:highlight>
                <a:srgbClr val="FFFFFF"/>
              </a:highlight>
              <a:latin typeface="Courier New"/>
              <a:ea typeface="Courier New"/>
              <a:cs typeface="Courier New"/>
              <a:sym typeface="Courier New"/>
            </a:endParaRPr>
          </a:p>
        </p:txBody>
      </p:sp>
      <p:sp>
        <p:nvSpPr>
          <p:cNvPr id="785" name="Google Shape;785;p93"/>
          <p:cNvSpPr/>
          <p:nvPr/>
        </p:nvSpPr>
        <p:spPr>
          <a:xfrm>
            <a:off x="4284000" y="2499575"/>
            <a:ext cx="576000" cy="294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9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solidFill>
                  <a:srgbClr val="7F0055"/>
                </a:solidFill>
                <a:latin typeface="Courier New"/>
                <a:ea typeface="Courier New"/>
                <a:cs typeface="Courier New"/>
                <a:sym typeface="Courier New"/>
              </a:rPr>
              <a:t>boolean</a:t>
            </a:r>
            <a:r>
              <a:rPr lang="en-GB" sz="1400">
                <a:latin typeface="Courier New"/>
                <a:ea typeface="Courier New"/>
                <a:cs typeface="Courier New"/>
                <a:sym typeface="Courier New"/>
              </a:rPr>
              <a:t> a = </a:t>
            </a:r>
            <a:r>
              <a:rPr b="1" lang="en-GB" sz="1400">
                <a:solidFill>
                  <a:srgbClr val="7F0055"/>
                </a:solidFill>
                <a:latin typeface="Courier New"/>
                <a:ea typeface="Courier New"/>
                <a:cs typeface="Courier New"/>
                <a:sym typeface="Courier New"/>
              </a:rPr>
              <a:t>true</a:t>
            </a:r>
            <a:r>
              <a:rPr lang="en-GB" sz="1400">
                <a:latin typeface="Courier New"/>
                <a:ea typeface="Courier New"/>
                <a:cs typeface="Courier New"/>
                <a:sym typeface="Courier New"/>
              </a:rPr>
              <a:t>;</a:t>
            </a:r>
            <a:endParaRPr sz="1400">
              <a:latin typeface="Courier New"/>
              <a:ea typeface="Courier New"/>
              <a:cs typeface="Courier New"/>
              <a:sym typeface="Courier New"/>
            </a:endParaRPr>
          </a:p>
          <a:p>
            <a:pPr indent="0" lvl="0" marL="0" rtl="0" algn="l">
              <a:spcBef>
                <a:spcPts val="0"/>
              </a:spcBef>
              <a:spcAft>
                <a:spcPts val="0"/>
              </a:spcAft>
              <a:buNone/>
            </a:pPr>
            <a:r>
              <a:rPr b="1" lang="en-GB" sz="1400">
                <a:solidFill>
                  <a:srgbClr val="7F0055"/>
                </a:solidFill>
                <a:latin typeface="Courier New"/>
                <a:ea typeface="Courier New"/>
                <a:cs typeface="Courier New"/>
                <a:sym typeface="Courier New"/>
              </a:rPr>
              <a:t>boolean</a:t>
            </a:r>
            <a:r>
              <a:rPr lang="en-GB" sz="1400">
                <a:latin typeface="Courier New"/>
                <a:ea typeface="Courier New"/>
                <a:cs typeface="Courier New"/>
                <a:sym typeface="Courier New"/>
              </a:rPr>
              <a:t> b = </a:t>
            </a:r>
            <a:r>
              <a:rPr b="1" lang="en-GB" sz="1400">
                <a:solidFill>
                  <a:srgbClr val="7F0055"/>
                </a:solidFill>
                <a:latin typeface="Courier New"/>
                <a:ea typeface="Courier New"/>
                <a:cs typeface="Courier New"/>
                <a:sym typeface="Courier New"/>
              </a:rPr>
              <a:t>false</a:t>
            </a:r>
            <a:r>
              <a:rPr lang="en-GB" sz="1400">
                <a:latin typeface="Courier New"/>
                <a:ea typeface="Courier New"/>
                <a:cs typeface="Courier New"/>
                <a:sym typeface="Courier New"/>
              </a:rPr>
              <a:t>;</a:t>
            </a:r>
            <a:endParaRPr sz="1400">
              <a:latin typeface="Courier New"/>
              <a:ea typeface="Courier New"/>
              <a:cs typeface="Courier New"/>
              <a:sym typeface="Courier New"/>
            </a:endParaRPr>
          </a:p>
          <a:p>
            <a:pPr indent="0" lvl="0" marL="0" rtl="0" algn="l">
              <a:spcBef>
                <a:spcPts val="0"/>
              </a:spcBef>
              <a:spcAft>
                <a:spcPts val="0"/>
              </a:spcAft>
              <a:buNone/>
            </a:pPr>
            <a:r>
              <a:t/>
            </a:r>
            <a:endParaRPr sz="1400">
              <a:latin typeface="Courier New"/>
              <a:ea typeface="Courier New"/>
              <a:cs typeface="Courier New"/>
              <a:sym typeface="Courier New"/>
            </a:endParaRPr>
          </a:p>
          <a:p>
            <a:pPr indent="0" lvl="0" marL="0" rtl="0" algn="l">
              <a:spcBef>
                <a:spcPts val="0"/>
              </a:spcBef>
              <a:spcAft>
                <a:spcPts val="0"/>
              </a:spcAft>
              <a:buNone/>
            </a:pPr>
            <a:r>
              <a:rPr b="1" lang="en-GB" sz="1400">
                <a:solidFill>
                  <a:srgbClr val="7F0055"/>
                </a:solidFill>
                <a:latin typeface="Courier New"/>
                <a:ea typeface="Courier New"/>
                <a:cs typeface="Courier New"/>
                <a:sym typeface="Courier New"/>
              </a:rPr>
              <a:t>boolean</a:t>
            </a:r>
            <a:r>
              <a:rPr lang="en-GB" sz="1400">
                <a:latin typeface="Courier New"/>
                <a:ea typeface="Courier New"/>
                <a:cs typeface="Courier New"/>
                <a:sym typeface="Courier New"/>
              </a:rPr>
              <a:t> c = ((a &amp;&amp; b)  || (a || b));</a:t>
            </a:r>
            <a:endParaRPr sz="1400">
              <a:latin typeface="Courier New"/>
              <a:ea typeface="Courier New"/>
              <a:cs typeface="Courier New"/>
              <a:sym typeface="Courier New"/>
            </a:endParaRPr>
          </a:p>
          <a:p>
            <a:pPr indent="0" lvl="0" marL="0" rtl="0" algn="l">
              <a:spcBef>
                <a:spcPts val="0"/>
              </a:spcBef>
              <a:spcAft>
                <a:spcPts val="0"/>
              </a:spcAft>
              <a:buNone/>
            </a:pPr>
            <a:r>
              <a:t/>
            </a:r>
            <a:endParaRPr sz="1400">
              <a:latin typeface="Courier New"/>
              <a:ea typeface="Courier New"/>
              <a:cs typeface="Courier New"/>
              <a:sym typeface="Courier New"/>
            </a:endParaRPr>
          </a:p>
          <a:p>
            <a:pPr indent="0" lvl="0" marL="0" rtl="0" algn="l">
              <a:spcBef>
                <a:spcPts val="0"/>
              </a:spcBef>
              <a:spcAft>
                <a:spcPts val="0"/>
              </a:spcAft>
              <a:buNone/>
            </a:pPr>
            <a:r>
              <a:rPr lang="en-GB" sz="1400">
                <a:latin typeface="Courier New"/>
                <a:ea typeface="Courier New"/>
                <a:cs typeface="Courier New"/>
                <a:sym typeface="Courier New"/>
              </a:rPr>
              <a:t>System.</a:t>
            </a:r>
            <a:r>
              <a:rPr b="1" lang="en-GB" sz="1400">
                <a:solidFill>
                  <a:srgbClr val="0000FF"/>
                </a:solidFill>
                <a:latin typeface="Courier New"/>
                <a:ea typeface="Courier New"/>
                <a:cs typeface="Courier New"/>
                <a:sym typeface="Courier New"/>
              </a:rPr>
              <a:t>out</a:t>
            </a:r>
            <a:r>
              <a:rPr lang="en-GB" sz="1400">
                <a:latin typeface="Courier New"/>
                <a:ea typeface="Courier New"/>
                <a:cs typeface="Courier New"/>
                <a:sym typeface="Courier New"/>
              </a:rPr>
              <a:t>.println(c);</a:t>
            </a:r>
            <a:endParaRPr sz="1400">
              <a:latin typeface="Courier New"/>
              <a:ea typeface="Courier New"/>
              <a:cs typeface="Courier New"/>
              <a:sym typeface="Courier New"/>
            </a:endParaRPr>
          </a:p>
        </p:txBody>
      </p:sp>
      <p:graphicFrame>
        <p:nvGraphicFramePr>
          <p:cNvPr id="791" name="Google Shape;791;p94"/>
          <p:cNvGraphicFramePr/>
          <p:nvPr/>
        </p:nvGraphicFramePr>
        <p:xfrm>
          <a:off x="5943400" y="445025"/>
          <a:ext cx="3000000" cy="3000000"/>
        </p:xfrm>
        <a:graphic>
          <a:graphicData uri="http://schemas.openxmlformats.org/drawingml/2006/table">
            <a:tbl>
              <a:tblPr>
                <a:noFill/>
                <a:tableStyleId>{1D65E541-4E04-4587-A4AD-CA77AAF173EA}</a:tableStyleId>
              </a:tblPr>
              <a:tblGrid>
                <a:gridCol w="897325"/>
                <a:gridCol w="897325"/>
                <a:gridCol w="897325"/>
              </a:tblGrid>
              <a:tr h="420425">
                <a:tc>
                  <a:txBody>
                    <a:bodyPr/>
                    <a:lstStyle/>
                    <a:p>
                      <a:pPr indent="0" lvl="0" marL="0" rtl="0" algn="ctr">
                        <a:spcBef>
                          <a:spcPts val="0"/>
                        </a:spcBef>
                        <a:spcAft>
                          <a:spcPts val="0"/>
                        </a:spcAft>
                        <a:buNone/>
                      </a:pPr>
                      <a:r>
                        <a:rPr b="1" lang="en-GB" sz="1800"/>
                        <a:t>a</a:t>
                      </a:r>
                      <a:endParaRPr b="1" sz="1800"/>
                    </a:p>
                  </a:txBody>
                  <a:tcPr marT="91425" marB="91425" marR="91425" marL="91425"/>
                </a:tc>
                <a:tc>
                  <a:txBody>
                    <a:bodyPr/>
                    <a:lstStyle/>
                    <a:p>
                      <a:pPr indent="0" lvl="0" marL="0" rtl="0" algn="ctr">
                        <a:spcBef>
                          <a:spcPts val="0"/>
                        </a:spcBef>
                        <a:spcAft>
                          <a:spcPts val="0"/>
                        </a:spcAft>
                        <a:buNone/>
                      </a:pPr>
                      <a:r>
                        <a:rPr b="1" lang="en-GB" sz="1800"/>
                        <a:t>b</a:t>
                      </a:r>
                      <a:endParaRPr b="1" sz="1800"/>
                    </a:p>
                  </a:txBody>
                  <a:tcPr marT="91425" marB="91425" marR="91425" marL="91425"/>
                </a:tc>
                <a:tc>
                  <a:txBody>
                    <a:bodyPr/>
                    <a:lstStyle/>
                    <a:p>
                      <a:pPr indent="0" lvl="0" marL="0" rtl="0" algn="ctr">
                        <a:spcBef>
                          <a:spcPts val="0"/>
                        </a:spcBef>
                        <a:spcAft>
                          <a:spcPts val="0"/>
                        </a:spcAft>
                        <a:buNone/>
                      </a:pPr>
                      <a:r>
                        <a:rPr b="1" lang="en-GB" sz="1800"/>
                        <a:t>||</a:t>
                      </a:r>
                      <a:endParaRPr b="1" sz="1800"/>
                    </a:p>
                  </a:txBody>
                  <a:tcPr marT="91425" marB="91425" marR="91425" marL="91425"/>
                </a:tc>
              </a:tr>
              <a:tr h="359375">
                <a:tc>
                  <a:txBody>
                    <a:bodyPr/>
                    <a:lstStyle/>
                    <a:p>
                      <a:pPr indent="0" lvl="0" marL="0" rtl="0" algn="ctr">
                        <a:spcBef>
                          <a:spcPts val="0"/>
                        </a:spcBef>
                        <a:spcAft>
                          <a:spcPts val="0"/>
                        </a:spcAft>
                        <a:buNone/>
                      </a:pPr>
                      <a:r>
                        <a:rPr lang="en-GB"/>
                        <a:t>false</a:t>
                      </a:r>
                      <a:endParaRPr/>
                    </a:p>
                  </a:txBody>
                  <a:tcPr marT="91425" marB="91425" marR="91425" marL="91425"/>
                </a:tc>
                <a:tc>
                  <a:txBody>
                    <a:bodyPr/>
                    <a:lstStyle/>
                    <a:p>
                      <a:pPr indent="0" lvl="0" marL="0" rtl="0" algn="ctr">
                        <a:spcBef>
                          <a:spcPts val="0"/>
                        </a:spcBef>
                        <a:spcAft>
                          <a:spcPts val="0"/>
                        </a:spcAft>
                        <a:buNone/>
                      </a:pPr>
                      <a:r>
                        <a:rPr lang="en-GB"/>
                        <a:t>false</a:t>
                      </a:r>
                      <a:endParaRPr/>
                    </a:p>
                  </a:txBody>
                  <a:tcPr marT="91425" marB="91425" marR="91425" marL="91425"/>
                </a:tc>
                <a:tc>
                  <a:txBody>
                    <a:bodyPr/>
                    <a:lstStyle/>
                    <a:p>
                      <a:pPr indent="0" lvl="0" marL="0" marR="0" rtl="0" algn="ctr">
                        <a:lnSpc>
                          <a:spcPct val="100000"/>
                        </a:lnSpc>
                        <a:spcBef>
                          <a:spcPts val="0"/>
                        </a:spcBef>
                        <a:spcAft>
                          <a:spcPts val="0"/>
                        </a:spcAft>
                        <a:buNone/>
                      </a:pPr>
                      <a:r>
                        <a:rPr lang="en-GB"/>
                        <a:t>false</a:t>
                      </a:r>
                      <a:endParaRPr/>
                    </a:p>
                  </a:txBody>
                  <a:tcPr marT="91425" marB="91425" marR="91425" marL="91425">
                    <a:solidFill>
                      <a:srgbClr val="E06666"/>
                    </a:solidFill>
                  </a:tcPr>
                </a:tc>
              </a:tr>
              <a:tr h="359375">
                <a:tc>
                  <a:txBody>
                    <a:bodyPr/>
                    <a:lstStyle/>
                    <a:p>
                      <a:pPr indent="0" lvl="0" marL="0" rtl="0" algn="ctr">
                        <a:spcBef>
                          <a:spcPts val="0"/>
                        </a:spcBef>
                        <a:spcAft>
                          <a:spcPts val="0"/>
                        </a:spcAft>
                        <a:buNone/>
                      </a:pPr>
                      <a:r>
                        <a:rPr lang="en-GB"/>
                        <a:t>false</a:t>
                      </a:r>
                      <a:endParaRPr/>
                    </a:p>
                  </a:txBody>
                  <a:tcPr marT="91425" marB="91425" marR="91425" marL="91425"/>
                </a:tc>
                <a:tc>
                  <a:txBody>
                    <a:bodyPr/>
                    <a:lstStyle/>
                    <a:p>
                      <a:pPr indent="0" lvl="0" marL="0" rtl="0" algn="ctr">
                        <a:spcBef>
                          <a:spcPts val="0"/>
                        </a:spcBef>
                        <a:spcAft>
                          <a:spcPts val="0"/>
                        </a:spcAft>
                        <a:buNone/>
                      </a:pPr>
                      <a:r>
                        <a:rPr lang="en-GB"/>
                        <a:t>true</a:t>
                      </a:r>
                      <a:endParaRPr/>
                    </a:p>
                  </a:txBody>
                  <a:tcPr marT="91425" marB="91425" marR="91425" marL="91425"/>
                </a:tc>
                <a:tc>
                  <a:txBody>
                    <a:bodyPr/>
                    <a:lstStyle/>
                    <a:p>
                      <a:pPr indent="0" lvl="0" marL="0" marR="0" rtl="0" algn="ctr">
                        <a:lnSpc>
                          <a:spcPct val="100000"/>
                        </a:lnSpc>
                        <a:spcBef>
                          <a:spcPts val="0"/>
                        </a:spcBef>
                        <a:spcAft>
                          <a:spcPts val="0"/>
                        </a:spcAft>
                        <a:buNone/>
                      </a:pPr>
                      <a:r>
                        <a:rPr lang="en-GB"/>
                        <a:t>true</a:t>
                      </a:r>
                      <a:endParaRPr/>
                    </a:p>
                  </a:txBody>
                  <a:tcPr marT="91425" marB="91425" marR="91425" marL="91425">
                    <a:solidFill>
                      <a:srgbClr val="93C47D"/>
                    </a:solidFill>
                  </a:tcPr>
                </a:tc>
              </a:tr>
              <a:tr h="359375">
                <a:tc>
                  <a:txBody>
                    <a:bodyPr/>
                    <a:lstStyle/>
                    <a:p>
                      <a:pPr indent="0" lvl="0" marL="0" rtl="0" algn="ctr">
                        <a:spcBef>
                          <a:spcPts val="0"/>
                        </a:spcBef>
                        <a:spcAft>
                          <a:spcPts val="0"/>
                        </a:spcAft>
                        <a:buNone/>
                      </a:pPr>
                      <a:r>
                        <a:rPr lang="en-GB"/>
                        <a:t>true</a:t>
                      </a:r>
                      <a:endParaRPr/>
                    </a:p>
                  </a:txBody>
                  <a:tcPr marT="91425" marB="91425" marR="91425" marL="91425"/>
                </a:tc>
                <a:tc>
                  <a:txBody>
                    <a:bodyPr/>
                    <a:lstStyle/>
                    <a:p>
                      <a:pPr indent="0" lvl="0" marL="0" rtl="0" algn="ctr">
                        <a:spcBef>
                          <a:spcPts val="0"/>
                        </a:spcBef>
                        <a:spcAft>
                          <a:spcPts val="0"/>
                        </a:spcAft>
                        <a:buNone/>
                      </a:pPr>
                      <a:r>
                        <a:rPr lang="en-GB"/>
                        <a:t>false</a:t>
                      </a:r>
                      <a:endParaRPr/>
                    </a:p>
                  </a:txBody>
                  <a:tcPr marT="91425" marB="91425" marR="91425" marL="91425"/>
                </a:tc>
                <a:tc>
                  <a:txBody>
                    <a:bodyPr/>
                    <a:lstStyle/>
                    <a:p>
                      <a:pPr indent="0" lvl="0" marL="0" marR="0" rtl="0" algn="ctr">
                        <a:lnSpc>
                          <a:spcPct val="100000"/>
                        </a:lnSpc>
                        <a:spcBef>
                          <a:spcPts val="0"/>
                        </a:spcBef>
                        <a:spcAft>
                          <a:spcPts val="0"/>
                        </a:spcAft>
                        <a:buNone/>
                      </a:pPr>
                      <a:r>
                        <a:rPr lang="en-GB"/>
                        <a:t>true</a:t>
                      </a:r>
                      <a:endParaRPr/>
                    </a:p>
                  </a:txBody>
                  <a:tcPr marT="91425" marB="91425" marR="91425" marL="91425">
                    <a:solidFill>
                      <a:srgbClr val="93C47D"/>
                    </a:solidFill>
                  </a:tcPr>
                </a:tc>
              </a:tr>
              <a:tr h="359375">
                <a:tc>
                  <a:txBody>
                    <a:bodyPr/>
                    <a:lstStyle/>
                    <a:p>
                      <a:pPr indent="0" lvl="0" marL="0" rtl="0" algn="ctr">
                        <a:spcBef>
                          <a:spcPts val="0"/>
                        </a:spcBef>
                        <a:spcAft>
                          <a:spcPts val="0"/>
                        </a:spcAft>
                        <a:buNone/>
                      </a:pPr>
                      <a:r>
                        <a:rPr lang="en-GB"/>
                        <a:t>true</a:t>
                      </a:r>
                      <a:endParaRPr/>
                    </a:p>
                  </a:txBody>
                  <a:tcPr marT="91425" marB="91425" marR="91425" marL="91425"/>
                </a:tc>
                <a:tc>
                  <a:txBody>
                    <a:bodyPr/>
                    <a:lstStyle/>
                    <a:p>
                      <a:pPr indent="0" lvl="0" marL="0" rtl="0" algn="ctr">
                        <a:spcBef>
                          <a:spcPts val="0"/>
                        </a:spcBef>
                        <a:spcAft>
                          <a:spcPts val="0"/>
                        </a:spcAft>
                        <a:buNone/>
                      </a:pPr>
                      <a:r>
                        <a:rPr lang="en-GB"/>
                        <a:t>true</a:t>
                      </a:r>
                      <a:endParaRPr/>
                    </a:p>
                  </a:txBody>
                  <a:tcPr marT="91425" marB="91425" marR="91425" marL="91425"/>
                </a:tc>
                <a:tc>
                  <a:txBody>
                    <a:bodyPr/>
                    <a:lstStyle/>
                    <a:p>
                      <a:pPr indent="0" lvl="0" marL="0" marR="0" rtl="0" algn="ctr">
                        <a:lnSpc>
                          <a:spcPct val="100000"/>
                        </a:lnSpc>
                        <a:spcBef>
                          <a:spcPts val="0"/>
                        </a:spcBef>
                        <a:spcAft>
                          <a:spcPts val="0"/>
                        </a:spcAft>
                        <a:buNone/>
                      </a:pPr>
                      <a:r>
                        <a:rPr lang="en-GB"/>
                        <a:t>true</a:t>
                      </a:r>
                      <a:endParaRPr/>
                    </a:p>
                  </a:txBody>
                  <a:tcPr marT="91425" marB="91425" marR="91425" marL="91425">
                    <a:solidFill>
                      <a:srgbClr val="93C47D"/>
                    </a:solidFill>
                  </a:tcPr>
                </a:tc>
              </a:tr>
            </a:tbl>
          </a:graphicData>
        </a:graphic>
      </p:graphicFrame>
      <p:graphicFrame>
        <p:nvGraphicFramePr>
          <p:cNvPr id="792" name="Google Shape;792;p94"/>
          <p:cNvGraphicFramePr/>
          <p:nvPr/>
        </p:nvGraphicFramePr>
        <p:xfrm>
          <a:off x="5943400" y="2781675"/>
          <a:ext cx="3000000" cy="3000000"/>
        </p:xfrm>
        <a:graphic>
          <a:graphicData uri="http://schemas.openxmlformats.org/drawingml/2006/table">
            <a:tbl>
              <a:tblPr>
                <a:noFill/>
                <a:tableStyleId>{1D65E541-4E04-4587-A4AD-CA77AAF173EA}</a:tableStyleId>
              </a:tblPr>
              <a:tblGrid>
                <a:gridCol w="897325"/>
                <a:gridCol w="897325"/>
                <a:gridCol w="897325"/>
              </a:tblGrid>
              <a:tr h="420425">
                <a:tc>
                  <a:txBody>
                    <a:bodyPr/>
                    <a:lstStyle/>
                    <a:p>
                      <a:pPr indent="0" lvl="0" marL="0" rtl="0" algn="ctr">
                        <a:spcBef>
                          <a:spcPts val="0"/>
                        </a:spcBef>
                        <a:spcAft>
                          <a:spcPts val="0"/>
                        </a:spcAft>
                        <a:buNone/>
                      </a:pPr>
                      <a:r>
                        <a:rPr b="1" lang="en-GB" sz="1800"/>
                        <a:t>a</a:t>
                      </a:r>
                      <a:endParaRPr b="1" sz="1800"/>
                    </a:p>
                  </a:txBody>
                  <a:tcPr marT="91425" marB="91425" marR="91425" marL="91425"/>
                </a:tc>
                <a:tc>
                  <a:txBody>
                    <a:bodyPr/>
                    <a:lstStyle/>
                    <a:p>
                      <a:pPr indent="0" lvl="0" marL="0" rtl="0" algn="ctr">
                        <a:spcBef>
                          <a:spcPts val="0"/>
                        </a:spcBef>
                        <a:spcAft>
                          <a:spcPts val="0"/>
                        </a:spcAft>
                        <a:buNone/>
                      </a:pPr>
                      <a:r>
                        <a:rPr b="1" lang="en-GB" sz="1800"/>
                        <a:t>b</a:t>
                      </a:r>
                      <a:endParaRPr b="1" sz="1800"/>
                    </a:p>
                  </a:txBody>
                  <a:tcPr marT="91425" marB="91425" marR="91425" marL="91425"/>
                </a:tc>
                <a:tc>
                  <a:txBody>
                    <a:bodyPr/>
                    <a:lstStyle/>
                    <a:p>
                      <a:pPr indent="0" lvl="0" marL="0" rtl="0" algn="ctr">
                        <a:spcBef>
                          <a:spcPts val="0"/>
                        </a:spcBef>
                        <a:spcAft>
                          <a:spcPts val="0"/>
                        </a:spcAft>
                        <a:buNone/>
                      </a:pPr>
                      <a:r>
                        <a:rPr b="1" lang="en-GB" sz="1800"/>
                        <a:t>&amp;&amp;</a:t>
                      </a:r>
                      <a:endParaRPr b="1" sz="1800"/>
                    </a:p>
                  </a:txBody>
                  <a:tcPr marT="91425" marB="91425" marR="91425" marL="91425"/>
                </a:tc>
              </a:tr>
              <a:tr h="359375">
                <a:tc>
                  <a:txBody>
                    <a:bodyPr/>
                    <a:lstStyle/>
                    <a:p>
                      <a:pPr indent="0" lvl="0" marL="0" rtl="0" algn="ctr">
                        <a:spcBef>
                          <a:spcPts val="0"/>
                        </a:spcBef>
                        <a:spcAft>
                          <a:spcPts val="0"/>
                        </a:spcAft>
                        <a:buNone/>
                      </a:pPr>
                      <a:r>
                        <a:rPr lang="en-GB"/>
                        <a:t>false</a:t>
                      </a:r>
                      <a:endParaRPr/>
                    </a:p>
                  </a:txBody>
                  <a:tcPr marT="91425" marB="91425" marR="91425" marL="91425"/>
                </a:tc>
                <a:tc>
                  <a:txBody>
                    <a:bodyPr/>
                    <a:lstStyle/>
                    <a:p>
                      <a:pPr indent="0" lvl="0" marL="0" rtl="0" algn="ctr">
                        <a:spcBef>
                          <a:spcPts val="0"/>
                        </a:spcBef>
                        <a:spcAft>
                          <a:spcPts val="0"/>
                        </a:spcAft>
                        <a:buNone/>
                      </a:pPr>
                      <a:r>
                        <a:rPr lang="en-GB"/>
                        <a:t>false</a:t>
                      </a:r>
                      <a:endParaRPr/>
                    </a:p>
                  </a:txBody>
                  <a:tcPr marT="91425" marB="91425" marR="91425" marL="91425"/>
                </a:tc>
                <a:tc>
                  <a:txBody>
                    <a:bodyPr/>
                    <a:lstStyle/>
                    <a:p>
                      <a:pPr indent="0" lvl="0" marL="0" rtl="0" algn="ctr">
                        <a:spcBef>
                          <a:spcPts val="0"/>
                        </a:spcBef>
                        <a:spcAft>
                          <a:spcPts val="0"/>
                        </a:spcAft>
                        <a:buNone/>
                      </a:pPr>
                      <a:r>
                        <a:rPr lang="en-GB"/>
                        <a:t>false</a:t>
                      </a:r>
                      <a:endParaRPr/>
                    </a:p>
                  </a:txBody>
                  <a:tcPr marT="91425" marB="91425" marR="91425" marL="91425">
                    <a:solidFill>
                      <a:srgbClr val="E06666"/>
                    </a:solidFill>
                  </a:tcPr>
                </a:tc>
              </a:tr>
              <a:tr h="359375">
                <a:tc>
                  <a:txBody>
                    <a:bodyPr/>
                    <a:lstStyle/>
                    <a:p>
                      <a:pPr indent="0" lvl="0" marL="0" rtl="0" algn="ctr">
                        <a:spcBef>
                          <a:spcPts val="0"/>
                        </a:spcBef>
                        <a:spcAft>
                          <a:spcPts val="0"/>
                        </a:spcAft>
                        <a:buNone/>
                      </a:pPr>
                      <a:r>
                        <a:rPr lang="en-GB"/>
                        <a:t>false</a:t>
                      </a:r>
                      <a:endParaRPr/>
                    </a:p>
                  </a:txBody>
                  <a:tcPr marT="91425" marB="91425" marR="91425" marL="91425"/>
                </a:tc>
                <a:tc>
                  <a:txBody>
                    <a:bodyPr/>
                    <a:lstStyle/>
                    <a:p>
                      <a:pPr indent="0" lvl="0" marL="0" rtl="0" algn="ctr">
                        <a:spcBef>
                          <a:spcPts val="0"/>
                        </a:spcBef>
                        <a:spcAft>
                          <a:spcPts val="0"/>
                        </a:spcAft>
                        <a:buNone/>
                      </a:pPr>
                      <a:r>
                        <a:rPr lang="en-GB"/>
                        <a:t>true</a:t>
                      </a:r>
                      <a:endParaRPr/>
                    </a:p>
                  </a:txBody>
                  <a:tcPr marT="91425" marB="91425" marR="91425" marL="91425"/>
                </a:tc>
                <a:tc>
                  <a:txBody>
                    <a:bodyPr/>
                    <a:lstStyle/>
                    <a:p>
                      <a:pPr indent="0" lvl="0" marL="0" rtl="0" algn="ctr">
                        <a:spcBef>
                          <a:spcPts val="0"/>
                        </a:spcBef>
                        <a:spcAft>
                          <a:spcPts val="0"/>
                        </a:spcAft>
                        <a:buNone/>
                      </a:pPr>
                      <a:r>
                        <a:rPr lang="en-GB"/>
                        <a:t>false</a:t>
                      </a:r>
                      <a:endParaRPr/>
                    </a:p>
                  </a:txBody>
                  <a:tcPr marT="91425" marB="91425" marR="91425" marL="91425">
                    <a:solidFill>
                      <a:srgbClr val="E06666"/>
                    </a:solidFill>
                  </a:tcPr>
                </a:tc>
              </a:tr>
              <a:tr h="359375">
                <a:tc>
                  <a:txBody>
                    <a:bodyPr/>
                    <a:lstStyle/>
                    <a:p>
                      <a:pPr indent="0" lvl="0" marL="0" rtl="0" algn="ctr">
                        <a:spcBef>
                          <a:spcPts val="0"/>
                        </a:spcBef>
                        <a:spcAft>
                          <a:spcPts val="0"/>
                        </a:spcAft>
                        <a:buNone/>
                      </a:pPr>
                      <a:r>
                        <a:rPr lang="en-GB"/>
                        <a:t>true</a:t>
                      </a:r>
                      <a:endParaRPr/>
                    </a:p>
                  </a:txBody>
                  <a:tcPr marT="91425" marB="91425" marR="91425" marL="91425"/>
                </a:tc>
                <a:tc>
                  <a:txBody>
                    <a:bodyPr/>
                    <a:lstStyle/>
                    <a:p>
                      <a:pPr indent="0" lvl="0" marL="0" rtl="0" algn="ctr">
                        <a:spcBef>
                          <a:spcPts val="0"/>
                        </a:spcBef>
                        <a:spcAft>
                          <a:spcPts val="0"/>
                        </a:spcAft>
                        <a:buNone/>
                      </a:pPr>
                      <a:r>
                        <a:rPr lang="en-GB"/>
                        <a:t>false</a:t>
                      </a:r>
                      <a:endParaRPr/>
                    </a:p>
                  </a:txBody>
                  <a:tcPr marT="91425" marB="91425" marR="91425" marL="91425"/>
                </a:tc>
                <a:tc>
                  <a:txBody>
                    <a:bodyPr/>
                    <a:lstStyle/>
                    <a:p>
                      <a:pPr indent="0" lvl="0" marL="0" rtl="0" algn="ctr">
                        <a:spcBef>
                          <a:spcPts val="0"/>
                        </a:spcBef>
                        <a:spcAft>
                          <a:spcPts val="0"/>
                        </a:spcAft>
                        <a:buNone/>
                      </a:pPr>
                      <a:r>
                        <a:rPr lang="en-GB"/>
                        <a:t>false</a:t>
                      </a:r>
                      <a:endParaRPr/>
                    </a:p>
                  </a:txBody>
                  <a:tcPr marT="91425" marB="91425" marR="91425" marL="91425">
                    <a:solidFill>
                      <a:srgbClr val="E06666"/>
                    </a:solidFill>
                  </a:tcPr>
                </a:tc>
              </a:tr>
              <a:tr h="359375">
                <a:tc>
                  <a:txBody>
                    <a:bodyPr/>
                    <a:lstStyle/>
                    <a:p>
                      <a:pPr indent="0" lvl="0" marL="0" rtl="0" algn="ctr">
                        <a:spcBef>
                          <a:spcPts val="0"/>
                        </a:spcBef>
                        <a:spcAft>
                          <a:spcPts val="0"/>
                        </a:spcAft>
                        <a:buNone/>
                      </a:pPr>
                      <a:r>
                        <a:rPr lang="en-GB"/>
                        <a:t>true</a:t>
                      </a:r>
                      <a:endParaRPr/>
                    </a:p>
                  </a:txBody>
                  <a:tcPr marT="91425" marB="91425" marR="91425" marL="91425"/>
                </a:tc>
                <a:tc>
                  <a:txBody>
                    <a:bodyPr/>
                    <a:lstStyle/>
                    <a:p>
                      <a:pPr indent="0" lvl="0" marL="0" rtl="0" algn="ctr">
                        <a:spcBef>
                          <a:spcPts val="0"/>
                        </a:spcBef>
                        <a:spcAft>
                          <a:spcPts val="0"/>
                        </a:spcAft>
                        <a:buNone/>
                      </a:pPr>
                      <a:r>
                        <a:rPr lang="en-GB"/>
                        <a:t>true</a:t>
                      </a:r>
                      <a:endParaRPr/>
                    </a:p>
                  </a:txBody>
                  <a:tcPr marT="91425" marB="91425" marR="91425" marL="91425"/>
                </a:tc>
                <a:tc>
                  <a:txBody>
                    <a:bodyPr/>
                    <a:lstStyle/>
                    <a:p>
                      <a:pPr indent="0" lvl="0" marL="0" rtl="0" algn="ctr">
                        <a:spcBef>
                          <a:spcPts val="0"/>
                        </a:spcBef>
                        <a:spcAft>
                          <a:spcPts val="0"/>
                        </a:spcAft>
                        <a:buNone/>
                      </a:pPr>
                      <a:r>
                        <a:rPr lang="en-GB"/>
                        <a:t>true</a:t>
                      </a:r>
                      <a:endParaRPr/>
                    </a:p>
                  </a:txBody>
                  <a:tcPr marT="91425" marB="91425" marR="91425" marL="91425">
                    <a:solidFill>
                      <a:srgbClr val="93C47D"/>
                    </a:solidFill>
                  </a:tcPr>
                </a:tc>
              </a:tr>
            </a:tbl>
          </a:graphicData>
        </a:graphic>
      </p:graphicFrame>
      <p:sp>
        <p:nvSpPr>
          <p:cNvPr id="793" name="Google Shape;793;p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Boolsche Ausdrücke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Boolsche Ausdrücke</a:t>
            </a:r>
            <a:endParaRPr/>
          </a:p>
        </p:txBody>
      </p:sp>
      <p:sp>
        <p:nvSpPr>
          <p:cNvPr id="799" name="Google Shape;799;p95"/>
          <p:cNvSpPr txBox="1"/>
          <p:nvPr>
            <p:ph idx="1" type="body"/>
          </p:nvPr>
        </p:nvSpPr>
        <p:spPr>
          <a:xfrm>
            <a:off x="311700" y="1152475"/>
            <a:ext cx="8520600" cy="3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Was ergibt die Auswertung dieser boolschen Ausdrücke? (</a:t>
            </a:r>
            <a:r>
              <a:rPr lang="en-GB" sz="1400">
                <a:latin typeface="Courier New"/>
                <a:ea typeface="Courier New"/>
                <a:cs typeface="Courier New"/>
                <a:sym typeface="Courier New"/>
              </a:rPr>
              <a:t>a</a:t>
            </a:r>
            <a:r>
              <a:rPr lang="en-GB" sz="1400"/>
              <a:t>, </a:t>
            </a:r>
            <a:r>
              <a:rPr lang="en-GB" sz="1400">
                <a:latin typeface="Courier New"/>
                <a:ea typeface="Courier New"/>
                <a:cs typeface="Courier New"/>
                <a:sym typeface="Courier New"/>
              </a:rPr>
              <a:t>b</a:t>
            </a:r>
            <a:r>
              <a:rPr lang="en-GB" sz="1400"/>
              <a:t> vom Typ </a:t>
            </a:r>
            <a:r>
              <a:rPr b="1" lang="en-GB" sz="1400">
                <a:latin typeface="Courier New"/>
                <a:ea typeface="Courier New"/>
                <a:cs typeface="Courier New"/>
                <a:sym typeface="Courier New"/>
              </a:rPr>
              <a:t>boolean</a:t>
            </a:r>
            <a:r>
              <a:rPr lang="en-GB" sz="1400"/>
              <a:t>; </a:t>
            </a:r>
            <a:r>
              <a:rPr lang="en-GB" sz="1400">
                <a:latin typeface="Courier New"/>
                <a:ea typeface="Courier New"/>
                <a:cs typeface="Courier New"/>
                <a:sym typeface="Courier New"/>
              </a:rPr>
              <a:t>x</a:t>
            </a:r>
            <a:r>
              <a:rPr lang="en-GB" sz="1400"/>
              <a:t>, </a:t>
            </a:r>
            <a:r>
              <a:rPr lang="en-GB" sz="1400">
                <a:latin typeface="Courier New"/>
                <a:ea typeface="Courier New"/>
                <a:cs typeface="Courier New"/>
                <a:sym typeface="Courier New"/>
              </a:rPr>
              <a:t>y</a:t>
            </a:r>
            <a:r>
              <a:rPr lang="en-GB" sz="1400"/>
              <a:t>, </a:t>
            </a:r>
            <a:r>
              <a:rPr lang="en-GB" sz="1400">
                <a:latin typeface="Courier New"/>
                <a:ea typeface="Courier New"/>
                <a:cs typeface="Courier New"/>
                <a:sym typeface="Courier New"/>
              </a:rPr>
              <a:t>z</a:t>
            </a:r>
            <a:r>
              <a:rPr lang="en-GB" sz="1400"/>
              <a:t> vom Typ </a:t>
            </a:r>
            <a:r>
              <a:rPr b="1" lang="en-GB" sz="1400">
                <a:latin typeface="Courier New"/>
                <a:ea typeface="Courier New"/>
                <a:cs typeface="Courier New"/>
                <a:sym typeface="Courier New"/>
              </a:rPr>
              <a:t>int</a:t>
            </a:r>
            <a:r>
              <a:rPr lang="en-GB" sz="1400"/>
              <a:t>)</a:t>
            </a:r>
            <a:endParaRPr sz="1400"/>
          </a:p>
          <a:p>
            <a:pPr indent="0" lvl="0" marL="0" rtl="0" algn="l">
              <a:spcBef>
                <a:spcPts val="1600"/>
              </a:spcBef>
              <a:spcAft>
                <a:spcPts val="0"/>
              </a:spcAft>
              <a:buClr>
                <a:schemeClr val="dk1"/>
              </a:buClr>
              <a:buSzPts val="1100"/>
              <a:buFont typeface="Arial"/>
              <a:buNone/>
            </a:pPr>
            <a:r>
              <a:rPr lang="en-GB">
                <a:solidFill>
                  <a:srgbClr val="000000"/>
                </a:solidFill>
                <a:latin typeface="Courier New"/>
                <a:ea typeface="Courier New"/>
                <a:cs typeface="Courier New"/>
                <a:sym typeface="Courier New"/>
              </a:rPr>
              <a:t>x = 12; y = 7; z = 5;</a:t>
            </a:r>
            <a:endParaRPr>
              <a:solidFill>
                <a:srgbClr val="000000"/>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a:solidFill>
                <a:srgbClr val="000000"/>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a:solidFill>
                  <a:srgbClr val="000000"/>
                </a:solidFill>
                <a:latin typeface="Courier New"/>
                <a:ea typeface="Courier New"/>
                <a:cs typeface="Courier New"/>
                <a:sym typeface="Courier New"/>
              </a:rPr>
              <a:t>x % y == z || x &lt; y</a:t>
            </a:r>
            <a:endParaRPr>
              <a:solidFill>
                <a:srgbClr val="000000"/>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a:solidFill>
                  <a:srgbClr val="000000"/>
                </a:solidFill>
                <a:latin typeface="Courier New"/>
                <a:ea typeface="Courier New"/>
                <a:cs typeface="Courier New"/>
                <a:sym typeface="Courier New"/>
              </a:rPr>
              <a:t>y &lt; x &amp;&amp; y &lt;= z</a:t>
            </a:r>
            <a:endParaRPr>
              <a:solidFill>
                <a:srgbClr val="000000"/>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a:solidFill>
                  <a:srgbClr val="000000"/>
                </a:solidFill>
                <a:latin typeface="Courier New"/>
                <a:ea typeface="Courier New"/>
                <a:cs typeface="Courier New"/>
                <a:sym typeface="Courier New"/>
              </a:rPr>
              <a:t>x % 2 == y % 2 || x % 2 == z % 2</a:t>
            </a:r>
            <a:endParaRPr>
              <a:solidFill>
                <a:srgbClr val="000000"/>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a:solidFill>
                  <a:srgbClr val="000000"/>
                </a:solidFill>
                <a:latin typeface="Courier New"/>
                <a:ea typeface="Courier New"/>
                <a:cs typeface="Courier New"/>
                <a:sym typeface="Courier New"/>
              </a:rPr>
              <a:t>x &lt;= y + z &amp;&amp; x &gt;= y + z</a:t>
            </a:r>
            <a:endParaRPr>
              <a:solidFill>
                <a:srgbClr val="000000"/>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a:solidFill>
                  <a:srgbClr val="000000"/>
                </a:solidFill>
                <a:latin typeface="Courier New"/>
                <a:ea typeface="Courier New"/>
                <a:cs typeface="Courier New"/>
                <a:sym typeface="Courier New"/>
              </a:rPr>
              <a:t>!(x &lt; y &amp;&amp; x &lt; z)</a:t>
            </a:r>
            <a:endParaRPr>
              <a:solidFill>
                <a:srgbClr val="000000"/>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a:solidFill>
                  <a:srgbClr val="000000"/>
                </a:solidFill>
                <a:latin typeface="Courier New"/>
                <a:ea typeface="Courier New"/>
                <a:cs typeface="Courier New"/>
                <a:sym typeface="Courier New"/>
              </a:rPr>
              <a:t>(x + y) % 2 == 0 || !((z - y) % 2 == 0)</a:t>
            </a:r>
            <a:endParaRPr>
              <a:solidFill>
                <a:srgbClr val="000000"/>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a:solidFill>
                <a:srgbClr val="000000"/>
              </a:solidFill>
              <a:latin typeface="Courier New"/>
              <a:ea typeface="Courier New"/>
              <a:cs typeface="Courier New"/>
              <a:sym typeface="Courier New"/>
            </a:endParaRPr>
          </a:p>
          <a:p>
            <a:pPr indent="0" lvl="0" marL="0" rtl="0" algn="l">
              <a:spcBef>
                <a:spcPts val="0"/>
              </a:spcBef>
              <a:spcAft>
                <a:spcPts val="0"/>
              </a:spcAft>
              <a:buNone/>
            </a:pPr>
            <a:r>
              <a:rPr lang="en-GB">
                <a:solidFill>
                  <a:srgbClr val="000000"/>
                </a:solidFill>
                <a:latin typeface="Courier New"/>
                <a:ea typeface="Courier New"/>
                <a:cs typeface="Courier New"/>
                <a:sym typeface="Courier New"/>
              </a:rPr>
              <a:t>(!(a&amp;&amp;b) &amp;&amp; (a||b)) || ((a&amp;&amp;b) || !(a||b))</a:t>
            </a:r>
            <a:endParaRPr>
              <a:solidFill>
                <a:srgbClr val="000000"/>
              </a:solidFill>
              <a:latin typeface="Courier New"/>
              <a:ea typeface="Courier New"/>
              <a:cs typeface="Courier New"/>
              <a:sym typeface="Courier New"/>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Boolsche Ausdrücke</a:t>
            </a:r>
            <a:endParaRPr/>
          </a:p>
        </p:txBody>
      </p:sp>
      <p:sp>
        <p:nvSpPr>
          <p:cNvPr id="805" name="Google Shape;805;p9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Vereinfachen Sie den Ausdruck (</a:t>
            </a:r>
            <a:r>
              <a:rPr lang="en-GB">
                <a:latin typeface="Courier New"/>
                <a:ea typeface="Courier New"/>
                <a:cs typeface="Courier New"/>
                <a:sym typeface="Courier New"/>
              </a:rPr>
              <a:t>a</a:t>
            </a:r>
            <a:r>
              <a:rPr lang="en-GB"/>
              <a:t> und </a:t>
            </a:r>
            <a:r>
              <a:rPr lang="en-GB">
                <a:latin typeface="Courier New"/>
                <a:ea typeface="Courier New"/>
                <a:cs typeface="Courier New"/>
                <a:sym typeface="Courier New"/>
              </a:rPr>
              <a:t>b</a:t>
            </a:r>
            <a:r>
              <a:rPr lang="en-GB"/>
              <a:t> sind vom Typ </a:t>
            </a:r>
            <a:r>
              <a:rPr b="1" lang="en-GB">
                <a:latin typeface="Courier New"/>
                <a:ea typeface="Courier New"/>
                <a:cs typeface="Courier New"/>
                <a:sym typeface="Courier New"/>
              </a:rPr>
              <a:t>int</a:t>
            </a:r>
            <a:r>
              <a:rPr lang="en-GB"/>
              <a:t>):</a:t>
            </a:r>
            <a:endParaRPr/>
          </a:p>
          <a:p>
            <a:pPr indent="0" lvl="0" marL="0" rtl="0" algn="ctr">
              <a:spcBef>
                <a:spcPts val="1600"/>
              </a:spcBef>
              <a:spcAft>
                <a:spcPts val="1600"/>
              </a:spcAft>
              <a:buNone/>
            </a:pPr>
            <a:r>
              <a:rPr lang="en-GB" sz="2400">
                <a:solidFill>
                  <a:srgbClr val="000000"/>
                </a:solidFill>
                <a:latin typeface="Courier New"/>
                <a:ea typeface="Courier New"/>
                <a:cs typeface="Courier New"/>
                <a:sym typeface="Courier New"/>
              </a:rPr>
              <a:t>(!(a &lt; b) &amp;&amp; !(a &gt; b))</a:t>
            </a:r>
            <a:endParaRPr sz="2400">
              <a:solidFill>
                <a:srgbClr val="000000"/>
              </a:solidFill>
              <a:latin typeface="Courier New"/>
              <a:ea typeface="Courier New"/>
              <a:cs typeface="Courier New"/>
              <a:sym typeface="Courier Ne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3"/>
          <p:cNvSpPr txBox="1"/>
          <p:nvPr>
            <p:ph type="title"/>
          </p:nvPr>
        </p:nvSpPr>
        <p:spPr>
          <a:xfrm>
            <a:off x="311700" y="263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FEEDBACK "AbsoluteMax"</a:t>
            </a:r>
            <a:endParaRPr/>
          </a:p>
        </p:txBody>
      </p:sp>
      <p:sp>
        <p:nvSpPr>
          <p:cNvPr id="241" name="Google Shape;241;p43"/>
          <p:cNvSpPr txBox="1"/>
          <p:nvPr/>
        </p:nvSpPr>
        <p:spPr>
          <a:xfrm>
            <a:off x="824275" y="1327100"/>
            <a:ext cx="7014600" cy="34854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rPr b="1" lang="en-GB" sz="1500">
                <a:solidFill>
                  <a:schemeClr val="lt2"/>
                </a:solidFill>
                <a:latin typeface="Courier New"/>
                <a:ea typeface="Courier New"/>
                <a:cs typeface="Courier New"/>
                <a:sym typeface="Courier New"/>
              </a:rPr>
              <a:t>//a,b,c bereits absolut (nicht negativ)</a:t>
            </a:r>
            <a:endParaRPr b="1" sz="1500">
              <a:solidFill>
                <a:schemeClr val="lt2"/>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CF8E6D"/>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int </a:t>
            </a:r>
            <a:r>
              <a:rPr b="1" lang="en-GB" sz="1500">
                <a:solidFill>
                  <a:srgbClr val="BCBEC4"/>
                </a:solidFill>
                <a:latin typeface="Courier New"/>
                <a:ea typeface="Courier New"/>
                <a:cs typeface="Courier New"/>
                <a:sym typeface="Courier New"/>
              </a:rPr>
              <a:t>r = -</a:t>
            </a:r>
            <a:r>
              <a:rPr b="1" lang="en-GB" sz="1500">
                <a:solidFill>
                  <a:srgbClr val="2AACB8"/>
                </a:solidFill>
                <a:latin typeface="Courier New"/>
                <a:ea typeface="Courier New"/>
                <a:cs typeface="Courier New"/>
                <a:sym typeface="Courier New"/>
              </a:rPr>
              <a:t>1</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if</a:t>
            </a:r>
            <a:r>
              <a:rPr b="1" lang="en-GB" sz="1500">
                <a:solidFill>
                  <a:srgbClr val="BCBEC4"/>
                </a:solidFill>
                <a:latin typeface="Courier New"/>
                <a:ea typeface="Courier New"/>
                <a:cs typeface="Courier New"/>
                <a:sym typeface="Courier New"/>
              </a:rPr>
              <a:t>(a &gt; b &amp;&amp; a &gt; c) { </a:t>
            </a:r>
            <a:r>
              <a:rPr b="1" lang="en-GB" sz="1500">
                <a:solidFill>
                  <a:srgbClr val="CC0000"/>
                </a:solidFill>
                <a:latin typeface="Courier New"/>
                <a:ea typeface="Courier New"/>
                <a:cs typeface="Courier New"/>
                <a:sym typeface="Courier New"/>
              </a:rPr>
              <a:t>//FALSE</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a;</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(b &gt; a &amp;&amp; b &gt; c) { </a:t>
            </a:r>
            <a:r>
              <a:rPr b="1" lang="en-GB" sz="1500">
                <a:solidFill>
                  <a:srgbClr val="CC0000"/>
                </a:solidFill>
                <a:latin typeface="Courier New"/>
                <a:ea typeface="Courier New"/>
                <a:cs typeface="Courier New"/>
                <a:sym typeface="Courier New"/>
              </a:rPr>
              <a:t>//FALSE</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b;</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(c &gt; a &amp;&amp; c &gt; b) { </a:t>
            </a:r>
            <a:r>
              <a:rPr b="1" lang="en-GB" sz="1500">
                <a:solidFill>
                  <a:srgbClr val="CC0000"/>
                </a:solidFill>
                <a:latin typeface="Courier New"/>
                <a:ea typeface="Courier New"/>
                <a:cs typeface="Courier New"/>
                <a:sym typeface="Courier New"/>
              </a:rPr>
              <a:t>//FALSE</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c;</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a:t>
            </a: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a:t>
            </a:r>
            <a:r>
              <a:rPr b="1" lang="en-GB" sz="1500">
                <a:solidFill>
                  <a:srgbClr val="2AACB8"/>
                </a:solidFill>
                <a:latin typeface="Courier New"/>
                <a:ea typeface="Courier New"/>
                <a:cs typeface="Courier New"/>
                <a:sym typeface="Courier New"/>
              </a:rPr>
              <a:t>1</a:t>
            </a:r>
            <a:r>
              <a:rPr b="1" lang="en-GB" sz="1500">
                <a:solidFill>
                  <a:srgbClr val="BCBEC4"/>
                </a:solidFill>
                <a:latin typeface="Courier New"/>
                <a:ea typeface="Courier New"/>
                <a:cs typeface="Courier New"/>
                <a:sym typeface="Courier New"/>
              </a:rPr>
              <a:t>;  </a:t>
            </a:r>
            <a:r>
              <a:rPr b="1" lang="en-GB" sz="1500">
                <a:solidFill>
                  <a:srgbClr val="CC0000"/>
                </a:solidFill>
                <a:latin typeface="Courier New"/>
                <a:ea typeface="Courier New"/>
                <a:cs typeface="Courier New"/>
                <a:sym typeface="Courier New"/>
              </a:rPr>
              <a:t> &lt;------- ELSE-BLOCK WIRD EVALUIERT</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a:t>
            </a:r>
            <a:endParaRPr b="1" sz="2000">
              <a:solidFill>
                <a:srgbClr val="333399"/>
              </a:solidFill>
            </a:endParaRPr>
          </a:p>
        </p:txBody>
      </p:sp>
      <p:sp>
        <p:nvSpPr>
          <p:cNvPr id="242" name="Google Shape;242;p43"/>
          <p:cNvSpPr txBox="1"/>
          <p:nvPr/>
        </p:nvSpPr>
        <p:spPr>
          <a:xfrm>
            <a:off x="5052850" y="2669150"/>
            <a:ext cx="2695500" cy="801300"/>
          </a:xfrm>
          <a:prstGeom prst="rect">
            <a:avLst/>
          </a:prstGeom>
          <a:noFill/>
          <a:ln cap="flat" cmpd="sng" w="3810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rPr b="1" lang="en-GB" sz="1900">
                <a:solidFill>
                  <a:srgbClr val="BCBEC4"/>
                </a:solidFill>
                <a:latin typeface="Courier New"/>
                <a:ea typeface="Courier New"/>
                <a:cs typeface="Courier New"/>
                <a:sym typeface="Courier New"/>
              </a:rPr>
              <a:t>Beispiel:</a:t>
            </a:r>
            <a:endParaRPr b="1" sz="1900">
              <a:solidFill>
                <a:srgbClr val="BCBEC4"/>
              </a:solidFill>
              <a:latin typeface="Courier New"/>
              <a:ea typeface="Courier New"/>
              <a:cs typeface="Courier New"/>
              <a:sym typeface="Courier New"/>
            </a:endParaRPr>
          </a:p>
          <a:p>
            <a:pPr indent="457200" lvl="0" marL="0" rtl="0" algn="l">
              <a:lnSpc>
                <a:spcPct val="110795"/>
              </a:lnSpc>
              <a:spcBef>
                <a:spcPts val="0"/>
              </a:spcBef>
              <a:spcAft>
                <a:spcPts val="0"/>
              </a:spcAft>
              <a:buNone/>
            </a:pPr>
            <a:r>
              <a:rPr b="1" lang="en-GB" sz="1900">
                <a:solidFill>
                  <a:srgbClr val="BCBEC4"/>
                </a:solidFill>
                <a:latin typeface="Courier New"/>
                <a:ea typeface="Courier New"/>
                <a:cs typeface="Courier New"/>
                <a:sym typeface="Courier New"/>
              </a:rPr>
              <a:t>a = b = c = 5;</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Schleifen</a:t>
            </a:r>
            <a:endParaRPr/>
          </a:p>
        </p:txBody>
      </p:sp>
      <p:sp>
        <p:nvSpPr>
          <p:cNvPr id="811" name="Google Shape;811;p9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Wie oft wird diese while-Schleife durchlaufen? Ausgabe des Programms?</a:t>
            </a:r>
            <a:endParaRPr/>
          </a:p>
          <a:p>
            <a:pPr indent="0" lvl="0" marL="0" rtl="0" algn="l">
              <a:spcBef>
                <a:spcPts val="1600"/>
              </a:spcBef>
              <a:spcAft>
                <a:spcPts val="1600"/>
              </a:spcAft>
              <a:buNone/>
            </a:pPr>
            <a:r>
              <a:rPr b="1" lang="en-GB">
                <a:solidFill>
                  <a:schemeClr val="dk1"/>
                </a:solidFill>
                <a:highlight>
                  <a:srgbClr val="FFFFFF"/>
                </a:highlight>
                <a:latin typeface="Courier New"/>
                <a:ea typeface="Courier New"/>
                <a:cs typeface="Courier New"/>
                <a:sym typeface="Courier New"/>
              </a:rPr>
              <a:t>int </a:t>
            </a:r>
            <a:r>
              <a:rPr lang="en-GB">
                <a:solidFill>
                  <a:schemeClr val="dk1"/>
                </a:solidFill>
                <a:highlight>
                  <a:srgbClr val="FFFFFF"/>
                </a:highlight>
                <a:latin typeface="Courier New"/>
                <a:ea typeface="Courier New"/>
                <a:cs typeface="Courier New"/>
                <a:sym typeface="Courier New"/>
              </a:rPr>
              <a:t>x = 1</a:t>
            </a:r>
            <a:r>
              <a:rPr lang="en-GB">
                <a:solidFill>
                  <a:srgbClr val="808030"/>
                </a:solidFill>
                <a:highlight>
                  <a:srgbClr val="FFFFFF"/>
                </a:highlight>
                <a:latin typeface="Courier New"/>
                <a:ea typeface="Courier New"/>
                <a:cs typeface="Courier New"/>
                <a:sym typeface="Courier New"/>
              </a:rPr>
              <a:t>;</a:t>
            </a:r>
            <a:br>
              <a:rPr lang="en-GB">
                <a:solidFill>
                  <a:schemeClr val="dk1"/>
                </a:solidFill>
                <a:highlight>
                  <a:srgbClr val="FFFFFF"/>
                </a:highlight>
                <a:latin typeface="Courier New"/>
                <a:ea typeface="Courier New"/>
                <a:cs typeface="Courier New"/>
                <a:sym typeface="Courier New"/>
              </a:rPr>
            </a:br>
            <a:r>
              <a:rPr lang="en-GB">
                <a:solidFill>
                  <a:schemeClr val="dk1"/>
                </a:solidFill>
                <a:highlight>
                  <a:srgbClr val="FFFFFF"/>
                </a:highlight>
                <a:latin typeface="Courier New"/>
                <a:ea typeface="Courier New"/>
                <a:cs typeface="Courier New"/>
                <a:sym typeface="Courier New"/>
              </a:rPr>
              <a:t>System</a:t>
            </a:r>
            <a:r>
              <a:rPr lang="en-GB">
                <a:solidFill>
                  <a:schemeClr val="dk1"/>
                </a:solidFill>
                <a:highlight>
                  <a:srgbClr val="FFFFFF"/>
                </a:highlight>
                <a:latin typeface="Courier New"/>
                <a:ea typeface="Courier New"/>
                <a:cs typeface="Courier New"/>
                <a:sym typeface="Courier New"/>
              </a:rPr>
              <a:t>.out.print(x)</a:t>
            </a:r>
            <a:r>
              <a:rPr lang="en-GB">
                <a:solidFill>
                  <a:srgbClr val="808030"/>
                </a:solidFill>
                <a:highlight>
                  <a:srgbClr val="FFFFFF"/>
                </a:highlight>
                <a:latin typeface="Courier New"/>
                <a:ea typeface="Courier New"/>
                <a:cs typeface="Courier New"/>
                <a:sym typeface="Courier New"/>
              </a:rPr>
              <a:t>;</a:t>
            </a:r>
            <a:br>
              <a:rPr lang="en-GB">
                <a:solidFill>
                  <a:schemeClr val="dk1"/>
                </a:solidFill>
                <a:highlight>
                  <a:srgbClr val="FFFFFF"/>
                </a:highlight>
                <a:latin typeface="Courier New"/>
                <a:ea typeface="Courier New"/>
                <a:cs typeface="Courier New"/>
                <a:sym typeface="Courier New"/>
              </a:rPr>
            </a:br>
            <a:r>
              <a:rPr b="1" lang="en-GB">
                <a:solidFill>
                  <a:schemeClr val="dk1"/>
                </a:solidFill>
                <a:highlight>
                  <a:srgbClr val="FFFFFF"/>
                </a:highlight>
                <a:latin typeface="Courier New"/>
                <a:ea typeface="Courier New"/>
                <a:cs typeface="Courier New"/>
                <a:sym typeface="Courier New"/>
              </a:rPr>
              <a:t>while </a:t>
            </a:r>
            <a:r>
              <a:rPr lang="en-GB">
                <a:solidFill>
                  <a:schemeClr val="dk1"/>
                </a:solidFill>
                <a:highlight>
                  <a:srgbClr val="FFFFFF"/>
                </a:highlight>
                <a:latin typeface="Courier New"/>
                <a:ea typeface="Courier New"/>
                <a:cs typeface="Courier New"/>
                <a:sym typeface="Courier New"/>
              </a:rPr>
              <a:t>(x &lt; 100) </a:t>
            </a:r>
            <a:r>
              <a:rPr lang="en-GB">
                <a:solidFill>
                  <a:srgbClr val="800080"/>
                </a:solidFill>
                <a:highlight>
                  <a:srgbClr val="FFFFFF"/>
                </a:highlight>
                <a:latin typeface="Courier New"/>
                <a:ea typeface="Courier New"/>
                <a:cs typeface="Courier New"/>
                <a:sym typeface="Courier New"/>
              </a:rPr>
              <a:t>{</a:t>
            </a:r>
            <a:br>
              <a:rPr lang="en-GB">
                <a:solidFill>
                  <a:schemeClr val="dk1"/>
                </a:solidFill>
                <a:highlight>
                  <a:srgbClr val="FFFFFF"/>
                </a:highlight>
                <a:latin typeface="Courier New"/>
                <a:ea typeface="Courier New"/>
                <a:cs typeface="Courier New"/>
                <a:sym typeface="Courier New"/>
              </a:rPr>
            </a:br>
            <a:r>
              <a:rPr lang="en-GB">
                <a:solidFill>
                  <a:schemeClr val="dk1"/>
                </a:solidFill>
                <a:highlight>
                  <a:srgbClr val="FFFFFF"/>
                </a:highlight>
                <a:latin typeface="Courier New"/>
                <a:ea typeface="Courier New"/>
                <a:cs typeface="Courier New"/>
                <a:sym typeface="Courier New"/>
              </a:rPr>
              <a:t>    x </a:t>
            </a:r>
            <a:r>
              <a:rPr lang="en-GB">
                <a:solidFill>
                  <a:srgbClr val="808030"/>
                </a:solidFill>
                <a:highlight>
                  <a:srgbClr val="FFFFFF"/>
                </a:highlight>
                <a:latin typeface="Courier New"/>
                <a:ea typeface="Courier New"/>
                <a:cs typeface="Courier New"/>
                <a:sym typeface="Courier New"/>
              </a:rPr>
              <a:t>=</a:t>
            </a:r>
            <a:r>
              <a:rPr lang="en-GB">
                <a:solidFill>
                  <a:schemeClr val="dk1"/>
                </a:solidFill>
                <a:highlight>
                  <a:srgbClr val="FFFFFF"/>
                </a:highlight>
                <a:latin typeface="Courier New"/>
                <a:ea typeface="Courier New"/>
                <a:cs typeface="Courier New"/>
                <a:sym typeface="Courier New"/>
              </a:rPr>
              <a:t> x </a:t>
            </a:r>
            <a:r>
              <a:rPr lang="en-GB">
                <a:solidFill>
                  <a:srgbClr val="808030"/>
                </a:solidFill>
                <a:highlight>
                  <a:srgbClr val="FFFFFF"/>
                </a:highlight>
                <a:latin typeface="Courier New"/>
                <a:ea typeface="Courier New"/>
                <a:cs typeface="Courier New"/>
                <a:sym typeface="Courier New"/>
              </a:rPr>
              <a:t>+</a:t>
            </a:r>
            <a:r>
              <a:rPr lang="en-GB">
                <a:solidFill>
                  <a:schemeClr val="dk1"/>
                </a:solidFill>
                <a:highlight>
                  <a:srgbClr val="FFFFFF"/>
                </a:highlight>
                <a:latin typeface="Courier New"/>
                <a:ea typeface="Courier New"/>
                <a:cs typeface="Courier New"/>
                <a:sym typeface="Courier New"/>
              </a:rPr>
              <a:t> x</a:t>
            </a:r>
            <a:r>
              <a:rPr lang="en-GB">
                <a:solidFill>
                  <a:srgbClr val="800080"/>
                </a:solidFill>
                <a:highlight>
                  <a:srgbClr val="FFFFFF"/>
                </a:highlight>
                <a:latin typeface="Courier New"/>
                <a:ea typeface="Courier New"/>
                <a:cs typeface="Courier New"/>
                <a:sym typeface="Courier New"/>
              </a:rPr>
              <a:t>;</a:t>
            </a:r>
            <a:br>
              <a:rPr lang="en-GB">
                <a:solidFill>
                  <a:schemeClr val="dk1"/>
                </a:solidFill>
                <a:highlight>
                  <a:srgbClr val="FFFFFF"/>
                </a:highlight>
                <a:latin typeface="Courier New"/>
                <a:ea typeface="Courier New"/>
                <a:cs typeface="Courier New"/>
                <a:sym typeface="Courier New"/>
              </a:rPr>
            </a:br>
            <a:r>
              <a:rPr lang="en-GB">
                <a:solidFill>
                  <a:schemeClr val="dk1"/>
                </a:solidFill>
                <a:highlight>
                  <a:srgbClr val="FFFFFF"/>
                </a:highlight>
                <a:latin typeface="Courier New"/>
                <a:ea typeface="Courier New"/>
                <a:cs typeface="Courier New"/>
                <a:sym typeface="Courier New"/>
              </a:rPr>
              <a:t>    System</a:t>
            </a:r>
            <a:r>
              <a:rPr lang="en-GB">
                <a:solidFill>
                  <a:srgbClr val="808030"/>
                </a:solidFill>
                <a:highlight>
                  <a:srgbClr val="FFFFFF"/>
                </a:highlight>
                <a:latin typeface="Courier New"/>
                <a:ea typeface="Courier New"/>
                <a:cs typeface="Courier New"/>
                <a:sym typeface="Courier New"/>
              </a:rPr>
              <a:t>.</a:t>
            </a:r>
            <a:r>
              <a:rPr lang="en-GB">
                <a:solidFill>
                  <a:schemeClr val="dk1"/>
                </a:solidFill>
                <a:highlight>
                  <a:srgbClr val="FFFFFF"/>
                </a:highlight>
                <a:latin typeface="Courier New"/>
                <a:ea typeface="Courier New"/>
                <a:cs typeface="Courier New"/>
                <a:sym typeface="Courier New"/>
              </a:rPr>
              <a:t>out</a:t>
            </a:r>
            <a:r>
              <a:rPr lang="en-GB">
                <a:solidFill>
                  <a:srgbClr val="808030"/>
                </a:solidFill>
                <a:highlight>
                  <a:srgbClr val="FFFFFF"/>
                </a:highlight>
                <a:latin typeface="Courier New"/>
                <a:ea typeface="Courier New"/>
                <a:cs typeface="Courier New"/>
                <a:sym typeface="Courier New"/>
              </a:rPr>
              <a:t>.</a:t>
            </a:r>
            <a:r>
              <a:rPr lang="en-GB">
                <a:solidFill>
                  <a:schemeClr val="dk1"/>
                </a:solidFill>
                <a:highlight>
                  <a:srgbClr val="FFFFFF"/>
                </a:highlight>
                <a:latin typeface="Courier New"/>
                <a:ea typeface="Courier New"/>
                <a:cs typeface="Courier New"/>
                <a:sym typeface="Courier New"/>
              </a:rPr>
              <a:t>print</a:t>
            </a:r>
            <a:r>
              <a:rPr lang="en-GB">
                <a:solidFill>
                  <a:srgbClr val="808030"/>
                </a:solidFill>
                <a:highlight>
                  <a:srgbClr val="FFFFFF"/>
                </a:highlight>
                <a:latin typeface="Courier New"/>
                <a:ea typeface="Courier New"/>
                <a:cs typeface="Courier New"/>
                <a:sym typeface="Courier New"/>
              </a:rPr>
              <a:t>(</a:t>
            </a:r>
            <a:r>
              <a:rPr lang="en-GB">
                <a:solidFill>
                  <a:srgbClr val="0000E6"/>
                </a:solidFill>
                <a:highlight>
                  <a:srgbClr val="FFFFFF"/>
                </a:highlight>
                <a:latin typeface="Courier New"/>
                <a:ea typeface="Courier New"/>
                <a:cs typeface="Courier New"/>
                <a:sym typeface="Courier New"/>
              </a:rPr>
              <a:t>", "</a:t>
            </a:r>
            <a:r>
              <a:rPr lang="en-GB">
                <a:solidFill>
                  <a:schemeClr val="dk1"/>
                </a:solidFill>
                <a:highlight>
                  <a:srgbClr val="FFFFFF"/>
                </a:highlight>
                <a:latin typeface="Courier New"/>
                <a:ea typeface="Courier New"/>
                <a:cs typeface="Courier New"/>
                <a:sym typeface="Courier New"/>
              </a:rPr>
              <a:t> </a:t>
            </a:r>
            <a:r>
              <a:rPr lang="en-GB">
                <a:solidFill>
                  <a:srgbClr val="808030"/>
                </a:solidFill>
                <a:highlight>
                  <a:srgbClr val="FFFFFF"/>
                </a:highlight>
                <a:latin typeface="Courier New"/>
                <a:ea typeface="Courier New"/>
                <a:cs typeface="Courier New"/>
                <a:sym typeface="Courier New"/>
              </a:rPr>
              <a:t>+</a:t>
            </a:r>
            <a:r>
              <a:rPr lang="en-GB">
                <a:solidFill>
                  <a:schemeClr val="dk1"/>
                </a:solidFill>
                <a:highlight>
                  <a:srgbClr val="FFFFFF"/>
                </a:highlight>
                <a:latin typeface="Courier New"/>
                <a:ea typeface="Courier New"/>
                <a:cs typeface="Courier New"/>
                <a:sym typeface="Courier New"/>
              </a:rPr>
              <a:t> x</a:t>
            </a:r>
            <a:r>
              <a:rPr lang="en-GB">
                <a:solidFill>
                  <a:srgbClr val="808030"/>
                </a:solidFill>
                <a:highlight>
                  <a:srgbClr val="FFFFFF"/>
                </a:highlight>
                <a:latin typeface="Courier New"/>
                <a:ea typeface="Courier New"/>
                <a:cs typeface="Courier New"/>
                <a:sym typeface="Courier New"/>
              </a:rPr>
              <a:t>)</a:t>
            </a:r>
            <a:r>
              <a:rPr lang="en-GB">
                <a:solidFill>
                  <a:srgbClr val="800080"/>
                </a:solidFill>
                <a:highlight>
                  <a:srgbClr val="FFFFFF"/>
                </a:highlight>
                <a:latin typeface="Courier New"/>
                <a:ea typeface="Courier New"/>
                <a:cs typeface="Courier New"/>
                <a:sym typeface="Courier New"/>
              </a:rPr>
              <a:t>;</a:t>
            </a:r>
            <a:br>
              <a:rPr lang="en-GB">
                <a:solidFill>
                  <a:schemeClr val="dk1"/>
                </a:solidFill>
                <a:highlight>
                  <a:srgbClr val="FFFFFF"/>
                </a:highlight>
                <a:latin typeface="Courier New"/>
                <a:ea typeface="Courier New"/>
                <a:cs typeface="Courier New"/>
                <a:sym typeface="Courier New"/>
              </a:rPr>
            </a:br>
            <a:r>
              <a:rPr lang="en-GB">
                <a:solidFill>
                  <a:srgbClr val="800080"/>
                </a:solidFill>
                <a:highlight>
                  <a:srgbClr val="FFFFFF"/>
                </a:highlight>
                <a:latin typeface="Courier New"/>
                <a:ea typeface="Courier New"/>
                <a:cs typeface="Courier New"/>
                <a:sym typeface="Courier New"/>
              </a:rPr>
              <a:t>}</a:t>
            </a:r>
            <a:endParaRPr>
              <a:latin typeface="Courier New"/>
              <a:ea typeface="Courier New"/>
              <a:cs typeface="Courier New"/>
              <a:sym typeface="Courier New"/>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Schleifen</a:t>
            </a:r>
            <a:endParaRPr/>
          </a:p>
        </p:txBody>
      </p:sp>
      <p:sp>
        <p:nvSpPr>
          <p:cNvPr id="817" name="Google Shape;817;p98"/>
          <p:cNvSpPr txBox="1"/>
          <p:nvPr>
            <p:ph idx="1" type="body"/>
          </p:nvPr>
        </p:nvSpPr>
        <p:spPr>
          <a:xfrm>
            <a:off x="311700" y="1152475"/>
            <a:ext cx="2702700" cy="375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Was gibt die Methode aus für n = 2, 5, 24, 28?</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GB"/>
              <a:t>Was “bedeutet” die Ausgabe?</a:t>
            </a:r>
            <a:endParaRPr/>
          </a:p>
        </p:txBody>
      </p:sp>
      <p:sp>
        <p:nvSpPr>
          <p:cNvPr id="818" name="Google Shape;818;p98"/>
          <p:cNvSpPr txBox="1"/>
          <p:nvPr/>
        </p:nvSpPr>
        <p:spPr>
          <a:xfrm>
            <a:off x="3507800" y="1152475"/>
            <a:ext cx="5324400" cy="375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GB" sz="1600">
                <a:solidFill>
                  <a:schemeClr val="dk1"/>
                </a:solidFill>
                <a:highlight>
                  <a:srgbClr val="FFFFFF"/>
                </a:highlight>
                <a:latin typeface="Courier New"/>
                <a:ea typeface="Courier New"/>
                <a:cs typeface="Courier New"/>
                <a:sym typeface="Courier New"/>
              </a:rPr>
              <a:t>public static void</a:t>
            </a:r>
            <a:r>
              <a:rPr lang="en-GB" sz="1600">
                <a:solidFill>
                  <a:schemeClr val="dk1"/>
                </a:solidFill>
                <a:highlight>
                  <a:srgbClr val="FFFFFF"/>
                </a:highlight>
                <a:latin typeface="Courier New"/>
                <a:ea typeface="Courier New"/>
                <a:cs typeface="Courier New"/>
                <a:sym typeface="Courier New"/>
              </a:rPr>
              <a:t> methodeA(</a:t>
            </a:r>
            <a:r>
              <a:rPr b="1" lang="en-GB" sz="1600">
                <a:solidFill>
                  <a:schemeClr val="dk1"/>
                </a:solidFill>
                <a:highlight>
                  <a:srgbClr val="FFFFFF"/>
                </a:highlight>
                <a:latin typeface="Courier New"/>
                <a:ea typeface="Courier New"/>
                <a:cs typeface="Courier New"/>
                <a:sym typeface="Courier New"/>
              </a:rPr>
              <a:t>int</a:t>
            </a:r>
            <a:r>
              <a:rPr lang="en-GB" sz="1600">
                <a:solidFill>
                  <a:schemeClr val="dk1"/>
                </a:solidFill>
                <a:highlight>
                  <a:srgbClr val="FFFFFF"/>
                </a:highlight>
                <a:latin typeface="Courier New"/>
                <a:ea typeface="Courier New"/>
                <a:cs typeface="Courier New"/>
                <a:sym typeface="Courier New"/>
              </a:rPr>
              <a:t> n) </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chemeClr val="dk1"/>
                </a:solidFill>
                <a:highlight>
                  <a:srgbClr val="FFFFFF"/>
                </a:highlight>
                <a:latin typeface="Courier New"/>
                <a:ea typeface="Courier New"/>
                <a:cs typeface="Courier New"/>
                <a:sym typeface="Courier New"/>
              </a:rPr>
              <a:t>    </a:t>
            </a:r>
            <a:r>
              <a:rPr b="1" lang="en-GB" sz="1600">
                <a:solidFill>
                  <a:schemeClr val="dk1"/>
                </a:solidFill>
                <a:highlight>
                  <a:srgbClr val="FFFFFF"/>
                </a:highlight>
                <a:latin typeface="Courier New"/>
                <a:ea typeface="Courier New"/>
                <a:cs typeface="Courier New"/>
                <a:sym typeface="Courier New"/>
              </a:rPr>
              <a:t>int </a:t>
            </a:r>
            <a:r>
              <a:rPr lang="en-GB" sz="1600">
                <a:solidFill>
                  <a:schemeClr val="dk1"/>
                </a:solidFill>
                <a:highlight>
                  <a:srgbClr val="FFFFFF"/>
                </a:highlight>
                <a:latin typeface="Courier New"/>
                <a:ea typeface="Courier New"/>
                <a:cs typeface="Courier New"/>
                <a:sym typeface="Courier New"/>
              </a:rPr>
              <a:t>x </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 </a:t>
            </a:r>
            <a:r>
              <a:rPr lang="en-GB" sz="1600">
                <a:solidFill>
                  <a:srgbClr val="008C00"/>
                </a:solidFill>
                <a:highlight>
                  <a:srgbClr val="FFFFFF"/>
                </a:highlight>
                <a:latin typeface="Courier New"/>
                <a:ea typeface="Courier New"/>
                <a:cs typeface="Courier New"/>
                <a:sym typeface="Courier New"/>
              </a:rPr>
              <a:t>1</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chemeClr val="dk1"/>
                </a:solidFill>
                <a:highlight>
                  <a:srgbClr val="FFFFFF"/>
                </a:highlight>
                <a:latin typeface="Courier New"/>
                <a:ea typeface="Courier New"/>
                <a:cs typeface="Courier New"/>
                <a:sym typeface="Courier New"/>
              </a:rPr>
              <a:t>    </a:t>
            </a:r>
            <a:r>
              <a:rPr b="1" lang="en-GB" sz="1600">
                <a:solidFill>
                  <a:schemeClr val="dk1"/>
                </a:solidFill>
                <a:highlight>
                  <a:srgbClr val="FFFFFF"/>
                </a:highlight>
                <a:latin typeface="Courier New"/>
                <a:ea typeface="Courier New"/>
                <a:cs typeface="Courier New"/>
                <a:sym typeface="Courier New"/>
              </a:rPr>
              <a:t>int </a:t>
            </a:r>
            <a:r>
              <a:rPr lang="en-GB" sz="1600">
                <a:solidFill>
                  <a:schemeClr val="dk1"/>
                </a:solidFill>
                <a:highlight>
                  <a:srgbClr val="FFFFFF"/>
                </a:highlight>
                <a:latin typeface="Courier New"/>
                <a:ea typeface="Courier New"/>
                <a:cs typeface="Courier New"/>
                <a:sym typeface="Courier New"/>
              </a:rPr>
              <a:t>y </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 </a:t>
            </a:r>
            <a:r>
              <a:rPr lang="en-GB" sz="1600">
                <a:solidFill>
                  <a:srgbClr val="008C00"/>
                </a:solidFill>
                <a:highlight>
                  <a:srgbClr val="FFFFFF"/>
                </a:highlight>
                <a:latin typeface="Courier New"/>
                <a:ea typeface="Courier New"/>
                <a:cs typeface="Courier New"/>
                <a:sym typeface="Courier New"/>
              </a:rPr>
              <a:t>2</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chemeClr val="dk1"/>
                </a:solidFill>
                <a:highlight>
                  <a:srgbClr val="FFFFFF"/>
                </a:highlight>
                <a:latin typeface="Courier New"/>
                <a:ea typeface="Courier New"/>
                <a:cs typeface="Courier New"/>
                <a:sym typeface="Courier New"/>
              </a:rPr>
              <a:t>    </a:t>
            </a:r>
            <a:r>
              <a:rPr b="1" lang="en-GB" sz="1600">
                <a:solidFill>
                  <a:schemeClr val="dk1"/>
                </a:solidFill>
                <a:highlight>
                  <a:srgbClr val="FFFFFF"/>
                </a:highlight>
                <a:latin typeface="Courier New"/>
                <a:ea typeface="Courier New"/>
                <a:cs typeface="Courier New"/>
                <a:sym typeface="Courier New"/>
              </a:rPr>
              <a:t>while</a:t>
            </a:r>
            <a:r>
              <a:rPr lang="en-GB" sz="1600">
                <a:solidFill>
                  <a:schemeClr val="dk1"/>
                </a:solidFill>
                <a:highlight>
                  <a:srgbClr val="FFFFFF"/>
                </a:highlight>
                <a:latin typeface="Courier New"/>
                <a:ea typeface="Courier New"/>
                <a:cs typeface="Courier New"/>
                <a:sym typeface="Courier New"/>
              </a:rPr>
              <a:t> </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y </a:t>
            </a:r>
            <a:r>
              <a:rPr lang="en-GB" sz="1600">
                <a:solidFill>
                  <a:srgbClr val="808030"/>
                </a:solidFill>
                <a:highlight>
                  <a:srgbClr val="FFFFFF"/>
                </a:highlight>
                <a:latin typeface="Courier New"/>
                <a:ea typeface="Courier New"/>
                <a:cs typeface="Courier New"/>
                <a:sym typeface="Courier New"/>
              </a:rPr>
              <a:t>&lt;</a:t>
            </a:r>
            <a:r>
              <a:rPr lang="en-GB" sz="1600">
                <a:solidFill>
                  <a:schemeClr val="dk1"/>
                </a:solidFill>
                <a:highlight>
                  <a:srgbClr val="FFFFFF"/>
                </a:highlight>
                <a:latin typeface="Courier New"/>
                <a:ea typeface="Courier New"/>
                <a:cs typeface="Courier New"/>
                <a:sym typeface="Courier New"/>
              </a:rPr>
              <a:t> n</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 </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chemeClr val="dk1"/>
                </a:solidFill>
                <a:highlight>
                  <a:srgbClr val="FFFFFF"/>
                </a:highlight>
                <a:latin typeface="Courier New"/>
                <a:ea typeface="Courier New"/>
                <a:cs typeface="Courier New"/>
                <a:sym typeface="Courier New"/>
              </a:rPr>
              <a:t>        </a:t>
            </a:r>
            <a:r>
              <a:rPr b="1" lang="en-GB" sz="1600">
                <a:solidFill>
                  <a:schemeClr val="dk1"/>
                </a:solidFill>
                <a:highlight>
                  <a:srgbClr val="FFFFFF"/>
                </a:highlight>
                <a:latin typeface="Courier New"/>
                <a:ea typeface="Courier New"/>
                <a:cs typeface="Courier New"/>
                <a:sym typeface="Courier New"/>
              </a:rPr>
              <a:t>if </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n </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 y </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 </a:t>
            </a:r>
            <a:r>
              <a:rPr lang="en-GB" sz="1600">
                <a:solidFill>
                  <a:srgbClr val="008C00"/>
                </a:solidFill>
                <a:highlight>
                  <a:srgbClr val="FFFFFF"/>
                </a:highlight>
                <a:latin typeface="Courier New"/>
                <a:ea typeface="Courier New"/>
                <a:cs typeface="Courier New"/>
                <a:sym typeface="Courier New"/>
              </a:rPr>
              <a:t>0</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 </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chemeClr val="dk1"/>
                </a:solidFill>
                <a:highlight>
                  <a:srgbClr val="FFFFFF"/>
                </a:highlight>
                <a:latin typeface="Courier New"/>
                <a:ea typeface="Courier New"/>
                <a:cs typeface="Courier New"/>
                <a:sym typeface="Courier New"/>
              </a:rPr>
              <a:t>            n </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 n </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 y</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chemeClr val="dk1"/>
                </a:solidFill>
                <a:highlight>
                  <a:srgbClr val="FFFFFF"/>
                </a:highlight>
                <a:latin typeface="Courier New"/>
                <a:ea typeface="Courier New"/>
                <a:cs typeface="Courier New"/>
                <a:sym typeface="Courier New"/>
              </a:rPr>
              <a:t>            x</a:t>
            </a:r>
            <a:r>
              <a:rPr lang="en-GB" sz="1600">
                <a:solidFill>
                  <a:srgbClr val="808030"/>
                </a:solidFill>
                <a:highlight>
                  <a:srgbClr val="FFFFFF"/>
                </a:highlight>
                <a:latin typeface="Courier New"/>
                <a:ea typeface="Courier New"/>
                <a:cs typeface="Courier New"/>
                <a:sym typeface="Courier New"/>
              </a:rPr>
              <a:t>++</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chemeClr val="dk1"/>
                </a:solidFill>
                <a:highlight>
                  <a:srgbClr val="FFFFFF"/>
                </a:highlight>
                <a:latin typeface="Courier New"/>
                <a:ea typeface="Courier New"/>
                <a:cs typeface="Courier New"/>
                <a:sym typeface="Courier New"/>
              </a:rPr>
              <a:t>        </a:t>
            </a:r>
            <a:r>
              <a:rPr lang="en-GB" sz="1600">
                <a:solidFill>
                  <a:srgbClr val="80008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 </a:t>
            </a:r>
            <a:r>
              <a:rPr b="1" lang="en-GB" sz="1600">
                <a:solidFill>
                  <a:schemeClr val="dk1"/>
                </a:solidFill>
                <a:highlight>
                  <a:srgbClr val="FFFFFF"/>
                </a:highlight>
                <a:latin typeface="Courier New"/>
                <a:ea typeface="Courier New"/>
                <a:cs typeface="Courier New"/>
                <a:sym typeface="Courier New"/>
              </a:rPr>
              <a:t>else</a:t>
            </a:r>
            <a:r>
              <a:rPr lang="en-GB" sz="1600">
                <a:solidFill>
                  <a:schemeClr val="dk1"/>
                </a:solidFill>
                <a:highlight>
                  <a:srgbClr val="FFFFFF"/>
                </a:highlight>
                <a:latin typeface="Courier New"/>
                <a:ea typeface="Courier New"/>
                <a:cs typeface="Courier New"/>
                <a:sym typeface="Courier New"/>
              </a:rPr>
              <a:t> </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chemeClr val="dk1"/>
                </a:solidFill>
                <a:highlight>
                  <a:srgbClr val="FFFFFF"/>
                </a:highlight>
                <a:latin typeface="Courier New"/>
                <a:ea typeface="Courier New"/>
                <a:cs typeface="Courier New"/>
                <a:sym typeface="Courier New"/>
              </a:rPr>
              <a:t>            y</a:t>
            </a:r>
            <a:r>
              <a:rPr lang="en-GB" sz="1600">
                <a:solidFill>
                  <a:srgbClr val="808030"/>
                </a:solidFill>
                <a:highlight>
                  <a:srgbClr val="FFFFFF"/>
                </a:highlight>
                <a:latin typeface="Courier New"/>
                <a:ea typeface="Courier New"/>
                <a:cs typeface="Courier New"/>
                <a:sym typeface="Courier New"/>
              </a:rPr>
              <a:t>++</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chemeClr val="dk1"/>
                </a:solidFill>
                <a:highlight>
                  <a:srgbClr val="FFFFFF"/>
                </a:highlight>
                <a:latin typeface="Courier New"/>
                <a:ea typeface="Courier New"/>
                <a:cs typeface="Courier New"/>
                <a:sym typeface="Courier New"/>
              </a:rPr>
              <a:t>        </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chemeClr val="dk1"/>
                </a:solidFill>
                <a:highlight>
                  <a:srgbClr val="FFFFFF"/>
                </a:highlight>
                <a:latin typeface="Courier New"/>
                <a:ea typeface="Courier New"/>
                <a:cs typeface="Courier New"/>
                <a:sym typeface="Courier New"/>
              </a:rPr>
              <a:t>    </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chemeClr val="dk1"/>
                </a:solidFill>
                <a:highlight>
                  <a:srgbClr val="FFFFFF"/>
                </a:highlight>
                <a:latin typeface="Courier New"/>
                <a:ea typeface="Courier New"/>
                <a:cs typeface="Courier New"/>
                <a:sym typeface="Courier New"/>
              </a:rPr>
              <a:t>    System</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out</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println</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x </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 </a:t>
            </a:r>
            <a:r>
              <a:rPr lang="en-GB" sz="1600">
                <a:solidFill>
                  <a:srgbClr val="0000E6"/>
                </a:solidFill>
                <a:highlight>
                  <a:srgbClr val="FFFFFF"/>
                </a:highlight>
                <a:latin typeface="Courier New"/>
                <a:ea typeface="Courier New"/>
                <a:cs typeface="Courier New"/>
                <a:sym typeface="Courier New"/>
              </a:rPr>
              <a:t>" "</a:t>
            </a:r>
            <a:r>
              <a:rPr lang="en-GB" sz="1600">
                <a:solidFill>
                  <a:schemeClr val="dk1"/>
                </a:solidFill>
                <a:highlight>
                  <a:srgbClr val="FFFFFF"/>
                </a:highlight>
                <a:latin typeface="Courier New"/>
                <a:ea typeface="Courier New"/>
                <a:cs typeface="Courier New"/>
                <a:sym typeface="Courier New"/>
              </a:rPr>
              <a:t> </a:t>
            </a:r>
            <a:r>
              <a:rPr lang="en-GB" sz="1600">
                <a:solidFill>
                  <a:srgbClr val="808030"/>
                </a:solidFill>
                <a:highlight>
                  <a:srgbClr val="FFFFFF"/>
                </a:highlight>
                <a:latin typeface="Courier New"/>
                <a:ea typeface="Courier New"/>
                <a:cs typeface="Courier New"/>
                <a:sym typeface="Courier New"/>
              </a:rPr>
              <a:t>+</a:t>
            </a:r>
            <a:r>
              <a:rPr lang="en-GB" sz="1600">
                <a:solidFill>
                  <a:schemeClr val="dk1"/>
                </a:solidFill>
                <a:highlight>
                  <a:srgbClr val="FFFFFF"/>
                </a:highlight>
                <a:latin typeface="Courier New"/>
                <a:ea typeface="Courier New"/>
                <a:cs typeface="Courier New"/>
                <a:sym typeface="Courier New"/>
              </a:rPr>
              <a:t> n</a:t>
            </a:r>
            <a:r>
              <a:rPr lang="en-GB" sz="1600">
                <a:solidFill>
                  <a:srgbClr val="808030"/>
                </a:solidFill>
                <a:highlight>
                  <a:srgbClr val="FFFFFF"/>
                </a:highlight>
                <a:latin typeface="Courier New"/>
                <a:ea typeface="Courier New"/>
                <a:cs typeface="Courier New"/>
                <a:sym typeface="Courier New"/>
              </a:rPr>
              <a:t>)</a:t>
            </a:r>
            <a:r>
              <a:rPr lang="en-GB" sz="1600">
                <a:solidFill>
                  <a:srgbClr val="800080"/>
                </a:solidFill>
                <a:highlight>
                  <a:srgbClr val="FFFFFF"/>
                </a:highlight>
                <a:latin typeface="Courier New"/>
                <a:ea typeface="Courier New"/>
                <a:cs typeface="Courier New"/>
                <a:sym typeface="Courier New"/>
              </a:rPr>
              <a:t>;</a:t>
            </a:r>
            <a:br>
              <a:rPr lang="en-GB" sz="1600">
                <a:solidFill>
                  <a:schemeClr val="dk1"/>
                </a:solidFill>
                <a:highlight>
                  <a:srgbClr val="FFFFFF"/>
                </a:highlight>
                <a:latin typeface="Courier New"/>
                <a:ea typeface="Courier New"/>
                <a:cs typeface="Courier New"/>
                <a:sym typeface="Courier New"/>
              </a:rPr>
            </a:br>
            <a:r>
              <a:rPr lang="en-GB" sz="1600">
                <a:solidFill>
                  <a:srgbClr val="800080"/>
                </a:solidFill>
                <a:highlight>
                  <a:srgbClr val="FFFFFF"/>
                </a:highlight>
                <a:latin typeface="Courier New"/>
                <a:ea typeface="Courier New"/>
                <a:cs typeface="Courier New"/>
                <a:sym typeface="Courier New"/>
              </a:rPr>
              <a:t>}</a:t>
            </a:r>
            <a:endParaRPr sz="1600">
              <a:latin typeface="Courier New"/>
              <a:ea typeface="Courier New"/>
              <a:cs typeface="Courier New"/>
              <a:sym typeface="Courier New"/>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9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Methoden</a:t>
            </a:r>
            <a:endParaRPr/>
          </a:p>
        </p:txBody>
      </p:sp>
      <p:sp>
        <p:nvSpPr>
          <p:cNvPr id="824" name="Google Shape;824;p99"/>
          <p:cNvSpPr txBox="1"/>
          <p:nvPr>
            <p:ph idx="1" type="body"/>
          </p:nvPr>
        </p:nvSpPr>
        <p:spPr>
          <a:xfrm>
            <a:off x="311700" y="1152475"/>
            <a:ext cx="2721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Finden Sie die Fehler...</a:t>
            </a:r>
            <a:endParaRPr/>
          </a:p>
        </p:txBody>
      </p:sp>
      <p:sp>
        <p:nvSpPr>
          <p:cNvPr id="825" name="Google Shape;825;p99"/>
          <p:cNvSpPr txBox="1"/>
          <p:nvPr/>
        </p:nvSpPr>
        <p:spPr>
          <a:xfrm>
            <a:off x="3032700" y="1152475"/>
            <a:ext cx="5965200" cy="37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highlight>
                  <a:srgbClr val="FFFFFF"/>
                </a:highlight>
                <a:latin typeface="Courier New"/>
                <a:ea typeface="Courier New"/>
                <a:cs typeface="Courier New"/>
                <a:sym typeface="Courier New"/>
              </a:rPr>
              <a:t>public</a:t>
            </a:r>
            <a:r>
              <a:rPr lang="en-GB" sz="1300">
                <a:highlight>
                  <a:srgbClr val="FFFFFF"/>
                </a:highlight>
                <a:latin typeface="Courier New"/>
                <a:ea typeface="Courier New"/>
                <a:cs typeface="Courier New"/>
                <a:sym typeface="Courier New"/>
              </a:rPr>
              <a:t> </a:t>
            </a:r>
            <a:r>
              <a:rPr b="1" lang="en-GB" sz="1300">
                <a:highlight>
                  <a:srgbClr val="FFFFFF"/>
                </a:highlight>
                <a:latin typeface="Courier New"/>
                <a:ea typeface="Courier New"/>
                <a:cs typeface="Courier New"/>
                <a:sym typeface="Courier New"/>
              </a:rPr>
              <a:t>class</a:t>
            </a:r>
            <a:r>
              <a:rPr lang="en-GB" sz="1300">
                <a:solidFill>
                  <a:schemeClr val="dk1"/>
                </a:solidFill>
                <a:highlight>
                  <a:srgbClr val="FFFFFF"/>
                </a:highlight>
                <a:latin typeface="Courier New"/>
                <a:ea typeface="Courier New"/>
                <a:cs typeface="Courier New"/>
                <a:sym typeface="Courier New"/>
              </a:rPr>
              <a:t> Parameters </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b="1" lang="en-GB" sz="1300">
                <a:highlight>
                  <a:srgbClr val="FFFFFF"/>
                </a:highlight>
                <a:latin typeface="Courier New"/>
                <a:ea typeface="Courier New"/>
                <a:cs typeface="Courier New"/>
                <a:sym typeface="Courier New"/>
              </a:rPr>
              <a:t>public static void </a:t>
            </a:r>
            <a:r>
              <a:rPr lang="en-GB" sz="1300">
                <a:solidFill>
                  <a:schemeClr val="dk1"/>
                </a:solidFill>
                <a:highlight>
                  <a:srgbClr val="FFFFFF"/>
                </a:highlight>
                <a:latin typeface="Courier New"/>
                <a:ea typeface="Courier New"/>
                <a:cs typeface="Courier New"/>
                <a:sym typeface="Courier New"/>
              </a:rPr>
              <a:t>main</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b="1" lang="en-GB" sz="1300">
                <a:highlight>
                  <a:srgbClr val="FFFFFF"/>
                </a:highlight>
                <a:latin typeface="Courier New"/>
                <a:ea typeface="Courier New"/>
                <a:cs typeface="Courier New"/>
                <a:sym typeface="Courier New"/>
              </a:rPr>
              <a:t>double </a:t>
            </a:r>
            <a:r>
              <a:rPr lang="en-GB" sz="1300">
                <a:solidFill>
                  <a:schemeClr val="dk1"/>
                </a:solidFill>
                <a:highlight>
                  <a:srgbClr val="FFFFFF"/>
                </a:highlight>
                <a:latin typeface="Courier New"/>
                <a:ea typeface="Courier New"/>
                <a:cs typeface="Courier New"/>
                <a:sym typeface="Courier New"/>
              </a:rPr>
              <a:t>bubble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008000"/>
                </a:solidFill>
                <a:highlight>
                  <a:srgbClr val="FFFFFF"/>
                </a:highlight>
                <a:latin typeface="Courier New"/>
                <a:ea typeface="Courier New"/>
                <a:cs typeface="Courier New"/>
                <a:sym typeface="Courier New"/>
              </a:rPr>
              <a:t>867.5309</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b="1" lang="en-GB" sz="1300">
                <a:highlight>
                  <a:srgbClr val="FFFFFF"/>
                </a:highlight>
                <a:latin typeface="Courier New"/>
                <a:ea typeface="Courier New"/>
                <a:cs typeface="Courier New"/>
                <a:sym typeface="Courier New"/>
              </a:rPr>
              <a:t>double </a:t>
            </a:r>
            <a:r>
              <a:rPr lang="en-GB" sz="1300">
                <a:solidFill>
                  <a:schemeClr val="dk1"/>
                </a:solidFill>
                <a:highlight>
                  <a:srgbClr val="FFFFFF"/>
                </a:highlight>
                <a:latin typeface="Courier New"/>
                <a:ea typeface="Courier New"/>
                <a:cs typeface="Courier New"/>
                <a:sym typeface="Courier New"/>
              </a:rPr>
              <a:t>x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008000"/>
                </a:solidFill>
                <a:highlight>
                  <a:srgbClr val="FFFFFF"/>
                </a:highlight>
                <a:latin typeface="Courier New"/>
                <a:ea typeface="Courier New"/>
                <a:cs typeface="Courier New"/>
                <a:sym typeface="Courier New"/>
              </a:rPr>
              <a:t>10.01</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printer</a:t>
            </a:r>
            <a:r>
              <a:rPr lang="en-GB" sz="1300">
                <a:solidFill>
                  <a:srgbClr val="808030"/>
                </a:solidFill>
                <a:highlight>
                  <a:srgbClr val="FFFFFF"/>
                </a:highlight>
                <a:latin typeface="Courier New"/>
                <a:ea typeface="Courier New"/>
                <a:cs typeface="Courier New"/>
                <a:sym typeface="Courier New"/>
              </a:rPr>
              <a:t>(</a:t>
            </a:r>
            <a:r>
              <a:rPr b="1" lang="en-GB" sz="1300">
                <a:highlight>
                  <a:srgbClr val="FFFFFF"/>
                </a:highlight>
                <a:latin typeface="Courier New"/>
                <a:ea typeface="Courier New"/>
                <a:cs typeface="Courier New"/>
                <a:sym typeface="Courier New"/>
              </a:rPr>
              <a:t>double</a:t>
            </a:r>
            <a:r>
              <a:rPr lang="en-GB" sz="1300">
                <a:solidFill>
                  <a:schemeClr val="dk1"/>
                </a:solidFill>
                <a:highlight>
                  <a:srgbClr val="FFFFFF"/>
                </a:highlight>
                <a:latin typeface="Courier New"/>
                <a:ea typeface="Courier New"/>
                <a:cs typeface="Courier New"/>
                <a:sym typeface="Courier New"/>
              </a:rPr>
              <a:t> x</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b="1" lang="en-GB" sz="1300">
                <a:highlight>
                  <a:srgbClr val="FFFFFF"/>
                </a:highlight>
                <a:latin typeface="Courier New"/>
                <a:ea typeface="Courier New"/>
                <a:cs typeface="Courier New"/>
                <a:sym typeface="Courier New"/>
              </a:rPr>
              <a:t>double </a:t>
            </a:r>
            <a:r>
              <a:rPr lang="en-GB" sz="1300">
                <a:solidFill>
                  <a:schemeClr val="dk1"/>
                </a:solidFill>
                <a:highlight>
                  <a:srgbClr val="FFFFFF"/>
                </a:highlight>
                <a:latin typeface="Courier New"/>
                <a:ea typeface="Courier New"/>
                <a:cs typeface="Courier New"/>
                <a:sym typeface="Courier New"/>
              </a:rPr>
              <a:t>y</a:t>
            </a:r>
            <a:r>
              <a:rPr lang="en-GB" sz="1300">
                <a:solidFill>
                  <a:srgbClr val="808030"/>
                </a:solidFill>
                <a:highlight>
                  <a:srgbClr val="FFFFFF"/>
                </a:highlight>
                <a:latin typeface="Courier New"/>
                <a:ea typeface="Courier New"/>
                <a:cs typeface="Courier New"/>
                <a:sym typeface="Courier New"/>
              </a:rPr>
              <a:t>)</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printer</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x</a:t>
            </a:r>
            <a:r>
              <a:rPr lang="en-GB" sz="1300">
                <a:solidFill>
                  <a:srgbClr val="808030"/>
                </a:solidFill>
                <a:highlight>
                  <a:srgbClr val="FFFFFF"/>
                </a:highlight>
                <a:latin typeface="Courier New"/>
                <a:ea typeface="Courier New"/>
                <a:cs typeface="Courier New"/>
                <a:sym typeface="Courier New"/>
              </a:rPr>
              <a:t>)</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printer</a:t>
            </a:r>
            <a:r>
              <a:rPr lang="en-GB" sz="1300">
                <a:solidFill>
                  <a:srgbClr val="808030"/>
                </a:solidFill>
                <a:highlight>
                  <a:srgbClr val="FFFFFF"/>
                </a:highlight>
                <a:latin typeface="Courier New"/>
                <a:ea typeface="Courier New"/>
                <a:cs typeface="Courier New"/>
                <a:sym typeface="Courier New"/>
              </a:rPr>
              <a:t>(</a:t>
            </a:r>
            <a:r>
              <a:rPr lang="en-GB" sz="1300">
                <a:solidFill>
                  <a:srgbClr val="0000E6"/>
                </a:solidFill>
                <a:highlight>
                  <a:srgbClr val="FFFFFF"/>
                </a:highlight>
                <a:latin typeface="Courier New"/>
                <a:ea typeface="Courier New"/>
                <a:cs typeface="Courier New"/>
                <a:sym typeface="Courier New"/>
              </a:rPr>
              <a:t>"hello"</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0000E6"/>
                </a:solidFill>
                <a:highlight>
                  <a:srgbClr val="FFFFFF"/>
                </a:highlight>
                <a:latin typeface="Courier New"/>
                <a:ea typeface="Courier New"/>
                <a:cs typeface="Courier New"/>
                <a:sym typeface="Courier New"/>
              </a:rPr>
              <a:t>"world"</a:t>
            </a:r>
            <a:r>
              <a:rPr lang="en-GB" sz="1300">
                <a:solidFill>
                  <a:srgbClr val="808030"/>
                </a:solidFill>
                <a:highlight>
                  <a:srgbClr val="FFFFFF"/>
                </a:highlight>
                <a:latin typeface="Courier New"/>
                <a:ea typeface="Courier New"/>
                <a:cs typeface="Courier New"/>
                <a:sym typeface="Courier New"/>
              </a:rPr>
              <a:t>)</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lang="en-GB" sz="1300">
                <a:highlight>
                  <a:srgbClr val="FFFFFF"/>
                </a:highlight>
                <a:latin typeface="Courier New"/>
                <a:ea typeface="Courier New"/>
                <a:cs typeface="Courier New"/>
                <a:sym typeface="Courier New"/>
              </a:rPr>
              <a:t>System</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out</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println</a:t>
            </a:r>
            <a:r>
              <a:rPr lang="en-GB" sz="1300">
                <a:solidFill>
                  <a:srgbClr val="808030"/>
                </a:solidFill>
                <a:highlight>
                  <a:srgbClr val="FFFFFF"/>
                </a:highlight>
                <a:latin typeface="Courier New"/>
                <a:ea typeface="Courier New"/>
                <a:cs typeface="Courier New"/>
                <a:sym typeface="Courier New"/>
              </a:rPr>
              <a:t>(</a:t>
            </a:r>
            <a:r>
              <a:rPr lang="en-GB" sz="1300">
                <a:solidFill>
                  <a:srgbClr val="0000E6"/>
                </a:solidFill>
                <a:highlight>
                  <a:srgbClr val="FFFFFF"/>
                </a:highlight>
                <a:latin typeface="Courier New"/>
                <a:ea typeface="Courier New"/>
                <a:cs typeface="Courier New"/>
                <a:sym typeface="Courier New"/>
              </a:rPr>
              <a:t>"z = "</a:t>
            </a:r>
            <a:r>
              <a:rPr lang="en-GB" sz="1300">
                <a:solidFill>
                  <a:schemeClr val="dk1"/>
                </a:solidFill>
                <a:highlight>
                  <a:srgbClr val="FFFFFF"/>
                </a:highlight>
                <a:latin typeface="Courier New"/>
                <a:ea typeface="Courier New"/>
                <a:cs typeface="Courier New"/>
                <a:sym typeface="Courier New"/>
              </a:rPr>
              <a:t>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z</a:t>
            </a:r>
            <a:r>
              <a:rPr lang="en-GB" sz="1300">
                <a:solidFill>
                  <a:srgbClr val="808030"/>
                </a:solidFill>
                <a:highlight>
                  <a:srgbClr val="FFFFFF"/>
                </a:highlight>
                <a:latin typeface="Courier New"/>
                <a:ea typeface="Courier New"/>
                <a:cs typeface="Courier New"/>
                <a:sym typeface="Courier New"/>
              </a:rPr>
              <a:t>)</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lang="en-GB" sz="1300">
                <a:solidFill>
                  <a:srgbClr val="800080"/>
                </a:solidFill>
                <a:highlight>
                  <a:srgbClr val="FFFFFF"/>
                </a:highlight>
                <a:latin typeface="Courier New"/>
                <a:ea typeface="Courier New"/>
                <a:cs typeface="Courier New"/>
                <a:sym typeface="Courier New"/>
              </a:rPr>
              <a:t>}</a:t>
            </a:r>
            <a:endParaRPr sz="130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b="1" lang="en-GB" sz="1300">
                <a:highlight>
                  <a:srgbClr val="FFFFFF"/>
                </a:highlight>
                <a:latin typeface="Courier New"/>
                <a:ea typeface="Courier New"/>
                <a:cs typeface="Courier New"/>
                <a:sym typeface="Courier New"/>
              </a:rPr>
              <a:t>public static void </a:t>
            </a:r>
            <a:r>
              <a:rPr lang="en-GB" sz="1300">
                <a:solidFill>
                  <a:schemeClr val="dk1"/>
                </a:solidFill>
                <a:highlight>
                  <a:srgbClr val="FFFFFF"/>
                </a:highlight>
                <a:latin typeface="Courier New"/>
                <a:ea typeface="Courier New"/>
                <a:cs typeface="Courier New"/>
                <a:sym typeface="Courier New"/>
              </a:rPr>
              <a:t>printer</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x</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y </a:t>
            </a:r>
            <a:r>
              <a:rPr b="1" lang="en-GB" sz="1300">
                <a:highlight>
                  <a:srgbClr val="FFFFFF"/>
                </a:highlight>
                <a:latin typeface="Courier New"/>
                <a:ea typeface="Courier New"/>
                <a:cs typeface="Courier New"/>
                <a:sym typeface="Courier New"/>
              </a:rPr>
              <a:t>double</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b="1" lang="en-GB" sz="1300">
                <a:highlight>
                  <a:srgbClr val="FFFFFF"/>
                </a:highlight>
                <a:latin typeface="Courier New"/>
                <a:ea typeface="Courier New"/>
                <a:cs typeface="Courier New"/>
                <a:sym typeface="Courier New"/>
              </a:rPr>
              <a:t>int </a:t>
            </a:r>
            <a:r>
              <a:rPr lang="en-GB" sz="1300">
                <a:solidFill>
                  <a:schemeClr val="dk1"/>
                </a:solidFill>
                <a:highlight>
                  <a:srgbClr val="FFFFFF"/>
                </a:highlight>
                <a:latin typeface="Courier New"/>
                <a:ea typeface="Courier New"/>
                <a:cs typeface="Courier New"/>
                <a:sym typeface="Courier New"/>
              </a:rPr>
              <a:t>z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008C00"/>
                </a:solidFill>
                <a:highlight>
                  <a:srgbClr val="FFFFFF"/>
                </a:highlight>
                <a:latin typeface="Courier New"/>
                <a:ea typeface="Courier New"/>
                <a:cs typeface="Courier New"/>
                <a:sym typeface="Courier New"/>
              </a:rPr>
              <a:t>5</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lang="en-GB" sz="1300">
                <a:highlight>
                  <a:srgbClr val="FFFFFF"/>
                </a:highlight>
                <a:latin typeface="Courier New"/>
                <a:ea typeface="Courier New"/>
                <a:cs typeface="Courier New"/>
                <a:sym typeface="Courier New"/>
              </a:rPr>
              <a:t>System</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out</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println</a:t>
            </a:r>
            <a:r>
              <a:rPr lang="en-GB" sz="1300">
                <a:solidFill>
                  <a:srgbClr val="808030"/>
                </a:solidFill>
                <a:highlight>
                  <a:srgbClr val="FFFFFF"/>
                </a:highlight>
                <a:latin typeface="Courier New"/>
                <a:ea typeface="Courier New"/>
                <a:cs typeface="Courier New"/>
                <a:sym typeface="Courier New"/>
              </a:rPr>
              <a:t>(</a:t>
            </a:r>
            <a:r>
              <a:rPr lang="en-GB" sz="1300">
                <a:solidFill>
                  <a:srgbClr val="0000E6"/>
                </a:solidFill>
                <a:highlight>
                  <a:srgbClr val="FFFFFF"/>
                </a:highlight>
                <a:latin typeface="Courier New"/>
                <a:ea typeface="Courier New"/>
                <a:cs typeface="Courier New"/>
                <a:sym typeface="Courier New"/>
              </a:rPr>
              <a:t>"x = "</a:t>
            </a:r>
            <a:r>
              <a:rPr lang="en-GB" sz="1300">
                <a:solidFill>
                  <a:schemeClr val="dk1"/>
                </a:solidFill>
                <a:highlight>
                  <a:srgbClr val="FFFFFF"/>
                </a:highlight>
                <a:latin typeface="Courier New"/>
                <a:ea typeface="Courier New"/>
                <a:cs typeface="Courier New"/>
                <a:sym typeface="Courier New"/>
              </a:rPr>
              <a:t>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b="1" lang="en-GB" sz="1300">
                <a:highlight>
                  <a:srgbClr val="FFFFFF"/>
                </a:highlight>
                <a:latin typeface="Courier New"/>
                <a:ea typeface="Courier New"/>
                <a:cs typeface="Courier New"/>
                <a:sym typeface="Courier New"/>
              </a:rPr>
              <a:t>double </a:t>
            </a:r>
            <a:r>
              <a:rPr lang="en-GB" sz="1300">
                <a:solidFill>
                  <a:schemeClr val="dk1"/>
                </a:solidFill>
                <a:highlight>
                  <a:srgbClr val="FFFFFF"/>
                </a:highlight>
                <a:latin typeface="Courier New"/>
                <a:ea typeface="Courier New"/>
                <a:cs typeface="Courier New"/>
                <a:sym typeface="Courier New"/>
              </a:rPr>
              <a:t>x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a:t>
            </a:r>
            <a:r>
              <a:rPr lang="en-GB" sz="1300">
                <a:solidFill>
                  <a:srgbClr val="0000E6"/>
                </a:solidFill>
                <a:highlight>
                  <a:srgbClr val="FFFFFF"/>
                </a:highlight>
                <a:latin typeface="Courier New"/>
                <a:ea typeface="Courier New"/>
                <a:cs typeface="Courier New"/>
                <a:sym typeface="Courier New"/>
              </a:rPr>
              <a:t>", y = "</a:t>
            </a:r>
            <a:r>
              <a:rPr lang="en-GB" sz="1300">
                <a:solidFill>
                  <a:schemeClr val="dk1"/>
                </a:solidFill>
                <a:highlight>
                  <a:srgbClr val="FFFFFF"/>
                </a:highlight>
                <a:latin typeface="Courier New"/>
                <a:ea typeface="Courier New"/>
                <a:cs typeface="Courier New"/>
                <a:sym typeface="Courier New"/>
              </a:rPr>
              <a:t>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y</a:t>
            </a:r>
            <a:r>
              <a:rPr lang="en-GB" sz="1300">
                <a:solidFill>
                  <a:srgbClr val="808030"/>
                </a:solidFill>
                <a:highlight>
                  <a:srgbClr val="FFFFFF"/>
                </a:highlight>
                <a:latin typeface="Courier New"/>
                <a:ea typeface="Courier New"/>
                <a:cs typeface="Courier New"/>
                <a:sym typeface="Courier New"/>
              </a:rPr>
              <a:t>)</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lang="en-GB" sz="1300">
                <a:highlight>
                  <a:srgbClr val="FFFFFF"/>
                </a:highlight>
                <a:latin typeface="Courier New"/>
                <a:ea typeface="Courier New"/>
                <a:cs typeface="Courier New"/>
                <a:sym typeface="Courier New"/>
              </a:rPr>
              <a:t>System</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out</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println</a:t>
            </a:r>
            <a:r>
              <a:rPr lang="en-GB" sz="1300">
                <a:solidFill>
                  <a:srgbClr val="808030"/>
                </a:solidFill>
                <a:highlight>
                  <a:srgbClr val="FFFFFF"/>
                </a:highlight>
                <a:latin typeface="Courier New"/>
                <a:ea typeface="Courier New"/>
                <a:cs typeface="Courier New"/>
                <a:sym typeface="Courier New"/>
              </a:rPr>
              <a:t>(</a:t>
            </a:r>
            <a:r>
              <a:rPr lang="en-GB" sz="1300">
                <a:solidFill>
                  <a:srgbClr val="0000E6"/>
                </a:solidFill>
                <a:highlight>
                  <a:srgbClr val="FFFFFF"/>
                </a:highlight>
                <a:latin typeface="Courier New"/>
                <a:ea typeface="Courier New"/>
                <a:cs typeface="Courier New"/>
                <a:sym typeface="Courier New"/>
              </a:rPr>
              <a:t>"The value from main: "</a:t>
            </a:r>
            <a:r>
              <a:rPr lang="en-GB" sz="1300">
                <a:solidFill>
                  <a:schemeClr val="dk1"/>
                </a:solidFill>
                <a:highlight>
                  <a:srgbClr val="FFFFFF"/>
                </a:highlight>
                <a:latin typeface="Courier New"/>
                <a:ea typeface="Courier New"/>
                <a:cs typeface="Courier New"/>
                <a:sym typeface="Courier New"/>
              </a:rPr>
              <a:t> </a:t>
            </a:r>
            <a:r>
              <a:rPr lang="en-GB" sz="1300">
                <a:solidFill>
                  <a:srgbClr val="808030"/>
                </a:solidFill>
                <a:highlight>
                  <a:srgbClr val="FFFFFF"/>
                </a:highlight>
                <a:latin typeface="Courier New"/>
                <a:ea typeface="Courier New"/>
                <a:cs typeface="Courier New"/>
                <a:sym typeface="Courier New"/>
              </a:rPr>
              <a:t>+</a:t>
            </a:r>
            <a:r>
              <a:rPr lang="en-GB" sz="1300">
                <a:solidFill>
                  <a:schemeClr val="dk1"/>
                </a:solidFill>
                <a:highlight>
                  <a:srgbClr val="FFFFFF"/>
                </a:highlight>
                <a:latin typeface="Courier New"/>
                <a:ea typeface="Courier New"/>
                <a:cs typeface="Courier New"/>
                <a:sym typeface="Courier New"/>
              </a:rPr>
              <a:t> bubble</a:t>
            </a:r>
            <a:r>
              <a:rPr lang="en-GB" sz="1300">
                <a:solidFill>
                  <a:srgbClr val="808030"/>
                </a:solidFill>
                <a:highlight>
                  <a:srgbClr val="FFFFFF"/>
                </a:highlight>
                <a:latin typeface="Courier New"/>
                <a:ea typeface="Courier New"/>
                <a:cs typeface="Courier New"/>
                <a:sym typeface="Courier New"/>
              </a:rPr>
              <a:t>)</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chemeClr val="dk1"/>
                </a:solidFill>
                <a:highlight>
                  <a:srgbClr val="FFFFFF"/>
                </a:highlight>
                <a:latin typeface="Courier New"/>
                <a:ea typeface="Courier New"/>
                <a:cs typeface="Courier New"/>
                <a:sym typeface="Courier New"/>
              </a:rPr>
              <a:t>  </a:t>
            </a:r>
            <a:r>
              <a:rPr lang="en-GB" sz="1300">
                <a:solidFill>
                  <a:srgbClr val="800080"/>
                </a:solidFill>
                <a:highlight>
                  <a:srgbClr val="FFFFFF"/>
                </a:highlight>
                <a:latin typeface="Courier New"/>
                <a:ea typeface="Courier New"/>
                <a:cs typeface="Courier New"/>
                <a:sym typeface="Courier New"/>
              </a:rPr>
              <a:t>}</a:t>
            </a:r>
            <a:br>
              <a:rPr lang="en-GB" sz="1300">
                <a:solidFill>
                  <a:schemeClr val="dk1"/>
                </a:solidFill>
                <a:highlight>
                  <a:srgbClr val="FFFFFF"/>
                </a:highlight>
                <a:latin typeface="Courier New"/>
                <a:ea typeface="Courier New"/>
                <a:cs typeface="Courier New"/>
                <a:sym typeface="Courier New"/>
              </a:rPr>
            </a:br>
            <a:r>
              <a:rPr lang="en-GB" sz="1300">
                <a:solidFill>
                  <a:srgbClr val="800080"/>
                </a:solidFill>
                <a:highlight>
                  <a:srgbClr val="FFFFFF"/>
                </a:highlight>
                <a:latin typeface="Courier New"/>
                <a:ea typeface="Courier New"/>
                <a:cs typeface="Courier New"/>
                <a:sym typeface="Courier New"/>
              </a:rPr>
              <a:t>}</a:t>
            </a:r>
            <a:endParaRPr sz="1300">
              <a:latin typeface="Courier New"/>
              <a:ea typeface="Courier New"/>
              <a:cs typeface="Courier New"/>
              <a:sym typeface="Courier New"/>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1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 Mitte</a:t>
            </a:r>
            <a:endParaRPr/>
          </a:p>
        </p:txBody>
      </p:sp>
      <p:sp>
        <p:nvSpPr>
          <p:cNvPr id="831" name="Google Shape;831;p100"/>
          <p:cNvSpPr txBox="1"/>
          <p:nvPr/>
        </p:nvSpPr>
        <p:spPr>
          <a:xfrm>
            <a:off x="311700" y="1017725"/>
            <a:ext cx="8520600" cy="405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sz="1800">
                <a:solidFill>
                  <a:schemeClr val="dk2"/>
                </a:solidFill>
              </a:rPr>
              <a:t>Schreiben Sie eine Methode middleElements die für einen Array ganzer</a:t>
            </a:r>
            <a:endParaRPr sz="1800">
              <a:solidFill>
                <a:schemeClr val="dk2"/>
              </a:solidFill>
            </a:endParaRPr>
          </a:p>
          <a:p>
            <a:pPr indent="0" lvl="0" marL="0" marR="0" rtl="0" algn="l">
              <a:lnSpc>
                <a:spcPct val="100000"/>
              </a:lnSpc>
              <a:spcBef>
                <a:spcPts val="0"/>
              </a:spcBef>
              <a:spcAft>
                <a:spcPts val="0"/>
              </a:spcAft>
              <a:buNone/>
            </a:pPr>
            <a:r>
              <a:rPr lang="en-GB" sz="1800">
                <a:solidFill>
                  <a:schemeClr val="dk2"/>
                </a:solidFill>
              </a:rPr>
              <a:t>Zahlen (also int[] input) folgendes zurückgibt:</a:t>
            </a:r>
            <a:endParaRPr sz="1800">
              <a:solidFill>
                <a:schemeClr val="dk2"/>
              </a:solidFill>
            </a:endParaRPr>
          </a:p>
          <a:p>
            <a:pPr indent="0" lvl="0" marL="0" marR="0" rtl="0" algn="l">
              <a:lnSpc>
                <a:spcPct val="100000"/>
              </a:lnSpc>
              <a:spcBef>
                <a:spcPts val="0"/>
              </a:spcBef>
              <a:spcAft>
                <a:spcPts val="0"/>
              </a:spcAft>
              <a:buNone/>
            </a:pPr>
            <a:r>
              <a:t/>
            </a:r>
            <a:endParaRPr sz="1800">
              <a:solidFill>
                <a:schemeClr val="dk2"/>
              </a:solidFill>
            </a:endParaRPr>
          </a:p>
          <a:p>
            <a:pPr indent="-342900" lvl="0" marL="457200" marR="0" rtl="0" algn="l">
              <a:lnSpc>
                <a:spcPct val="100000"/>
              </a:lnSpc>
              <a:spcBef>
                <a:spcPts val="0"/>
              </a:spcBef>
              <a:spcAft>
                <a:spcPts val="0"/>
              </a:spcAft>
              <a:buClr>
                <a:schemeClr val="dk2"/>
              </a:buClr>
              <a:buSzPts val="1800"/>
              <a:buAutoNum type="alphaLcPeriod"/>
            </a:pPr>
            <a:r>
              <a:rPr lang="en-GB" sz="1800">
                <a:solidFill>
                  <a:schemeClr val="dk2"/>
                </a:solidFill>
              </a:rPr>
              <a:t>Wenn die Anzahl der Elemente ungerade ist, dann wird das Element zurückgegeben, welches genau in der Mitte ist.</a:t>
            </a:r>
            <a:endParaRPr sz="1800">
              <a:solidFill>
                <a:schemeClr val="dk2"/>
              </a:solidFill>
            </a:endParaRPr>
          </a:p>
          <a:p>
            <a:pPr indent="-342900" lvl="0" marL="457200" marR="0" rtl="0" algn="l">
              <a:lnSpc>
                <a:spcPct val="100000"/>
              </a:lnSpc>
              <a:spcBef>
                <a:spcPts val="0"/>
              </a:spcBef>
              <a:spcAft>
                <a:spcPts val="0"/>
              </a:spcAft>
              <a:buClr>
                <a:schemeClr val="dk2"/>
              </a:buClr>
              <a:buSzPts val="1800"/>
              <a:buAutoNum type="alphaLcPeriod"/>
            </a:pPr>
            <a:r>
              <a:rPr lang="en-GB" sz="1800">
                <a:solidFill>
                  <a:schemeClr val="dk2"/>
                </a:solidFill>
              </a:rPr>
              <a:t>Wenn die Anzahl der Elemente gerade ist, dann werden die beiden Elemente zurückgegeben, welche in der Mitte sind.</a:t>
            </a:r>
            <a:endParaRPr sz="1800">
              <a:solidFill>
                <a:schemeClr val="dk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36" name="Shape 836"/>
        <p:cNvGrpSpPr/>
        <p:nvPr/>
      </p:nvGrpSpPr>
      <p:grpSpPr>
        <a:xfrm>
          <a:off x="0" y="0"/>
          <a:ext cx="0" cy="0"/>
          <a:chOff x="0" y="0"/>
          <a:chExt cx="0" cy="0"/>
        </a:xfrm>
      </p:grpSpPr>
      <p:sp>
        <p:nvSpPr>
          <p:cNvPr id="837" name="Google Shape;837;p101"/>
          <p:cNvSpPr txBox="1"/>
          <p:nvPr>
            <p:ph idx="4294967295" type="title"/>
          </p:nvPr>
        </p:nvSpPr>
        <p:spPr>
          <a:xfrm>
            <a:off x="628650" y="273844"/>
            <a:ext cx="7886700" cy="994200"/>
          </a:xfrm>
          <a:prstGeom prst="rect">
            <a:avLst/>
          </a:prstGeom>
          <a:noFill/>
          <a:ln>
            <a:noFill/>
          </a:ln>
        </p:spPr>
        <p:txBody>
          <a:bodyPr anchorCtr="0" anchor="ctr" bIns="0" lIns="0" spcFirstLastPara="1" rIns="0" wrap="square" tIns="45725">
            <a:normAutofit/>
          </a:bodyPr>
          <a:lstStyle/>
          <a:p>
            <a:pPr indent="0" lvl="0" marL="0" rtl="0" algn="l">
              <a:lnSpc>
                <a:spcPct val="90000"/>
              </a:lnSpc>
              <a:spcBef>
                <a:spcPts val="0"/>
              </a:spcBef>
              <a:spcAft>
                <a:spcPts val="0"/>
              </a:spcAft>
              <a:buClr>
                <a:schemeClr val="dk1"/>
              </a:buClr>
              <a:buSzPts val="3300"/>
              <a:buFont typeface="Calibri"/>
              <a:buNone/>
            </a:pPr>
            <a:r>
              <a:rPr lang="en-GB"/>
              <a:t>Das </a:t>
            </a:r>
            <a:r>
              <a:rPr lang="en-GB">
                <a:latin typeface="Consolas"/>
                <a:ea typeface="Consolas"/>
                <a:cs typeface="Consolas"/>
                <a:sym typeface="Consolas"/>
              </a:rPr>
              <a:t>length</a:t>
            </a:r>
            <a:r>
              <a:rPr lang="en-GB"/>
              <a:t> Attribut</a:t>
            </a:r>
            <a:endParaRPr/>
          </a:p>
        </p:txBody>
      </p:sp>
      <p:sp>
        <p:nvSpPr>
          <p:cNvPr id="838" name="Google Shape;838;p101"/>
          <p:cNvSpPr txBox="1"/>
          <p:nvPr>
            <p:ph idx="4294967295"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196850" lvl="0" marL="203200" rtl="0" algn="l">
              <a:lnSpc>
                <a:spcPct val="90000"/>
              </a:lnSpc>
              <a:spcBef>
                <a:spcPts val="0"/>
              </a:spcBef>
              <a:spcAft>
                <a:spcPts val="0"/>
              </a:spcAft>
              <a:buClr>
                <a:schemeClr val="dk1"/>
              </a:buClr>
              <a:buSzPts val="2100"/>
              <a:buChar char="•"/>
            </a:pPr>
            <a:r>
              <a:rPr lang="en-GB"/>
              <a:t>Das </a:t>
            </a:r>
            <a:r>
              <a:rPr lang="en-GB">
                <a:latin typeface="Consolas"/>
                <a:ea typeface="Consolas"/>
                <a:cs typeface="Consolas"/>
                <a:sym typeface="Consolas"/>
              </a:rPr>
              <a:t>length</a:t>
            </a:r>
            <a:r>
              <a:rPr lang="en-GB"/>
              <a:t> Attribut eines Arrays </a:t>
            </a:r>
            <a:r>
              <a:rPr b="1" i="1" lang="en-GB"/>
              <a:t>name</a:t>
            </a:r>
            <a:r>
              <a:rPr b="1" lang="en-GB"/>
              <a:t> </a:t>
            </a:r>
            <a:r>
              <a:rPr lang="en-GB"/>
              <a:t>liefert die Anzahl der Elemente.</a:t>
            </a:r>
            <a:endParaRPr b="0">
              <a:latin typeface="Consolas"/>
              <a:ea typeface="Consolas"/>
              <a:cs typeface="Consolas"/>
              <a:sym typeface="Consolas"/>
            </a:endParaRPr>
          </a:p>
          <a:p>
            <a:pPr indent="-190500" lvl="1" marL="482600" rtl="0" algn="l">
              <a:lnSpc>
                <a:spcPct val="90000"/>
              </a:lnSpc>
              <a:spcBef>
                <a:spcPts val="400"/>
              </a:spcBef>
              <a:spcAft>
                <a:spcPts val="0"/>
              </a:spcAft>
              <a:buClr>
                <a:schemeClr val="dk1"/>
              </a:buClr>
              <a:buSzPts val="700"/>
              <a:buNone/>
            </a:pPr>
            <a:r>
              <a:t/>
            </a:r>
            <a:endParaRPr sz="700"/>
          </a:p>
          <a:p>
            <a:pPr indent="-190500" lvl="1" marL="482600" rtl="0" algn="l">
              <a:lnSpc>
                <a:spcPct val="90000"/>
              </a:lnSpc>
              <a:spcBef>
                <a:spcPts val="400"/>
              </a:spcBef>
              <a:spcAft>
                <a:spcPts val="0"/>
              </a:spcAft>
              <a:buClr>
                <a:schemeClr val="dk1"/>
              </a:buClr>
              <a:buSzPts val="1800"/>
              <a:buNone/>
            </a:pPr>
            <a:r>
              <a:rPr lang="en-GB"/>
              <a:t>	</a:t>
            </a:r>
            <a:r>
              <a:rPr b="1" i="1" lang="en-GB"/>
              <a:t>name</a:t>
            </a:r>
            <a:r>
              <a:rPr lang="en-GB">
                <a:latin typeface="Consolas"/>
                <a:ea typeface="Consolas"/>
                <a:cs typeface="Consolas"/>
                <a:sym typeface="Consolas"/>
              </a:rPr>
              <a:t>.length</a:t>
            </a:r>
            <a:endParaRPr>
              <a:latin typeface="Consolas"/>
              <a:ea typeface="Consolas"/>
              <a:cs typeface="Consolas"/>
              <a:sym typeface="Consolas"/>
            </a:endParaRPr>
          </a:p>
          <a:p>
            <a:pPr indent="-190500" lvl="1" marL="482600" rtl="0" algn="l">
              <a:lnSpc>
                <a:spcPct val="90000"/>
              </a:lnSpc>
              <a:spcBef>
                <a:spcPts val="400"/>
              </a:spcBef>
              <a:spcAft>
                <a:spcPts val="0"/>
              </a:spcAft>
              <a:buClr>
                <a:schemeClr val="dk1"/>
              </a:buClr>
              <a:buSzPts val="1800"/>
              <a:buNone/>
            </a:pPr>
            <a:r>
              <a:t/>
            </a:r>
            <a:endParaRPr b="0">
              <a:latin typeface="Consolas"/>
              <a:ea typeface="Consolas"/>
              <a:cs typeface="Consolas"/>
              <a:sym typeface="Consolas"/>
            </a:endParaRPr>
          </a:p>
          <a:p>
            <a:pPr indent="-196850" lvl="0" marL="203200" rtl="0" algn="l">
              <a:lnSpc>
                <a:spcPct val="90000"/>
              </a:lnSpc>
              <a:spcBef>
                <a:spcPts val="800"/>
              </a:spcBef>
              <a:spcAft>
                <a:spcPts val="0"/>
              </a:spcAft>
              <a:buClr>
                <a:schemeClr val="dk1"/>
              </a:buClr>
              <a:buSzPts val="2100"/>
              <a:buChar char="•"/>
            </a:pPr>
            <a:r>
              <a:rPr lang="en-GB"/>
              <a:t>Was für ein Ausdruck erlaubt den Zugriff auf:</a:t>
            </a:r>
            <a:endParaRPr/>
          </a:p>
          <a:p>
            <a:pPr indent="-177800" lvl="1" marL="736600" rtl="0" algn="l">
              <a:lnSpc>
                <a:spcPct val="90000"/>
              </a:lnSpc>
              <a:spcBef>
                <a:spcPts val="400"/>
              </a:spcBef>
              <a:spcAft>
                <a:spcPts val="0"/>
              </a:spcAft>
              <a:buClr>
                <a:schemeClr val="dk1"/>
              </a:buClr>
              <a:buSzPts val="1800"/>
              <a:buChar char="•"/>
            </a:pPr>
            <a:r>
              <a:rPr lang="en-GB"/>
              <a:t>Das letzte Element des Arrays (</a:t>
            </a:r>
            <a:r>
              <a:rPr i="1" lang="en-GB"/>
              <a:t>name</a:t>
            </a:r>
            <a:r>
              <a:rPr lang="en-GB"/>
              <a:t>)? </a:t>
            </a:r>
            <a:endParaRPr/>
          </a:p>
          <a:p>
            <a:pPr indent="-76200" lvl="1" marL="482600" rtl="0" algn="l">
              <a:lnSpc>
                <a:spcPct val="90000"/>
              </a:lnSpc>
              <a:spcBef>
                <a:spcPts val="400"/>
              </a:spcBef>
              <a:spcAft>
                <a:spcPts val="0"/>
              </a:spcAft>
              <a:buClr>
                <a:schemeClr val="dk1"/>
              </a:buClr>
              <a:buSzPts val="1800"/>
              <a:buNone/>
            </a:pPr>
            <a:r>
              <a:t/>
            </a:r>
            <a:endParaRPr/>
          </a:p>
          <a:p>
            <a:pPr indent="-177800" lvl="1" marL="736600" rtl="0" algn="l">
              <a:lnSpc>
                <a:spcPct val="90000"/>
              </a:lnSpc>
              <a:spcBef>
                <a:spcPts val="400"/>
              </a:spcBef>
              <a:spcAft>
                <a:spcPts val="0"/>
              </a:spcAft>
              <a:buClr>
                <a:schemeClr val="dk1"/>
              </a:buClr>
              <a:buSzPts val="1800"/>
              <a:buChar char="•"/>
            </a:pPr>
            <a:r>
              <a:rPr lang="en-GB"/>
              <a:t>Das Element in der Mitte?</a:t>
            </a:r>
            <a:endParaRPr/>
          </a:p>
          <a:p>
            <a:pPr indent="-190500" lvl="1" marL="482600" rtl="0" algn="l">
              <a:lnSpc>
                <a:spcPct val="90000"/>
              </a:lnSpc>
              <a:spcBef>
                <a:spcPts val="0"/>
              </a:spcBef>
              <a:spcAft>
                <a:spcPts val="0"/>
              </a:spcAft>
              <a:buClr>
                <a:schemeClr val="dk1"/>
              </a:buClr>
              <a:buSzPts val="1800"/>
              <a:buNone/>
            </a:pPr>
            <a:r>
              <a:t/>
            </a:r>
            <a:endParaRPr b="0">
              <a:solidFill>
                <a:srgbClr val="008080"/>
              </a:solidFill>
              <a:latin typeface="Consolas"/>
              <a:ea typeface="Consolas"/>
              <a:cs typeface="Consolas"/>
              <a:sym typeface="Consolas"/>
            </a:endParaRPr>
          </a:p>
          <a:p>
            <a:pPr indent="-190500" lvl="1" marL="482600" rtl="0" algn="l">
              <a:lnSpc>
                <a:spcPct val="90000"/>
              </a:lnSpc>
              <a:spcBef>
                <a:spcPts val="0"/>
              </a:spcBef>
              <a:spcAft>
                <a:spcPts val="0"/>
              </a:spcAft>
              <a:buClr>
                <a:schemeClr val="dk1"/>
              </a:buClr>
              <a:buSzPts val="1800"/>
              <a:buNone/>
            </a:pPr>
            <a:r>
              <a:t/>
            </a:r>
            <a:endParaRPr b="0">
              <a:solidFill>
                <a:srgbClr val="008080"/>
              </a:solidFill>
              <a:latin typeface="Consolas"/>
              <a:ea typeface="Consolas"/>
              <a:cs typeface="Consolas"/>
              <a:sym typeface="Consolas"/>
            </a:endParaRPr>
          </a:p>
        </p:txBody>
      </p:sp>
      <p:sp>
        <p:nvSpPr>
          <p:cNvPr id="839" name="Google Shape;839;p101"/>
          <p:cNvSpPr txBox="1"/>
          <p:nvPr/>
        </p:nvSpPr>
        <p:spPr>
          <a:xfrm>
            <a:off x="6550702" y="3238501"/>
            <a:ext cx="2136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0    1    2    3    4</a:t>
            </a:r>
            <a:endParaRPr sz="1100"/>
          </a:p>
        </p:txBody>
      </p:sp>
      <p:sp>
        <p:nvSpPr>
          <p:cNvPr id="840" name="Google Shape;840;p101"/>
          <p:cNvSpPr txBox="1"/>
          <p:nvPr/>
        </p:nvSpPr>
        <p:spPr>
          <a:xfrm>
            <a:off x="6550702" y="4651750"/>
            <a:ext cx="2136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0    1    2    3    4    5  </a:t>
            </a:r>
            <a:endParaRPr sz="1100"/>
          </a:p>
        </p:txBody>
      </p:sp>
      <p:sp>
        <p:nvSpPr>
          <p:cNvPr id="841" name="Google Shape;841;p101"/>
          <p:cNvSpPr/>
          <p:nvPr/>
        </p:nvSpPr>
        <p:spPr>
          <a:xfrm>
            <a:off x="7193194" y="3263902"/>
            <a:ext cx="330600" cy="8649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2" name="Google Shape;842;p101"/>
          <p:cNvSpPr txBox="1"/>
          <p:nvPr/>
        </p:nvSpPr>
        <p:spPr>
          <a:xfrm>
            <a:off x="6805533" y="2877083"/>
            <a:ext cx="2136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Mitte …..</a:t>
            </a:r>
            <a:endParaRPr sz="1100"/>
          </a:p>
        </p:txBody>
      </p:sp>
      <p:sp>
        <p:nvSpPr>
          <p:cNvPr id="843" name="Google Shape;843;p101"/>
          <p:cNvSpPr txBox="1"/>
          <p:nvPr/>
        </p:nvSpPr>
        <p:spPr>
          <a:xfrm>
            <a:off x="5873028" y="3220456"/>
            <a:ext cx="8052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GB" sz="1800">
                <a:solidFill>
                  <a:schemeClr val="dk1"/>
                </a:solidFill>
                <a:latin typeface="Calibri"/>
                <a:ea typeface="Calibri"/>
                <a:cs typeface="Calibri"/>
                <a:sym typeface="Calibri"/>
              </a:rPr>
              <a:t>Index</a:t>
            </a:r>
            <a:endParaRPr sz="1100"/>
          </a:p>
        </p:txBody>
      </p:sp>
      <p:sp>
        <p:nvSpPr>
          <p:cNvPr id="844" name="Google Shape;844;p101"/>
          <p:cNvSpPr txBox="1"/>
          <p:nvPr/>
        </p:nvSpPr>
        <p:spPr>
          <a:xfrm>
            <a:off x="5883711" y="4648111"/>
            <a:ext cx="8052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GB" sz="1800">
                <a:solidFill>
                  <a:schemeClr val="dk1"/>
                </a:solidFill>
                <a:latin typeface="Calibri"/>
                <a:ea typeface="Calibri"/>
                <a:cs typeface="Calibri"/>
                <a:sym typeface="Calibri"/>
              </a:rPr>
              <a:t>Index</a:t>
            </a:r>
            <a:endParaRPr sz="1100"/>
          </a:p>
        </p:txBody>
      </p:sp>
      <p:sp>
        <p:nvSpPr>
          <p:cNvPr id="845" name="Google Shape;845;p101"/>
          <p:cNvSpPr/>
          <p:nvPr/>
        </p:nvSpPr>
        <p:spPr>
          <a:xfrm>
            <a:off x="7193194" y="4128856"/>
            <a:ext cx="330600" cy="8649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6" name="Google Shape;846;p101"/>
          <p:cNvSpPr/>
          <p:nvPr/>
        </p:nvSpPr>
        <p:spPr>
          <a:xfrm>
            <a:off x="6618157"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7" name="Google Shape;847;p101"/>
          <p:cNvSpPr/>
          <p:nvPr/>
        </p:nvSpPr>
        <p:spPr>
          <a:xfrm>
            <a:off x="6942943"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8" name="Google Shape;848;p101"/>
          <p:cNvSpPr/>
          <p:nvPr/>
        </p:nvSpPr>
        <p:spPr>
          <a:xfrm>
            <a:off x="7267730" y="3641361"/>
            <a:ext cx="187500" cy="419700"/>
          </a:xfrm>
          <a:prstGeom prst="rect">
            <a:avLst/>
          </a:prstGeom>
          <a:solidFill>
            <a:schemeClr val="accent2"/>
          </a:solidFill>
          <a:ln cap="flat" cmpd="sng" w="12700">
            <a:solidFill>
              <a:srgbClr val="C55A1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9" name="Google Shape;849;p101"/>
          <p:cNvSpPr/>
          <p:nvPr/>
        </p:nvSpPr>
        <p:spPr>
          <a:xfrm>
            <a:off x="7592518"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0" name="Google Shape;850;p101"/>
          <p:cNvSpPr/>
          <p:nvPr/>
        </p:nvSpPr>
        <p:spPr>
          <a:xfrm>
            <a:off x="7917305"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1" name="Google Shape;851;p101"/>
          <p:cNvSpPr/>
          <p:nvPr/>
        </p:nvSpPr>
        <p:spPr>
          <a:xfrm>
            <a:off x="6618157"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2" name="Google Shape;852;p101"/>
          <p:cNvSpPr/>
          <p:nvPr/>
        </p:nvSpPr>
        <p:spPr>
          <a:xfrm>
            <a:off x="6942943"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3" name="Google Shape;853;p101"/>
          <p:cNvSpPr/>
          <p:nvPr/>
        </p:nvSpPr>
        <p:spPr>
          <a:xfrm>
            <a:off x="7267730"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4" name="Google Shape;854;p101"/>
          <p:cNvSpPr/>
          <p:nvPr/>
        </p:nvSpPr>
        <p:spPr>
          <a:xfrm>
            <a:off x="7592518"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5" name="Google Shape;855;p101"/>
          <p:cNvSpPr/>
          <p:nvPr/>
        </p:nvSpPr>
        <p:spPr>
          <a:xfrm>
            <a:off x="7917305"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6" name="Google Shape;856;p101"/>
          <p:cNvSpPr/>
          <p:nvPr/>
        </p:nvSpPr>
        <p:spPr>
          <a:xfrm>
            <a:off x="8242091"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p101"/>
          <p:cNvSpPr/>
          <p:nvPr/>
        </p:nvSpPr>
        <p:spPr>
          <a:xfrm>
            <a:off x="7278694" y="4406911"/>
            <a:ext cx="176400" cy="2100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8" name="Google Shape;858;p101"/>
          <p:cNvSpPr/>
          <p:nvPr/>
        </p:nvSpPr>
        <p:spPr>
          <a:xfrm>
            <a:off x="7592518" y="4216172"/>
            <a:ext cx="176400" cy="2100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9" name="Google Shape;859;p10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4" name="Shape 864"/>
        <p:cNvGrpSpPr/>
        <p:nvPr/>
      </p:nvGrpSpPr>
      <p:grpSpPr>
        <a:xfrm>
          <a:off x="0" y="0"/>
          <a:ext cx="0" cy="0"/>
          <a:chOff x="0" y="0"/>
          <a:chExt cx="0" cy="0"/>
        </a:xfrm>
      </p:grpSpPr>
      <p:sp>
        <p:nvSpPr>
          <p:cNvPr id="865" name="Google Shape;865;p102"/>
          <p:cNvSpPr txBox="1"/>
          <p:nvPr>
            <p:ph idx="4294967295" type="title"/>
          </p:nvPr>
        </p:nvSpPr>
        <p:spPr>
          <a:xfrm>
            <a:off x="628650" y="273844"/>
            <a:ext cx="7886700" cy="994200"/>
          </a:xfrm>
          <a:prstGeom prst="rect">
            <a:avLst/>
          </a:prstGeom>
          <a:noFill/>
          <a:ln>
            <a:noFill/>
          </a:ln>
        </p:spPr>
        <p:txBody>
          <a:bodyPr anchorCtr="0" anchor="ctr" bIns="0" lIns="0" spcFirstLastPara="1" rIns="0" wrap="square" tIns="45725">
            <a:normAutofit/>
          </a:bodyPr>
          <a:lstStyle/>
          <a:p>
            <a:pPr indent="0" lvl="0" marL="0" rtl="0" algn="l">
              <a:lnSpc>
                <a:spcPct val="90000"/>
              </a:lnSpc>
              <a:spcBef>
                <a:spcPts val="0"/>
              </a:spcBef>
              <a:spcAft>
                <a:spcPts val="0"/>
              </a:spcAft>
              <a:buClr>
                <a:schemeClr val="dk1"/>
              </a:buClr>
              <a:buSzPts val="3300"/>
              <a:buFont typeface="Calibri"/>
              <a:buNone/>
            </a:pPr>
            <a:r>
              <a:rPr lang="en-GB"/>
              <a:t>Das </a:t>
            </a:r>
            <a:r>
              <a:rPr lang="en-GB">
                <a:latin typeface="Consolas"/>
                <a:ea typeface="Consolas"/>
                <a:cs typeface="Consolas"/>
                <a:sym typeface="Consolas"/>
              </a:rPr>
              <a:t>length</a:t>
            </a:r>
            <a:r>
              <a:rPr lang="en-GB"/>
              <a:t> Attribut</a:t>
            </a:r>
            <a:endParaRPr/>
          </a:p>
        </p:txBody>
      </p:sp>
      <p:sp>
        <p:nvSpPr>
          <p:cNvPr id="866" name="Google Shape;866;p102"/>
          <p:cNvSpPr txBox="1"/>
          <p:nvPr>
            <p:ph idx="4294967295"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196850" lvl="0" marL="203200" rtl="0" algn="l">
              <a:lnSpc>
                <a:spcPct val="90000"/>
              </a:lnSpc>
              <a:spcBef>
                <a:spcPts val="0"/>
              </a:spcBef>
              <a:spcAft>
                <a:spcPts val="0"/>
              </a:spcAft>
              <a:buClr>
                <a:schemeClr val="dk1"/>
              </a:buClr>
              <a:buSzPts val="2100"/>
              <a:buChar char="•"/>
            </a:pPr>
            <a:r>
              <a:rPr lang="en-GB"/>
              <a:t>Das </a:t>
            </a:r>
            <a:r>
              <a:rPr lang="en-GB">
                <a:latin typeface="Consolas"/>
                <a:ea typeface="Consolas"/>
                <a:cs typeface="Consolas"/>
                <a:sym typeface="Consolas"/>
              </a:rPr>
              <a:t>length</a:t>
            </a:r>
            <a:r>
              <a:rPr lang="en-GB"/>
              <a:t> Attribut eines Arrays </a:t>
            </a:r>
            <a:r>
              <a:rPr b="1" i="1" lang="en-GB"/>
              <a:t>name</a:t>
            </a:r>
            <a:r>
              <a:rPr b="1" lang="en-GB"/>
              <a:t> </a:t>
            </a:r>
            <a:r>
              <a:rPr lang="en-GB"/>
              <a:t>liefert die Anzahl der Elemente.</a:t>
            </a:r>
            <a:endParaRPr b="0">
              <a:latin typeface="Consolas"/>
              <a:ea typeface="Consolas"/>
              <a:cs typeface="Consolas"/>
              <a:sym typeface="Consolas"/>
            </a:endParaRPr>
          </a:p>
          <a:p>
            <a:pPr indent="-190500" lvl="1" marL="482600" rtl="0" algn="l">
              <a:lnSpc>
                <a:spcPct val="90000"/>
              </a:lnSpc>
              <a:spcBef>
                <a:spcPts val="400"/>
              </a:spcBef>
              <a:spcAft>
                <a:spcPts val="0"/>
              </a:spcAft>
              <a:buClr>
                <a:schemeClr val="dk1"/>
              </a:buClr>
              <a:buSzPts val="700"/>
              <a:buNone/>
            </a:pPr>
            <a:r>
              <a:t/>
            </a:r>
            <a:endParaRPr sz="700"/>
          </a:p>
          <a:p>
            <a:pPr indent="-190500" lvl="1" marL="482600" rtl="0" algn="l">
              <a:lnSpc>
                <a:spcPct val="90000"/>
              </a:lnSpc>
              <a:spcBef>
                <a:spcPts val="400"/>
              </a:spcBef>
              <a:spcAft>
                <a:spcPts val="0"/>
              </a:spcAft>
              <a:buClr>
                <a:schemeClr val="dk1"/>
              </a:buClr>
              <a:buSzPts val="1800"/>
              <a:buNone/>
            </a:pPr>
            <a:r>
              <a:rPr lang="en-GB"/>
              <a:t>	</a:t>
            </a:r>
            <a:r>
              <a:rPr b="1" i="1" lang="en-GB"/>
              <a:t>name</a:t>
            </a:r>
            <a:r>
              <a:rPr lang="en-GB">
                <a:latin typeface="Consolas"/>
                <a:ea typeface="Consolas"/>
                <a:cs typeface="Consolas"/>
                <a:sym typeface="Consolas"/>
              </a:rPr>
              <a:t>.length</a:t>
            </a:r>
            <a:endParaRPr>
              <a:latin typeface="Consolas"/>
              <a:ea typeface="Consolas"/>
              <a:cs typeface="Consolas"/>
              <a:sym typeface="Consolas"/>
            </a:endParaRPr>
          </a:p>
          <a:p>
            <a:pPr indent="-190500" lvl="1" marL="482600" rtl="0" algn="l">
              <a:lnSpc>
                <a:spcPct val="90000"/>
              </a:lnSpc>
              <a:spcBef>
                <a:spcPts val="400"/>
              </a:spcBef>
              <a:spcAft>
                <a:spcPts val="0"/>
              </a:spcAft>
              <a:buClr>
                <a:schemeClr val="dk1"/>
              </a:buClr>
              <a:buSzPts val="1800"/>
              <a:buNone/>
            </a:pPr>
            <a:r>
              <a:t/>
            </a:r>
            <a:endParaRPr b="0">
              <a:latin typeface="Consolas"/>
              <a:ea typeface="Consolas"/>
              <a:cs typeface="Consolas"/>
              <a:sym typeface="Consolas"/>
            </a:endParaRPr>
          </a:p>
          <a:p>
            <a:pPr indent="-196850" lvl="0" marL="203200" rtl="0" algn="l">
              <a:lnSpc>
                <a:spcPct val="90000"/>
              </a:lnSpc>
              <a:spcBef>
                <a:spcPts val="800"/>
              </a:spcBef>
              <a:spcAft>
                <a:spcPts val="0"/>
              </a:spcAft>
              <a:buClr>
                <a:schemeClr val="dk1"/>
              </a:buClr>
              <a:buSzPts val="2100"/>
              <a:buChar char="•"/>
            </a:pPr>
            <a:r>
              <a:rPr lang="en-GB"/>
              <a:t>Was für ein Ausdruck erlaubt den Zugriff auf:</a:t>
            </a:r>
            <a:endParaRPr/>
          </a:p>
          <a:p>
            <a:pPr indent="-177800" lvl="1" marL="736600" rtl="0" algn="l">
              <a:lnSpc>
                <a:spcPct val="90000"/>
              </a:lnSpc>
              <a:spcBef>
                <a:spcPts val="400"/>
              </a:spcBef>
              <a:spcAft>
                <a:spcPts val="0"/>
              </a:spcAft>
              <a:buClr>
                <a:schemeClr val="dk1"/>
              </a:buClr>
              <a:buSzPts val="1800"/>
              <a:buChar char="•"/>
            </a:pPr>
            <a:r>
              <a:rPr lang="en-GB"/>
              <a:t>Das letzte Element des Arrays (</a:t>
            </a:r>
            <a:r>
              <a:rPr i="1" lang="en-GB"/>
              <a:t>name</a:t>
            </a:r>
            <a:r>
              <a:rPr lang="en-GB"/>
              <a:t>)? </a:t>
            </a:r>
            <a:endParaRPr/>
          </a:p>
          <a:p>
            <a:pPr indent="-76200" lvl="1" marL="482600" rtl="0" algn="l">
              <a:lnSpc>
                <a:spcPct val="90000"/>
              </a:lnSpc>
              <a:spcBef>
                <a:spcPts val="400"/>
              </a:spcBef>
              <a:spcAft>
                <a:spcPts val="0"/>
              </a:spcAft>
              <a:buClr>
                <a:schemeClr val="dk1"/>
              </a:buClr>
              <a:buSzPts val="1800"/>
              <a:buNone/>
            </a:pPr>
            <a:r>
              <a:t/>
            </a:r>
            <a:endParaRPr/>
          </a:p>
          <a:p>
            <a:pPr indent="-177800" lvl="1" marL="736600" rtl="0" algn="l">
              <a:lnSpc>
                <a:spcPct val="90000"/>
              </a:lnSpc>
              <a:spcBef>
                <a:spcPts val="400"/>
              </a:spcBef>
              <a:spcAft>
                <a:spcPts val="0"/>
              </a:spcAft>
              <a:buClr>
                <a:schemeClr val="dk1"/>
              </a:buClr>
              <a:buSzPts val="1800"/>
              <a:buChar char="•"/>
            </a:pPr>
            <a:r>
              <a:rPr lang="en-GB"/>
              <a:t>Das Element in der Mitte?</a:t>
            </a:r>
            <a:endParaRPr/>
          </a:p>
          <a:p>
            <a:pPr indent="-190500" lvl="1" marL="482600" rtl="0" algn="l">
              <a:lnSpc>
                <a:spcPct val="90000"/>
              </a:lnSpc>
              <a:spcBef>
                <a:spcPts val="0"/>
              </a:spcBef>
              <a:spcAft>
                <a:spcPts val="0"/>
              </a:spcAft>
              <a:buClr>
                <a:schemeClr val="dk1"/>
              </a:buClr>
              <a:buSzPts val="1800"/>
              <a:buNone/>
            </a:pPr>
            <a:r>
              <a:t/>
            </a:r>
            <a:endParaRPr b="0">
              <a:solidFill>
                <a:srgbClr val="008080"/>
              </a:solidFill>
              <a:latin typeface="Consolas"/>
              <a:ea typeface="Consolas"/>
              <a:cs typeface="Consolas"/>
              <a:sym typeface="Consolas"/>
            </a:endParaRPr>
          </a:p>
          <a:p>
            <a:pPr indent="-190500" lvl="1" marL="482600" rtl="0" algn="l">
              <a:lnSpc>
                <a:spcPct val="90000"/>
              </a:lnSpc>
              <a:spcBef>
                <a:spcPts val="0"/>
              </a:spcBef>
              <a:spcAft>
                <a:spcPts val="0"/>
              </a:spcAft>
              <a:buClr>
                <a:schemeClr val="dk1"/>
              </a:buClr>
              <a:buSzPts val="1800"/>
              <a:buNone/>
            </a:pPr>
            <a:r>
              <a:t/>
            </a:r>
            <a:endParaRPr b="0">
              <a:solidFill>
                <a:srgbClr val="008080"/>
              </a:solidFill>
              <a:latin typeface="Consolas"/>
              <a:ea typeface="Consolas"/>
              <a:cs typeface="Consolas"/>
              <a:sym typeface="Consolas"/>
            </a:endParaRPr>
          </a:p>
        </p:txBody>
      </p:sp>
      <p:sp>
        <p:nvSpPr>
          <p:cNvPr id="867" name="Google Shape;867;p102"/>
          <p:cNvSpPr/>
          <p:nvPr/>
        </p:nvSpPr>
        <p:spPr>
          <a:xfrm>
            <a:off x="6618157"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p102"/>
          <p:cNvSpPr/>
          <p:nvPr/>
        </p:nvSpPr>
        <p:spPr>
          <a:xfrm>
            <a:off x="6942943"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p102"/>
          <p:cNvSpPr/>
          <p:nvPr/>
        </p:nvSpPr>
        <p:spPr>
          <a:xfrm>
            <a:off x="7267730" y="3641361"/>
            <a:ext cx="187500" cy="419700"/>
          </a:xfrm>
          <a:prstGeom prst="rect">
            <a:avLst/>
          </a:prstGeom>
          <a:solidFill>
            <a:schemeClr val="accent2"/>
          </a:solidFill>
          <a:ln cap="flat" cmpd="sng" w="12700">
            <a:solidFill>
              <a:srgbClr val="C55A1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0" name="Google Shape;870;p102"/>
          <p:cNvSpPr/>
          <p:nvPr/>
        </p:nvSpPr>
        <p:spPr>
          <a:xfrm>
            <a:off x="7592518"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1" name="Google Shape;871;p102"/>
          <p:cNvSpPr/>
          <p:nvPr/>
        </p:nvSpPr>
        <p:spPr>
          <a:xfrm>
            <a:off x="7917305"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2" name="Google Shape;872;p102"/>
          <p:cNvSpPr/>
          <p:nvPr/>
        </p:nvSpPr>
        <p:spPr>
          <a:xfrm>
            <a:off x="6618157"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3" name="Google Shape;873;p102"/>
          <p:cNvSpPr/>
          <p:nvPr/>
        </p:nvSpPr>
        <p:spPr>
          <a:xfrm>
            <a:off x="6942943"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4" name="Google Shape;874;p102"/>
          <p:cNvSpPr/>
          <p:nvPr/>
        </p:nvSpPr>
        <p:spPr>
          <a:xfrm>
            <a:off x="7267730" y="4198496"/>
            <a:ext cx="187500" cy="419700"/>
          </a:xfrm>
          <a:prstGeom prst="rect">
            <a:avLst/>
          </a:prstGeom>
          <a:solidFill>
            <a:schemeClr val="accent2"/>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p102"/>
          <p:cNvSpPr/>
          <p:nvPr/>
        </p:nvSpPr>
        <p:spPr>
          <a:xfrm>
            <a:off x="7592518"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6" name="Google Shape;876;p102"/>
          <p:cNvSpPr/>
          <p:nvPr/>
        </p:nvSpPr>
        <p:spPr>
          <a:xfrm>
            <a:off x="7917305"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7" name="Google Shape;877;p102"/>
          <p:cNvSpPr/>
          <p:nvPr/>
        </p:nvSpPr>
        <p:spPr>
          <a:xfrm>
            <a:off x="8242091"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8" name="Google Shape;878;p102"/>
          <p:cNvSpPr txBox="1"/>
          <p:nvPr/>
        </p:nvSpPr>
        <p:spPr>
          <a:xfrm>
            <a:off x="6550702" y="3238501"/>
            <a:ext cx="2136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0    1    2    3    4</a:t>
            </a:r>
            <a:endParaRPr sz="1100"/>
          </a:p>
        </p:txBody>
      </p:sp>
      <p:sp>
        <p:nvSpPr>
          <p:cNvPr id="879" name="Google Shape;879;p102"/>
          <p:cNvSpPr txBox="1"/>
          <p:nvPr/>
        </p:nvSpPr>
        <p:spPr>
          <a:xfrm>
            <a:off x="6550702" y="4651750"/>
            <a:ext cx="2136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0    1    2    3    4    5  </a:t>
            </a:r>
            <a:endParaRPr sz="1100"/>
          </a:p>
        </p:txBody>
      </p:sp>
      <p:sp>
        <p:nvSpPr>
          <p:cNvPr id="880" name="Google Shape;880;p102"/>
          <p:cNvSpPr/>
          <p:nvPr/>
        </p:nvSpPr>
        <p:spPr>
          <a:xfrm>
            <a:off x="7193194" y="3263902"/>
            <a:ext cx="330600" cy="8649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1" name="Google Shape;881;p102"/>
          <p:cNvSpPr txBox="1"/>
          <p:nvPr/>
        </p:nvSpPr>
        <p:spPr>
          <a:xfrm>
            <a:off x="6805533" y="2877083"/>
            <a:ext cx="2136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Mitte …..</a:t>
            </a:r>
            <a:endParaRPr sz="1100"/>
          </a:p>
        </p:txBody>
      </p:sp>
      <p:sp>
        <p:nvSpPr>
          <p:cNvPr id="882" name="Google Shape;882;p102"/>
          <p:cNvSpPr txBox="1"/>
          <p:nvPr/>
        </p:nvSpPr>
        <p:spPr>
          <a:xfrm>
            <a:off x="5873028" y="3220456"/>
            <a:ext cx="8052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GB" sz="1800">
                <a:solidFill>
                  <a:schemeClr val="dk1"/>
                </a:solidFill>
                <a:latin typeface="Calibri"/>
                <a:ea typeface="Calibri"/>
                <a:cs typeface="Calibri"/>
                <a:sym typeface="Calibri"/>
              </a:rPr>
              <a:t>Index</a:t>
            </a:r>
            <a:endParaRPr sz="1100"/>
          </a:p>
        </p:txBody>
      </p:sp>
      <p:sp>
        <p:nvSpPr>
          <p:cNvPr id="883" name="Google Shape;883;p102"/>
          <p:cNvSpPr txBox="1"/>
          <p:nvPr/>
        </p:nvSpPr>
        <p:spPr>
          <a:xfrm>
            <a:off x="5883711" y="4648111"/>
            <a:ext cx="8052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GB" sz="1800">
                <a:solidFill>
                  <a:schemeClr val="dk1"/>
                </a:solidFill>
                <a:latin typeface="Calibri"/>
                <a:ea typeface="Calibri"/>
                <a:cs typeface="Calibri"/>
                <a:sym typeface="Calibri"/>
              </a:rPr>
              <a:t>Index</a:t>
            </a:r>
            <a:endParaRPr sz="1100"/>
          </a:p>
        </p:txBody>
      </p:sp>
      <p:sp>
        <p:nvSpPr>
          <p:cNvPr id="884" name="Google Shape;884;p102"/>
          <p:cNvSpPr/>
          <p:nvPr/>
        </p:nvSpPr>
        <p:spPr>
          <a:xfrm>
            <a:off x="7193194" y="4128856"/>
            <a:ext cx="330600" cy="8649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5" name="Google Shape;885;p10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89" name="Shape 889"/>
        <p:cNvGrpSpPr/>
        <p:nvPr/>
      </p:nvGrpSpPr>
      <p:grpSpPr>
        <a:xfrm>
          <a:off x="0" y="0"/>
          <a:ext cx="0" cy="0"/>
          <a:chOff x="0" y="0"/>
          <a:chExt cx="0" cy="0"/>
        </a:xfrm>
      </p:grpSpPr>
      <p:sp>
        <p:nvSpPr>
          <p:cNvPr id="890" name="Google Shape;890;p103"/>
          <p:cNvSpPr txBox="1"/>
          <p:nvPr>
            <p:ph idx="4294967295" type="title"/>
          </p:nvPr>
        </p:nvSpPr>
        <p:spPr>
          <a:xfrm>
            <a:off x="628650" y="273844"/>
            <a:ext cx="7886700" cy="994200"/>
          </a:xfrm>
          <a:prstGeom prst="rect">
            <a:avLst/>
          </a:prstGeom>
          <a:noFill/>
          <a:ln>
            <a:noFill/>
          </a:ln>
        </p:spPr>
        <p:txBody>
          <a:bodyPr anchorCtr="0" anchor="ctr" bIns="0" lIns="0" spcFirstLastPara="1" rIns="0" wrap="square" tIns="45725">
            <a:normAutofit/>
          </a:bodyPr>
          <a:lstStyle/>
          <a:p>
            <a:pPr indent="0" lvl="0" marL="0" rtl="0" algn="l">
              <a:lnSpc>
                <a:spcPct val="90000"/>
              </a:lnSpc>
              <a:spcBef>
                <a:spcPts val="0"/>
              </a:spcBef>
              <a:spcAft>
                <a:spcPts val="0"/>
              </a:spcAft>
              <a:buClr>
                <a:schemeClr val="dk1"/>
              </a:buClr>
              <a:buSzPts val="3300"/>
              <a:buFont typeface="Calibri"/>
              <a:buNone/>
            </a:pPr>
            <a:r>
              <a:rPr lang="en-GB"/>
              <a:t>Das </a:t>
            </a:r>
            <a:r>
              <a:rPr lang="en-GB">
                <a:latin typeface="Consolas"/>
                <a:ea typeface="Consolas"/>
                <a:cs typeface="Consolas"/>
                <a:sym typeface="Consolas"/>
              </a:rPr>
              <a:t>length</a:t>
            </a:r>
            <a:r>
              <a:rPr lang="en-GB"/>
              <a:t> Attribut</a:t>
            </a:r>
            <a:endParaRPr/>
          </a:p>
        </p:txBody>
      </p:sp>
      <p:sp>
        <p:nvSpPr>
          <p:cNvPr id="891" name="Google Shape;891;p103"/>
          <p:cNvSpPr txBox="1"/>
          <p:nvPr>
            <p:ph idx="4294967295" type="body"/>
          </p:nvPr>
        </p:nvSpPr>
        <p:spPr>
          <a:xfrm>
            <a:off x="457200" y="1200151"/>
            <a:ext cx="8229600" cy="3817500"/>
          </a:xfrm>
          <a:prstGeom prst="rect">
            <a:avLst/>
          </a:prstGeom>
          <a:noFill/>
          <a:ln>
            <a:noFill/>
          </a:ln>
        </p:spPr>
        <p:txBody>
          <a:bodyPr anchorCtr="0" anchor="t" bIns="34275" lIns="68575" spcFirstLastPara="1" rIns="68575" wrap="square" tIns="34275">
            <a:normAutofit/>
          </a:bodyPr>
          <a:lstStyle/>
          <a:p>
            <a:pPr indent="-196850" lvl="0" marL="203200" rtl="0" algn="l">
              <a:lnSpc>
                <a:spcPct val="90000"/>
              </a:lnSpc>
              <a:spcBef>
                <a:spcPts val="0"/>
              </a:spcBef>
              <a:spcAft>
                <a:spcPts val="0"/>
              </a:spcAft>
              <a:buClr>
                <a:schemeClr val="dk1"/>
              </a:buClr>
              <a:buSzPts val="2100"/>
              <a:buChar char="•"/>
            </a:pPr>
            <a:r>
              <a:rPr lang="en-GB"/>
              <a:t>Das </a:t>
            </a:r>
            <a:r>
              <a:rPr lang="en-GB">
                <a:latin typeface="Consolas"/>
                <a:ea typeface="Consolas"/>
                <a:cs typeface="Consolas"/>
                <a:sym typeface="Consolas"/>
              </a:rPr>
              <a:t>length</a:t>
            </a:r>
            <a:r>
              <a:rPr lang="en-GB"/>
              <a:t> Attribut eines Arrays </a:t>
            </a:r>
            <a:r>
              <a:rPr b="1" i="1" lang="en-GB"/>
              <a:t>name</a:t>
            </a:r>
            <a:r>
              <a:rPr b="1" lang="en-GB"/>
              <a:t> </a:t>
            </a:r>
            <a:r>
              <a:rPr lang="en-GB"/>
              <a:t>liefert die Anzahl der Elemente.</a:t>
            </a:r>
            <a:endParaRPr b="0">
              <a:latin typeface="Consolas"/>
              <a:ea typeface="Consolas"/>
              <a:cs typeface="Consolas"/>
              <a:sym typeface="Consolas"/>
            </a:endParaRPr>
          </a:p>
          <a:p>
            <a:pPr indent="-190500" lvl="1" marL="482600" rtl="0" algn="l">
              <a:lnSpc>
                <a:spcPct val="90000"/>
              </a:lnSpc>
              <a:spcBef>
                <a:spcPts val="400"/>
              </a:spcBef>
              <a:spcAft>
                <a:spcPts val="0"/>
              </a:spcAft>
              <a:buClr>
                <a:schemeClr val="dk1"/>
              </a:buClr>
              <a:buSzPts val="700"/>
              <a:buNone/>
            </a:pPr>
            <a:r>
              <a:t/>
            </a:r>
            <a:endParaRPr sz="700"/>
          </a:p>
          <a:p>
            <a:pPr indent="-190500" lvl="1" marL="482600" rtl="0" algn="l">
              <a:lnSpc>
                <a:spcPct val="90000"/>
              </a:lnSpc>
              <a:spcBef>
                <a:spcPts val="400"/>
              </a:spcBef>
              <a:spcAft>
                <a:spcPts val="0"/>
              </a:spcAft>
              <a:buClr>
                <a:schemeClr val="dk1"/>
              </a:buClr>
              <a:buSzPts val="1800"/>
              <a:buNone/>
            </a:pPr>
            <a:r>
              <a:rPr lang="en-GB"/>
              <a:t>	</a:t>
            </a:r>
            <a:r>
              <a:rPr b="1" i="1" lang="en-GB"/>
              <a:t>name</a:t>
            </a:r>
            <a:r>
              <a:rPr lang="en-GB">
                <a:latin typeface="Consolas"/>
                <a:ea typeface="Consolas"/>
                <a:cs typeface="Consolas"/>
                <a:sym typeface="Consolas"/>
              </a:rPr>
              <a:t>.length</a:t>
            </a:r>
            <a:endParaRPr>
              <a:latin typeface="Consolas"/>
              <a:ea typeface="Consolas"/>
              <a:cs typeface="Consolas"/>
              <a:sym typeface="Consolas"/>
            </a:endParaRPr>
          </a:p>
          <a:p>
            <a:pPr indent="-190500" lvl="1" marL="482600" rtl="0" algn="l">
              <a:lnSpc>
                <a:spcPct val="90000"/>
              </a:lnSpc>
              <a:spcBef>
                <a:spcPts val="400"/>
              </a:spcBef>
              <a:spcAft>
                <a:spcPts val="0"/>
              </a:spcAft>
              <a:buClr>
                <a:schemeClr val="dk1"/>
              </a:buClr>
              <a:buSzPts val="1800"/>
              <a:buNone/>
            </a:pPr>
            <a:r>
              <a:t/>
            </a:r>
            <a:endParaRPr b="0">
              <a:latin typeface="Consolas"/>
              <a:ea typeface="Consolas"/>
              <a:cs typeface="Consolas"/>
              <a:sym typeface="Consolas"/>
            </a:endParaRPr>
          </a:p>
          <a:p>
            <a:pPr indent="-196850" lvl="0" marL="203200" rtl="0" algn="l">
              <a:lnSpc>
                <a:spcPct val="90000"/>
              </a:lnSpc>
              <a:spcBef>
                <a:spcPts val="800"/>
              </a:spcBef>
              <a:spcAft>
                <a:spcPts val="0"/>
              </a:spcAft>
              <a:buClr>
                <a:schemeClr val="dk1"/>
              </a:buClr>
              <a:buSzPts val="2100"/>
              <a:buChar char="•"/>
            </a:pPr>
            <a:r>
              <a:rPr lang="en-GB"/>
              <a:t>Was für ein Ausdruck erlaubt den Zugriff auf:</a:t>
            </a:r>
            <a:endParaRPr/>
          </a:p>
          <a:p>
            <a:pPr indent="-177800" lvl="1" marL="736600" rtl="0" algn="l">
              <a:lnSpc>
                <a:spcPct val="90000"/>
              </a:lnSpc>
              <a:spcBef>
                <a:spcPts val="400"/>
              </a:spcBef>
              <a:spcAft>
                <a:spcPts val="0"/>
              </a:spcAft>
              <a:buClr>
                <a:schemeClr val="dk1"/>
              </a:buClr>
              <a:buSzPts val="1800"/>
              <a:buChar char="•"/>
            </a:pPr>
            <a:r>
              <a:rPr lang="en-GB"/>
              <a:t>Das letzte Element des Arrays (</a:t>
            </a:r>
            <a:r>
              <a:rPr i="1" lang="en-GB"/>
              <a:t>name</a:t>
            </a:r>
            <a:r>
              <a:rPr lang="en-GB"/>
              <a:t>)? </a:t>
            </a:r>
            <a:endParaRPr/>
          </a:p>
          <a:p>
            <a:pPr indent="0" lvl="1" marL="292100" rtl="0" algn="l">
              <a:lnSpc>
                <a:spcPct val="90000"/>
              </a:lnSpc>
              <a:spcBef>
                <a:spcPts val="400"/>
              </a:spcBef>
              <a:spcAft>
                <a:spcPts val="0"/>
              </a:spcAft>
              <a:buClr>
                <a:schemeClr val="dk1"/>
              </a:buClr>
              <a:buSzPts val="1800"/>
              <a:buNone/>
            </a:pPr>
            <a:r>
              <a:rPr b="0" lang="en-GB">
                <a:latin typeface="Consolas"/>
                <a:ea typeface="Consolas"/>
                <a:cs typeface="Consolas"/>
                <a:sym typeface="Consolas"/>
              </a:rPr>
              <a:t>    name[name.length-1]</a:t>
            </a:r>
            <a:endParaRPr/>
          </a:p>
          <a:p>
            <a:pPr indent="-177800" lvl="1" marL="736600" rtl="0" algn="l">
              <a:lnSpc>
                <a:spcPct val="90000"/>
              </a:lnSpc>
              <a:spcBef>
                <a:spcPts val="400"/>
              </a:spcBef>
              <a:spcAft>
                <a:spcPts val="0"/>
              </a:spcAft>
              <a:buClr>
                <a:schemeClr val="dk1"/>
              </a:buClr>
              <a:buSzPts val="1800"/>
              <a:buChar char="•"/>
            </a:pPr>
            <a:r>
              <a:rPr lang="en-GB"/>
              <a:t>Das Element in der Mitte?</a:t>
            </a:r>
            <a:endParaRPr/>
          </a:p>
          <a:p>
            <a:pPr indent="-190500" lvl="1" marL="482600" rtl="0" algn="l">
              <a:lnSpc>
                <a:spcPct val="90000"/>
              </a:lnSpc>
              <a:spcBef>
                <a:spcPts val="0"/>
              </a:spcBef>
              <a:spcAft>
                <a:spcPts val="0"/>
              </a:spcAft>
              <a:buClr>
                <a:srgbClr val="008080"/>
              </a:buClr>
              <a:buSzPts val="1800"/>
              <a:buNone/>
            </a:pPr>
            <a:r>
              <a:rPr b="1" lang="en-GB">
                <a:solidFill>
                  <a:srgbClr val="008080"/>
                </a:solidFill>
                <a:latin typeface="Consolas"/>
                <a:ea typeface="Consolas"/>
                <a:cs typeface="Consolas"/>
                <a:sym typeface="Consolas"/>
              </a:rPr>
              <a:t>    </a:t>
            </a:r>
            <a:r>
              <a:rPr b="0" lang="en-GB">
                <a:latin typeface="Consolas"/>
                <a:ea typeface="Consolas"/>
                <a:cs typeface="Consolas"/>
                <a:sym typeface="Consolas"/>
              </a:rPr>
              <a:t>name[(name.length-1)/2]</a:t>
            </a:r>
            <a:endParaRPr/>
          </a:p>
          <a:p>
            <a:pPr indent="-190500" lvl="1" marL="482600" rtl="0" algn="l">
              <a:lnSpc>
                <a:spcPct val="90000"/>
              </a:lnSpc>
              <a:spcBef>
                <a:spcPts val="0"/>
              </a:spcBef>
              <a:spcAft>
                <a:spcPts val="0"/>
              </a:spcAft>
              <a:buClr>
                <a:schemeClr val="dk1"/>
              </a:buClr>
              <a:buSzPts val="1800"/>
              <a:buNone/>
            </a:pPr>
            <a:r>
              <a:t/>
            </a:r>
            <a:endParaRPr b="0">
              <a:solidFill>
                <a:srgbClr val="008080"/>
              </a:solidFill>
              <a:latin typeface="Consolas"/>
              <a:ea typeface="Consolas"/>
              <a:cs typeface="Consolas"/>
              <a:sym typeface="Consolas"/>
            </a:endParaRPr>
          </a:p>
        </p:txBody>
      </p:sp>
      <p:sp>
        <p:nvSpPr>
          <p:cNvPr id="892" name="Google Shape;892;p103"/>
          <p:cNvSpPr/>
          <p:nvPr/>
        </p:nvSpPr>
        <p:spPr>
          <a:xfrm>
            <a:off x="6618157"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3" name="Google Shape;893;p103"/>
          <p:cNvSpPr/>
          <p:nvPr/>
        </p:nvSpPr>
        <p:spPr>
          <a:xfrm>
            <a:off x="6942943"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4" name="Google Shape;894;p103"/>
          <p:cNvSpPr/>
          <p:nvPr/>
        </p:nvSpPr>
        <p:spPr>
          <a:xfrm>
            <a:off x="7267730" y="3641361"/>
            <a:ext cx="187500" cy="419700"/>
          </a:xfrm>
          <a:prstGeom prst="rect">
            <a:avLst/>
          </a:prstGeom>
          <a:solidFill>
            <a:schemeClr val="accent2"/>
          </a:solidFill>
          <a:ln cap="flat" cmpd="sng" w="12700">
            <a:solidFill>
              <a:srgbClr val="C55A1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5" name="Google Shape;895;p103"/>
          <p:cNvSpPr/>
          <p:nvPr/>
        </p:nvSpPr>
        <p:spPr>
          <a:xfrm>
            <a:off x="7592518"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6" name="Google Shape;896;p103"/>
          <p:cNvSpPr/>
          <p:nvPr/>
        </p:nvSpPr>
        <p:spPr>
          <a:xfrm>
            <a:off x="7917305" y="3641361"/>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7" name="Google Shape;897;p103"/>
          <p:cNvSpPr/>
          <p:nvPr/>
        </p:nvSpPr>
        <p:spPr>
          <a:xfrm>
            <a:off x="6618157"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8" name="Google Shape;898;p103"/>
          <p:cNvSpPr/>
          <p:nvPr/>
        </p:nvSpPr>
        <p:spPr>
          <a:xfrm>
            <a:off x="6942943"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9" name="Google Shape;899;p103"/>
          <p:cNvSpPr/>
          <p:nvPr/>
        </p:nvSpPr>
        <p:spPr>
          <a:xfrm>
            <a:off x="7267730" y="4198496"/>
            <a:ext cx="187500" cy="419700"/>
          </a:xfrm>
          <a:prstGeom prst="rect">
            <a:avLst/>
          </a:prstGeom>
          <a:solidFill>
            <a:schemeClr val="accent2"/>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0" name="Google Shape;900;p103"/>
          <p:cNvSpPr/>
          <p:nvPr/>
        </p:nvSpPr>
        <p:spPr>
          <a:xfrm>
            <a:off x="7592518"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1" name="Google Shape;901;p103"/>
          <p:cNvSpPr/>
          <p:nvPr/>
        </p:nvSpPr>
        <p:spPr>
          <a:xfrm>
            <a:off x="7917305"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2" name="Google Shape;902;p103"/>
          <p:cNvSpPr/>
          <p:nvPr/>
        </p:nvSpPr>
        <p:spPr>
          <a:xfrm>
            <a:off x="8242091" y="4198496"/>
            <a:ext cx="187500" cy="4197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3" name="Google Shape;903;p103"/>
          <p:cNvSpPr txBox="1"/>
          <p:nvPr/>
        </p:nvSpPr>
        <p:spPr>
          <a:xfrm>
            <a:off x="6550702" y="3238501"/>
            <a:ext cx="2136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0    1    2    3    4</a:t>
            </a:r>
            <a:endParaRPr sz="1100"/>
          </a:p>
        </p:txBody>
      </p:sp>
      <p:sp>
        <p:nvSpPr>
          <p:cNvPr id="904" name="Google Shape;904;p103"/>
          <p:cNvSpPr txBox="1"/>
          <p:nvPr/>
        </p:nvSpPr>
        <p:spPr>
          <a:xfrm>
            <a:off x="6550702" y="4651750"/>
            <a:ext cx="2136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0    1    2    3    4    5  </a:t>
            </a:r>
            <a:endParaRPr sz="1100"/>
          </a:p>
        </p:txBody>
      </p:sp>
      <p:sp>
        <p:nvSpPr>
          <p:cNvPr id="905" name="Google Shape;905;p103"/>
          <p:cNvSpPr/>
          <p:nvPr/>
        </p:nvSpPr>
        <p:spPr>
          <a:xfrm>
            <a:off x="7193194" y="3263902"/>
            <a:ext cx="330600" cy="8649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6" name="Google Shape;906;p103"/>
          <p:cNvSpPr txBox="1"/>
          <p:nvPr/>
        </p:nvSpPr>
        <p:spPr>
          <a:xfrm>
            <a:off x="6805533" y="2877083"/>
            <a:ext cx="21363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Mitte …..</a:t>
            </a:r>
            <a:endParaRPr sz="1100"/>
          </a:p>
        </p:txBody>
      </p:sp>
      <p:sp>
        <p:nvSpPr>
          <p:cNvPr id="907" name="Google Shape;907;p103"/>
          <p:cNvSpPr txBox="1"/>
          <p:nvPr/>
        </p:nvSpPr>
        <p:spPr>
          <a:xfrm>
            <a:off x="5873028" y="3220456"/>
            <a:ext cx="8052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GB" sz="1800">
                <a:solidFill>
                  <a:schemeClr val="dk1"/>
                </a:solidFill>
                <a:latin typeface="Calibri"/>
                <a:ea typeface="Calibri"/>
                <a:cs typeface="Calibri"/>
                <a:sym typeface="Calibri"/>
              </a:rPr>
              <a:t>Index</a:t>
            </a:r>
            <a:endParaRPr sz="1100"/>
          </a:p>
        </p:txBody>
      </p:sp>
      <p:sp>
        <p:nvSpPr>
          <p:cNvPr id="908" name="Google Shape;908;p103"/>
          <p:cNvSpPr txBox="1"/>
          <p:nvPr/>
        </p:nvSpPr>
        <p:spPr>
          <a:xfrm>
            <a:off x="5883711" y="4648111"/>
            <a:ext cx="8052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i="1" lang="en-GB" sz="1800">
                <a:solidFill>
                  <a:schemeClr val="dk1"/>
                </a:solidFill>
                <a:latin typeface="Calibri"/>
                <a:ea typeface="Calibri"/>
                <a:cs typeface="Calibri"/>
                <a:sym typeface="Calibri"/>
              </a:rPr>
              <a:t>Index</a:t>
            </a:r>
            <a:endParaRPr sz="1100"/>
          </a:p>
        </p:txBody>
      </p:sp>
      <p:sp>
        <p:nvSpPr>
          <p:cNvPr id="909" name="Google Shape;909;p103"/>
          <p:cNvSpPr/>
          <p:nvPr/>
        </p:nvSpPr>
        <p:spPr>
          <a:xfrm>
            <a:off x="7193194" y="4128856"/>
            <a:ext cx="330600" cy="864900"/>
          </a:xfrm>
          <a:prstGeom prst="ellipse">
            <a:avLst/>
          </a:prstGeom>
          <a:no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0" name="Google Shape;910;p10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0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Fragen?</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05"/>
          <p:cNvSpPr txBox="1"/>
          <p:nvPr>
            <p:ph type="title"/>
          </p:nvPr>
        </p:nvSpPr>
        <p:spPr>
          <a:xfrm>
            <a:off x="311700" y="445025"/>
            <a:ext cx="8520600" cy="1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Slides zum Thema Parameter (Array/Referenzvariable und Basistyp)</a:t>
            </a:r>
            <a:endParaRPr/>
          </a:p>
        </p:txBody>
      </p:sp>
      <p:sp>
        <p:nvSpPr>
          <p:cNvPr id="921" name="Google Shape;921;p105"/>
          <p:cNvSpPr txBox="1"/>
          <p:nvPr>
            <p:ph idx="1" type="body"/>
          </p:nvPr>
        </p:nvSpPr>
        <p:spPr>
          <a:xfrm>
            <a:off x="311700" y="1784175"/>
            <a:ext cx="8520600" cy="269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Diese Slides habe ich </a:t>
            </a:r>
            <a:r>
              <a:rPr i="1" lang="en-GB"/>
              <a:t>nicht </a:t>
            </a:r>
            <a:r>
              <a:rPr lang="en-GB"/>
              <a:t>in der Vorlesung besprochen (da ich dachte, wir hätten das Thema genug behandelt).  Ich habe aber die Poll (letzte Slides) gemacht und dabei einige falsche Antworten bekommen.  Es ist möglich, dass Sie Fragen zur Poll bekommen. Je nach Zeit können Sie auch gerne die übersprungenen Slides benutzen.</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10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Basistyp </a:t>
            </a:r>
            <a:endParaRPr/>
          </a:p>
        </p:txBody>
      </p:sp>
      <p:sp>
        <p:nvSpPr>
          <p:cNvPr id="928" name="Google Shape;928;p106"/>
          <p:cNvSpPr txBox="1"/>
          <p:nvPr>
            <p:ph idx="1" type="body"/>
          </p:nvPr>
        </p:nvSpPr>
        <p:spPr>
          <a:xfrm>
            <a:off x="457200" y="1200152"/>
            <a:ext cx="8229600" cy="3567112"/>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public static void main (String[] args)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j = 3;</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k = plusOne(j);</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System.out.println(j);</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System.out.println(k);</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a:t>
            </a:r>
            <a:endParaRPr/>
          </a:p>
          <a:p>
            <a:pPr indent="0" lvl="0" marL="0" rtl="0" algn="l">
              <a:lnSpc>
                <a:spcPct val="70000"/>
              </a:lnSpc>
              <a:spcBef>
                <a:spcPts val="800"/>
              </a:spcBef>
              <a:spcAft>
                <a:spcPts val="0"/>
              </a:spcAft>
              <a:buClr>
                <a:schemeClr val="dk1"/>
              </a:buClr>
              <a:buSzPts val="1800"/>
              <a:buNone/>
            </a:pPr>
            <a:r>
              <a:t/>
            </a:r>
            <a:endParaRPr sz="1800">
              <a:solidFill>
                <a:srgbClr val="000000"/>
              </a:solidFill>
              <a:latin typeface="Consolas"/>
              <a:ea typeface="Consolas"/>
              <a:cs typeface="Consolas"/>
              <a:sym typeface="Consolas"/>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public static int plusOne(int k)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k = k + 1;</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return k;</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a:t>
            </a:r>
            <a:endParaRPr/>
          </a:p>
          <a:p>
            <a:pPr indent="114300" lvl="0" marL="0" rtl="0" algn="l">
              <a:lnSpc>
                <a:spcPct val="90000"/>
              </a:lnSpc>
              <a:spcBef>
                <a:spcPts val="800"/>
              </a:spcBef>
              <a:spcAft>
                <a:spcPts val="0"/>
              </a:spcAft>
              <a:buClr>
                <a:schemeClr val="dk1"/>
              </a:buClr>
              <a:buSzPts val="1800"/>
              <a:buNone/>
            </a:pPr>
            <a:r>
              <a:t/>
            </a:r>
            <a:endParaRPr sz="1800">
              <a:latin typeface="Consolas"/>
              <a:ea typeface="Consolas"/>
              <a:cs typeface="Consolas"/>
              <a:sym typeface="Consolas"/>
            </a:endParaRPr>
          </a:p>
        </p:txBody>
      </p:sp>
      <p:sp>
        <p:nvSpPr>
          <p:cNvPr id="929" name="Google Shape;929;p10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4"/>
          <p:cNvSpPr txBox="1"/>
          <p:nvPr>
            <p:ph type="title"/>
          </p:nvPr>
        </p:nvSpPr>
        <p:spPr>
          <a:xfrm>
            <a:off x="311700" y="263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FEEDBACK "AbsoluteMax"</a:t>
            </a:r>
            <a:endParaRPr/>
          </a:p>
        </p:txBody>
      </p:sp>
      <p:sp>
        <p:nvSpPr>
          <p:cNvPr id="248" name="Google Shape;248;p44"/>
          <p:cNvSpPr txBox="1"/>
          <p:nvPr/>
        </p:nvSpPr>
        <p:spPr>
          <a:xfrm>
            <a:off x="824275" y="1327100"/>
            <a:ext cx="7014600" cy="34854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rPr b="1" lang="en-GB" sz="1500">
                <a:solidFill>
                  <a:schemeClr val="lt2"/>
                </a:solidFill>
                <a:latin typeface="Courier New"/>
                <a:ea typeface="Courier New"/>
                <a:cs typeface="Courier New"/>
                <a:sym typeface="Courier New"/>
              </a:rPr>
              <a:t>//a,b,c bereits absolut (nicht negativ)</a:t>
            </a:r>
            <a:endParaRPr b="1" sz="1500">
              <a:solidFill>
                <a:schemeClr val="lt2"/>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CF8E6D"/>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int </a:t>
            </a:r>
            <a:r>
              <a:rPr b="1" lang="en-GB" sz="1500">
                <a:solidFill>
                  <a:srgbClr val="BCBEC4"/>
                </a:solidFill>
                <a:latin typeface="Courier New"/>
                <a:ea typeface="Courier New"/>
                <a:cs typeface="Courier New"/>
                <a:sym typeface="Courier New"/>
              </a:rPr>
              <a:t>r = -</a:t>
            </a:r>
            <a:r>
              <a:rPr b="1" lang="en-GB" sz="1500">
                <a:solidFill>
                  <a:srgbClr val="2AACB8"/>
                </a:solidFill>
                <a:latin typeface="Courier New"/>
                <a:ea typeface="Courier New"/>
                <a:cs typeface="Courier New"/>
                <a:sym typeface="Courier New"/>
              </a:rPr>
              <a:t>1</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if</a:t>
            </a:r>
            <a:r>
              <a:rPr b="1" lang="en-GB" sz="1500">
                <a:solidFill>
                  <a:srgbClr val="BCBEC4"/>
                </a:solidFill>
                <a:latin typeface="Courier New"/>
                <a:ea typeface="Courier New"/>
                <a:cs typeface="Courier New"/>
                <a:sym typeface="Courier New"/>
              </a:rPr>
              <a:t>(a &gt;= b &amp;&amp; a &gt;= c) {</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a;</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(b &gt;= a &amp;&amp; b &gt;= c) {</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b;</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(c &gt;= a &amp;&amp; c &gt;= b) {</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c;</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a:t>
            </a: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a:t>
            </a:r>
            <a:r>
              <a:rPr b="1" lang="en-GB" sz="1500">
                <a:solidFill>
                  <a:srgbClr val="2AACB8"/>
                </a:solidFill>
                <a:latin typeface="Courier New"/>
                <a:ea typeface="Courier New"/>
                <a:cs typeface="Courier New"/>
                <a:sym typeface="Courier New"/>
              </a:rPr>
              <a:t>1</a:t>
            </a:r>
            <a:r>
              <a:rPr b="1" lang="en-GB" sz="1500">
                <a:solidFill>
                  <a:srgbClr val="BCBEC4"/>
                </a:solidFill>
                <a:latin typeface="Courier New"/>
                <a:ea typeface="Courier New"/>
                <a:cs typeface="Courier New"/>
                <a:sym typeface="Courier New"/>
              </a:rPr>
              <a:t>;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a:t>
            </a:r>
            <a:endParaRPr b="1" sz="2000">
              <a:solidFill>
                <a:srgbClr val="333399"/>
              </a:solidFill>
            </a:endParaRPr>
          </a:p>
        </p:txBody>
      </p:sp>
      <p:sp>
        <p:nvSpPr>
          <p:cNvPr id="249" name="Google Shape;249;p44"/>
          <p:cNvSpPr/>
          <p:nvPr/>
        </p:nvSpPr>
        <p:spPr>
          <a:xfrm>
            <a:off x="1432625" y="24238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44"/>
          <p:cNvSpPr/>
          <p:nvPr/>
        </p:nvSpPr>
        <p:spPr>
          <a:xfrm>
            <a:off x="2568500" y="24238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44"/>
          <p:cNvSpPr/>
          <p:nvPr/>
        </p:nvSpPr>
        <p:spPr>
          <a:xfrm>
            <a:off x="2235500" y="29304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44"/>
          <p:cNvSpPr/>
          <p:nvPr/>
        </p:nvSpPr>
        <p:spPr>
          <a:xfrm>
            <a:off x="3376650" y="29304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44"/>
          <p:cNvSpPr/>
          <p:nvPr/>
        </p:nvSpPr>
        <p:spPr>
          <a:xfrm>
            <a:off x="2235500" y="34370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44"/>
          <p:cNvSpPr/>
          <p:nvPr/>
        </p:nvSpPr>
        <p:spPr>
          <a:xfrm>
            <a:off x="3376650" y="34370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0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Basistyp </a:t>
            </a:r>
            <a:endParaRPr/>
          </a:p>
        </p:txBody>
      </p:sp>
      <p:sp>
        <p:nvSpPr>
          <p:cNvPr id="936" name="Google Shape;936;p107"/>
          <p:cNvSpPr txBox="1"/>
          <p:nvPr>
            <p:ph idx="1" type="body"/>
          </p:nvPr>
        </p:nvSpPr>
        <p:spPr>
          <a:xfrm>
            <a:off x="457200" y="1200152"/>
            <a:ext cx="8229600" cy="3567112"/>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public static void main (String[] args)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j = 3;</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k = plusOne(j);</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System.out.println(j);</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System.out.println(k);</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a:t>
            </a:r>
            <a:endParaRPr/>
          </a:p>
          <a:p>
            <a:pPr indent="0" lvl="0" marL="0" rtl="0" algn="l">
              <a:lnSpc>
                <a:spcPct val="70000"/>
              </a:lnSpc>
              <a:spcBef>
                <a:spcPts val="800"/>
              </a:spcBef>
              <a:spcAft>
                <a:spcPts val="0"/>
              </a:spcAft>
              <a:buClr>
                <a:schemeClr val="dk1"/>
              </a:buClr>
              <a:buSzPts val="1800"/>
              <a:buNone/>
            </a:pPr>
            <a:r>
              <a:t/>
            </a:r>
            <a:endParaRPr sz="1800">
              <a:solidFill>
                <a:srgbClr val="000000"/>
              </a:solidFill>
              <a:latin typeface="Consolas"/>
              <a:ea typeface="Consolas"/>
              <a:cs typeface="Consolas"/>
              <a:sym typeface="Consolas"/>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public static int plusOne(int k)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k = k + 1;</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return k;</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a:t>
            </a:r>
            <a:endParaRPr/>
          </a:p>
          <a:p>
            <a:pPr indent="114300" lvl="0" marL="0" rtl="0" algn="l">
              <a:lnSpc>
                <a:spcPct val="90000"/>
              </a:lnSpc>
              <a:spcBef>
                <a:spcPts val="800"/>
              </a:spcBef>
              <a:spcAft>
                <a:spcPts val="0"/>
              </a:spcAft>
              <a:buClr>
                <a:schemeClr val="dk1"/>
              </a:buClr>
              <a:buSzPts val="1800"/>
              <a:buNone/>
            </a:pPr>
            <a:r>
              <a:t/>
            </a:r>
            <a:endParaRPr sz="1800">
              <a:latin typeface="Consolas"/>
              <a:ea typeface="Consolas"/>
              <a:cs typeface="Consolas"/>
              <a:sym typeface="Consolas"/>
            </a:endParaRPr>
          </a:p>
        </p:txBody>
      </p:sp>
      <p:sp>
        <p:nvSpPr>
          <p:cNvPr id="937" name="Google Shape;937;p10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
        <p:nvSpPr>
          <p:cNvPr id="938" name="Google Shape;938;p107"/>
          <p:cNvSpPr txBox="1"/>
          <p:nvPr/>
        </p:nvSpPr>
        <p:spPr>
          <a:xfrm>
            <a:off x="5947645" y="1619378"/>
            <a:ext cx="2678464" cy="1238896"/>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i="0" lang="en-GB" sz="2000" u="none" cap="none" strike="noStrike">
                <a:solidFill>
                  <a:schemeClr val="dk1"/>
                </a:solidFill>
                <a:latin typeface="Calibri"/>
                <a:ea typeface="Calibri"/>
                <a:cs typeface="Calibri"/>
                <a:sym typeface="Calibri"/>
              </a:rPr>
              <a:t>Output:</a:t>
            </a:r>
            <a:endParaRPr sz="1100"/>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3</a:t>
            </a:r>
            <a:endParaRPr sz="1100"/>
          </a:p>
          <a:p>
            <a:pPr indent="0" lvl="0" marL="0" marR="0" rtl="0" algn="l">
              <a:spcBef>
                <a:spcPts val="0"/>
              </a:spcBef>
              <a:spcAft>
                <a:spcPts val="0"/>
              </a:spcAft>
              <a:buNone/>
            </a:pPr>
            <a:r>
              <a:rPr lang="en-GB" sz="1800">
                <a:solidFill>
                  <a:schemeClr val="dk1"/>
                </a:solidFill>
                <a:latin typeface="Calibri"/>
                <a:ea typeface="Calibri"/>
                <a:cs typeface="Calibri"/>
                <a:sym typeface="Calibri"/>
              </a:rPr>
              <a:t>4</a:t>
            </a:r>
            <a:endParaRPr sz="11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0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Element eines Basistyps </a:t>
            </a:r>
            <a:endParaRPr/>
          </a:p>
        </p:txBody>
      </p:sp>
      <p:sp>
        <p:nvSpPr>
          <p:cNvPr id="945" name="Google Shape;945;p108"/>
          <p:cNvSpPr txBox="1"/>
          <p:nvPr>
            <p:ph idx="1" type="body"/>
          </p:nvPr>
        </p:nvSpPr>
        <p:spPr>
          <a:xfrm>
            <a:off x="457200" y="1200152"/>
            <a:ext cx="8229600" cy="3567112"/>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x = {2, 4, 6, 8};</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m = plusOne(x[0]);</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System.out.println(Arrays.toString(x));</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System.out.println(x);</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70000"/>
              </a:lnSpc>
              <a:spcBef>
                <a:spcPts val="800"/>
              </a:spcBef>
              <a:spcAft>
                <a:spcPts val="0"/>
              </a:spcAft>
              <a:buClr>
                <a:schemeClr val="dk1"/>
              </a:buClr>
              <a:buSzPts val="1800"/>
              <a:buNone/>
            </a:pPr>
            <a:r>
              <a:t/>
            </a:r>
            <a:endParaRPr sz="1800">
              <a:solidFill>
                <a:srgbClr val="000000"/>
              </a:solidFill>
              <a:latin typeface="Consolas"/>
              <a:ea typeface="Consolas"/>
              <a:cs typeface="Consolas"/>
              <a:sym typeface="Consolas"/>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public static int plusOne(int k)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k = k + 1;</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return k;</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946" name="Google Shape;946;p10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10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Element eines Basistyps </a:t>
            </a:r>
            <a:endParaRPr/>
          </a:p>
        </p:txBody>
      </p:sp>
      <p:sp>
        <p:nvSpPr>
          <p:cNvPr id="953" name="Google Shape;953;p109"/>
          <p:cNvSpPr txBox="1"/>
          <p:nvPr>
            <p:ph idx="1" type="body"/>
          </p:nvPr>
        </p:nvSpPr>
        <p:spPr>
          <a:xfrm>
            <a:off x="457200" y="1200152"/>
            <a:ext cx="8229600" cy="3567112"/>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x = {2, 4, 6, 8};</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m = plusOne(x[0]);</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System.out.println(Arrays.toString(x));</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System.out.println(m);</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70000"/>
              </a:lnSpc>
              <a:spcBef>
                <a:spcPts val="800"/>
              </a:spcBef>
              <a:spcAft>
                <a:spcPts val="0"/>
              </a:spcAft>
              <a:buClr>
                <a:schemeClr val="dk1"/>
              </a:buClr>
              <a:buSzPts val="1800"/>
              <a:buNone/>
            </a:pPr>
            <a:r>
              <a:t/>
            </a:r>
            <a:endParaRPr sz="1800">
              <a:solidFill>
                <a:srgbClr val="000000"/>
              </a:solidFill>
              <a:latin typeface="Consolas"/>
              <a:ea typeface="Consolas"/>
              <a:cs typeface="Consolas"/>
              <a:sym typeface="Consolas"/>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public static int plusOne(int k)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k = k + 1;</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return k;</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954" name="Google Shape;954;p10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
        <p:nvSpPr>
          <p:cNvPr id="955" name="Google Shape;955;p109"/>
          <p:cNvSpPr txBox="1"/>
          <p:nvPr/>
        </p:nvSpPr>
        <p:spPr>
          <a:xfrm>
            <a:off x="6280769" y="1595102"/>
            <a:ext cx="2678464" cy="1238897"/>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Output:</a:t>
            </a:r>
            <a:endParaRPr sz="1100"/>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[2, 4, 6, 8]</a:t>
            </a:r>
            <a:endParaRPr sz="1100"/>
          </a:p>
          <a:p>
            <a:pPr indent="0" lvl="0" marL="0" marR="0" rtl="0" algn="l">
              <a:spcBef>
                <a:spcPts val="0"/>
              </a:spcBef>
              <a:spcAft>
                <a:spcPts val="0"/>
              </a:spcAft>
              <a:buNone/>
            </a:pPr>
            <a:r>
              <a:rPr lang="en-GB"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1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a:t>
            </a:r>
            <a:endParaRPr/>
          </a:p>
        </p:txBody>
      </p:sp>
      <p:sp>
        <p:nvSpPr>
          <p:cNvPr id="962" name="Google Shape;962;p110"/>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x = {2, 4, 6, 8};</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plusOneA(x);</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System.out.println(Arrays.toString(x));</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70000"/>
              </a:lnSpc>
              <a:spcBef>
                <a:spcPts val="800"/>
              </a:spcBef>
              <a:spcAft>
                <a:spcPts val="0"/>
              </a:spcAft>
              <a:buClr>
                <a:schemeClr val="dk1"/>
              </a:buClr>
              <a:buSzPts val="1800"/>
              <a:buNone/>
            </a:pPr>
            <a:r>
              <a:t/>
            </a:r>
            <a:endParaRPr sz="1800">
              <a:solidFill>
                <a:srgbClr val="000000"/>
              </a:solidFill>
              <a:latin typeface="Consolas"/>
              <a:ea typeface="Consolas"/>
              <a:cs typeface="Consolas"/>
              <a:sym typeface="Consolas"/>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plusOneA(int[] y)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for (int k=0; k&lt;y.length; k++)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y[k]++;</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963" name="Google Shape;963;p11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1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a:t>
            </a:r>
            <a:endParaRPr/>
          </a:p>
        </p:txBody>
      </p:sp>
      <p:sp>
        <p:nvSpPr>
          <p:cNvPr id="970" name="Google Shape;970;p111"/>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x = {2, 4, 6, 8};</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plusOneA(x);</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System.out.println(Arrays.toString(x));</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70000"/>
              </a:lnSpc>
              <a:spcBef>
                <a:spcPts val="800"/>
              </a:spcBef>
              <a:spcAft>
                <a:spcPts val="0"/>
              </a:spcAft>
              <a:buClr>
                <a:schemeClr val="dk1"/>
              </a:buClr>
              <a:buSzPts val="1800"/>
              <a:buNone/>
            </a:pPr>
            <a:r>
              <a:t/>
            </a:r>
            <a:endParaRPr sz="1800">
              <a:solidFill>
                <a:srgbClr val="000000"/>
              </a:solidFill>
              <a:latin typeface="Consolas"/>
              <a:ea typeface="Consolas"/>
              <a:cs typeface="Consolas"/>
              <a:sym typeface="Consolas"/>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plusOneA(int[] y)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for (int k=0; k&lt;y.length; k++)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y[k]++;</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971" name="Google Shape;971;p11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
        <p:nvSpPr>
          <p:cNvPr id="972" name="Google Shape;972;p111"/>
          <p:cNvSpPr txBox="1"/>
          <p:nvPr/>
        </p:nvSpPr>
        <p:spPr>
          <a:xfrm>
            <a:off x="6882276" y="1506381"/>
            <a:ext cx="1804524" cy="961898"/>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Output:</a:t>
            </a:r>
            <a:endParaRPr sz="1100"/>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[3, 5, 7, 9]</a:t>
            </a:r>
            <a:endParaRPr sz="11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1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mit alias</a:t>
            </a:r>
            <a:endParaRPr/>
          </a:p>
        </p:txBody>
      </p:sp>
      <p:sp>
        <p:nvSpPr>
          <p:cNvPr id="979" name="Google Shape;979;p112"/>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a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b = a;</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plusOneA(a);</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System.out.println(Arrays.toString(a));</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System.out.println(Arrays.toString(b));</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chemeClr val="dk1"/>
              </a:buClr>
              <a:buSzPts val="300"/>
              <a:buNone/>
            </a:pPr>
            <a:r>
              <a:t/>
            </a:r>
            <a:endParaRPr sz="300">
              <a:solidFill>
                <a:srgbClr val="000000"/>
              </a:solidFill>
              <a:latin typeface="Consolas"/>
              <a:ea typeface="Consolas"/>
              <a:cs typeface="Consolas"/>
              <a:sym typeface="Consolas"/>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plusOneA(int[] y)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for (int k=0; k&lt;y.length; k++)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y[k]++;</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br>
              <a:rPr lang="en-GB" sz="1800">
                <a:solidFill>
                  <a:srgbClr val="000000"/>
                </a:solidFill>
                <a:latin typeface="Consolas"/>
                <a:ea typeface="Consolas"/>
                <a:cs typeface="Consolas"/>
                <a:sym typeface="Consolas"/>
              </a:rPr>
            </a:br>
            <a:endParaRPr sz="1800">
              <a:solidFill>
                <a:srgbClr val="000000"/>
              </a:solidFill>
              <a:latin typeface="Consolas"/>
              <a:ea typeface="Consolas"/>
              <a:cs typeface="Consolas"/>
              <a:sym typeface="Consolas"/>
            </a:endParaRPr>
          </a:p>
        </p:txBody>
      </p:sp>
      <p:sp>
        <p:nvSpPr>
          <p:cNvPr id="980" name="Google Shape;980;p11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1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mit alias</a:t>
            </a:r>
            <a:endParaRPr/>
          </a:p>
        </p:txBody>
      </p:sp>
      <p:sp>
        <p:nvSpPr>
          <p:cNvPr id="987" name="Google Shape;987;p113"/>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a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b = a;</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plusOneA(a);</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System.out.println(Arrays.toString(a));</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System.out.println(Arrays.toString(b));</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chemeClr val="dk1"/>
              </a:buClr>
              <a:buSzPts val="300"/>
              <a:buNone/>
            </a:pPr>
            <a:r>
              <a:t/>
            </a:r>
            <a:endParaRPr sz="300">
              <a:solidFill>
                <a:srgbClr val="000000"/>
              </a:solidFill>
              <a:latin typeface="Consolas"/>
              <a:ea typeface="Consolas"/>
              <a:cs typeface="Consolas"/>
              <a:sym typeface="Consolas"/>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plusOneA(int[] y)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for (int k=0; k&lt;y.length; k++)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y[k]++;</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br>
              <a:rPr lang="en-GB" sz="1800">
                <a:solidFill>
                  <a:srgbClr val="000000"/>
                </a:solidFill>
                <a:latin typeface="Consolas"/>
                <a:ea typeface="Consolas"/>
                <a:cs typeface="Consolas"/>
                <a:sym typeface="Consolas"/>
              </a:rPr>
            </a:br>
            <a:endParaRPr sz="1800">
              <a:solidFill>
                <a:srgbClr val="000000"/>
              </a:solidFill>
              <a:latin typeface="Consolas"/>
              <a:ea typeface="Consolas"/>
              <a:cs typeface="Consolas"/>
              <a:sym typeface="Consolas"/>
            </a:endParaRPr>
          </a:p>
        </p:txBody>
      </p:sp>
      <p:sp>
        <p:nvSpPr>
          <p:cNvPr id="988" name="Google Shape;988;p1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
        <p:nvSpPr>
          <p:cNvPr id="989" name="Google Shape;989;p113"/>
          <p:cNvSpPr txBox="1"/>
          <p:nvPr/>
        </p:nvSpPr>
        <p:spPr>
          <a:xfrm>
            <a:off x="6882276" y="1721823"/>
            <a:ext cx="1804524" cy="1238897"/>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Output:</a:t>
            </a:r>
            <a:endParaRPr sz="1100"/>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[3, 5, 7, 9]</a:t>
            </a:r>
            <a:endParaRPr sz="1100"/>
          </a:p>
          <a:p>
            <a:pPr indent="0" lvl="0" marL="0" marR="0" rtl="0" algn="l">
              <a:spcBef>
                <a:spcPts val="0"/>
              </a:spcBef>
              <a:spcAft>
                <a:spcPts val="0"/>
              </a:spcAft>
              <a:buNone/>
            </a:pPr>
            <a:r>
              <a:rPr lang="en-GB" sz="1800">
                <a:solidFill>
                  <a:schemeClr val="dk1"/>
                </a:solidFill>
                <a:latin typeface="Calibri"/>
                <a:ea typeface="Calibri"/>
                <a:cs typeface="Calibri"/>
                <a:sym typeface="Calibri"/>
              </a:rPr>
              <a:t>[3, 5, 7, 9]</a:t>
            </a:r>
            <a:endParaRPr sz="11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1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a:t>
            </a:r>
            <a:r>
              <a:rPr lang="en-GB" sz="2800"/>
              <a:t>(und es gibt Array mit gleichen Elementen)</a:t>
            </a:r>
            <a:endParaRPr/>
          </a:p>
        </p:txBody>
      </p:sp>
      <p:sp>
        <p:nvSpPr>
          <p:cNvPr id="996" name="Google Shape;996;p114"/>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c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d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plusOneA(c);</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System.out.println(Arrays.toString(c));</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System.out.println(Arrays.toString(d));</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chemeClr val="dk1"/>
              </a:buClr>
              <a:buSzPts val="300"/>
              <a:buNone/>
            </a:pPr>
            <a:r>
              <a:t/>
            </a:r>
            <a:endParaRPr sz="300">
              <a:solidFill>
                <a:srgbClr val="000000"/>
              </a:solidFill>
              <a:latin typeface="Consolas"/>
              <a:ea typeface="Consolas"/>
              <a:cs typeface="Consolas"/>
              <a:sym typeface="Consolas"/>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plusOneA(int[] y)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for (int k=0; k&lt;y.length; k++)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y[k]++;</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br>
              <a:rPr lang="en-GB" sz="1800">
                <a:solidFill>
                  <a:srgbClr val="000000"/>
                </a:solidFill>
                <a:latin typeface="Consolas"/>
                <a:ea typeface="Consolas"/>
                <a:cs typeface="Consolas"/>
                <a:sym typeface="Consolas"/>
              </a:rPr>
            </a:br>
            <a:endParaRPr sz="1800">
              <a:solidFill>
                <a:srgbClr val="000000"/>
              </a:solidFill>
              <a:latin typeface="Consolas"/>
              <a:ea typeface="Consolas"/>
              <a:cs typeface="Consolas"/>
              <a:sym typeface="Consolas"/>
            </a:endParaRPr>
          </a:p>
        </p:txBody>
      </p:sp>
      <p:sp>
        <p:nvSpPr>
          <p:cNvPr id="997" name="Google Shape;997;p1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a:t>
            </a:r>
            <a:r>
              <a:rPr lang="en-GB" sz="2800"/>
              <a:t>(und es gibt Array mit gleichen Elementen)</a:t>
            </a:r>
            <a:endParaRPr/>
          </a:p>
        </p:txBody>
      </p:sp>
      <p:sp>
        <p:nvSpPr>
          <p:cNvPr id="1004" name="Google Shape;1004;p115"/>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c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d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plusOneA(c);</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System.out.println(Arrays.toString(c));</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System.out.println(Arrays.toString(d));</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chemeClr val="dk1"/>
              </a:buClr>
              <a:buSzPts val="300"/>
              <a:buNone/>
            </a:pPr>
            <a:r>
              <a:t/>
            </a:r>
            <a:endParaRPr sz="300">
              <a:solidFill>
                <a:srgbClr val="000000"/>
              </a:solidFill>
              <a:latin typeface="Consolas"/>
              <a:ea typeface="Consolas"/>
              <a:cs typeface="Consolas"/>
              <a:sym typeface="Consolas"/>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plusOneA(int[] y)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for (int k=0; k&lt;y.length; k++)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y[k]++;</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br>
              <a:rPr lang="en-GB" sz="1800">
                <a:solidFill>
                  <a:srgbClr val="000000"/>
                </a:solidFill>
                <a:latin typeface="Consolas"/>
                <a:ea typeface="Consolas"/>
                <a:cs typeface="Consolas"/>
                <a:sym typeface="Consolas"/>
              </a:rPr>
            </a:br>
            <a:endParaRPr sz="1800">
              <a:solidFill>
                <a:srgbClr val="000000"/>
              </a:solidFill>
              <a:latin typeface="Consolas"/>
              <a:ea typeface="Consolas"/>
              <a:cs typeface="Consolas"/>
              <a:sym typeface="Consolas"/>
            </a:endParaRPr>
          </a:p>
        </p:txBody>
      </p:sp>
      <p:sp>
        <p:nvSpPr>
          <p:cNvPr id="1005" name="Google Shape;1005;p1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
        <p:nvSpPr>
          <p:cNvPr id="1006" name="Google Shape;1006;p115"/>
          <p:cNvSpPr txBox="1"/>
          <p:nvPr/>
        </p:nvSpPr>
        <p:spPr>
          <a:xfrm>
            <a:off x="6882276" y="1721823"/>
            <a:ext cx="1804524" cy="1238897"/>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Output:</a:t>
            </a:r>
            <a:endParaRPr sz="1100"/>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[3, 5, 7, 9]</a:t>
            </a:r>
            <a:endParaRPr sz="1100"/>
          </a:p>
          <a:p>
            <a:pPr indent="0" lvl="0" marL="0" marR="0" rtl="0" algn="l">
              <a:spcBef>
                <a:spcPts val="0"/>
              </a:spcBef>
              <a:spcAft>
                <a:spcPts val="0"/>
              </a:spcAft>
              <a:buNone/>
            </a:pPr>
            <a:r>
              <a:rPr lang="en-GB" sz="1800">
                <a:solidFill>
                  <a:schemeClr val="dk1"/>
                </a:solidFill>
                <a:latin typeface="Calibri"/>
                <a:ea typeface="Calibri"/>
                <a:cs typeface="Calibri"/>
                <a:sym typeface="Calibri"/>
              </a:rPr>
              <a:t>[2, 4, 6, 8]</a:t>
            </a:r>
            <a:endParaRPr sz="11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1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(umständlich)</a:t>
            </a:r>
            <a:endParaRPr/>
          </a:p>
        </p:txBody>
      </p:sp>
      <p:sp>
        <p:nvSpPr>
          <p:cNvPr id="1013" name="Google Shape;1013;p116"/>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f = {2, 4, 6, 8};</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plusOneArrTemp(f);</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System.out.println(Arrays.toString(f));</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70000"/>
              </a:lnSpc>
              <a:spcBef>
                <a:spcPts val="800"/>
              </a:spcBef>
              <a:spcAft>
                <a:spcPts val="0"/>
              </a:spcAft>
              <a:buClr>
                <a:schemeClr val="dk1"/>
              </a:buClr>
              <a:buSzPts val="700"/>
              <a:buNone/>
            </a:pPr>
            <a:r>
              <a:t/>
            </a:r>
            <a:endParaRPr sz="700">
              <a:solidFill>
                <a:srgbClr val="000000"/>
              </a:solidFill>
              <a:latin typeface="Consolas"/>
              <a:ea typeface="Consolas"/>
              <a:cs typeface="Consolas"/>
              <a:sym typeface="Consolas"/>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plusOneArrTemp(int[] y)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t = y;</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for (int k=0; k&lt;t.length; k++)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t[k]++;</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1014" name="Google Shape;1014;p1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5"/>
          <p:cNvSpPr txBox="1"/>
          <p:nvPr>
            <p:ph type="title"/>
          </p:nvPr>
        </p:nvSpPr>
        <p:spPr>
          <a:xfrm>
            <a:off x="311700" y="263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FEEDBACK "AbsoluteMax"</a:t>
            </a:r>
            <a:endParaRPr/>
          </a:p>
        </p:txBody>
      </p:sp>
      <p:sp>
        <p:nvSpPr>
          <p:cNvPr id="260" name="Google Shape;260;p45"/>
          <p:cNvSpPr txBox="1"/>
          <p:nvPr/>
        </p:nvSpPr>
        <p:spPr>
          <a:xfrm>
            <a:off x="824275" y="1327100"/>
            <a:ext cx="7014600" cy="34854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rPr b="1" lang="en-GB" sz="1500">
                <a:solidFill>
                  <a:schemeClr val="lt2"/>
                </a:solidFill>
                <a:latin typeface="Courier New"/>
                <a:ea typeface="Courier New"/>
                <a:cs typeface="Courier New"/>
                <a:sym typeface="Courier New"/>
              </a:rPr>
              <a:t>//a,b,c bereits absolut (nicht negativ)</a:t>
            </a:r>
            <a:endParaRPr b="1" sz="1500">
              <a:solidFill>
                <a:schemeClr val="lt2"/>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CF8E6D"/>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int </a:t>
            </a:r>
            <a:r>
              <a:rPr b="1" lang="en-GB" sz="1500">
                <a:solidFill>
                  <a:srgbClr val="BCBEC4"/>
                </a:solidFill>
                <a:latin typeface="Courier New"/>
                <a:ea typeface="Courier New"/>
                <a:cs typeface="Courier New"/>
                <a:sym typeface="Courier New"/>
              </a:rPr>
              <a:t>r = -</a:t>
            </a:r>
            <a:r>
              <a:rPr b="1" lang="en-GB" sz="1500">
                <a:solidFill>
                  <a:srgbClr val="2AACB8"/>
                </a:solidFill>
                <a:latin typeface="Courier New"/>
                <a:ea typeface="Courier New"/>
                <a:cs typeface="Courier New"/>
                <a:sym typeface="Courier New"/>
              </a:rPr>
              <a:t>1</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if</a:t>
            </a:r>
            <a:r>
              <a:rPr b="1" lang="en-GB" sz="1500">
                <a:solidFill>
                  <a:srgbClr val="BCBEC4"/>
                </a:solidFill>
                <a:latin typeface="Courier New"/>
                <a:ea typeface="Courier New"/>
                <a:cs typeface="Courier New"/>
                <a:sym typeface="Courier New"/>
              </a:rPr>
              <a:t>(a &gt;= b &amp;&amp; a &gt;= c) {</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a;</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(b &gt;= a &amp;&amp; b &gt;= c) {</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b;</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(c &gt;= a &amp;&amp; c &gt;= b) {</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c;</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BCBEC4"/>
              </a:solidFill>
              <a:latin typeface="Courier New"/>
              <a:ea typeface="Courier New"/>
              <a:cs typeface="Courier New"/>
              <a:sym typeface="Courier New"/>
            </a:endParaRPr>
          </a:p>
        </p:txBody>
      </p:sp>
      <p:sp>
        <p:nvSpPr>
          <p:cNvPr id="261" name="Google Shape;261;p45"/>
          <p:cNvSpPr/>
          <p:nvPr/>
        </p:nvSpPr>
        <p:spPr>
          <a:xfrm>
            <a:off x="1432625" y="24238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45"/>
          <p:cNvSpPr/>
          <p:nvPr/>
        </p:nvSpPr>
        <p:spPr>
          <a:xfrm>
            <a:off x="2568500" y="24238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45"/>
          <p:cNvSpPr/>
          <p:nvPr/>
        </p:nvSpPr>
        <p:spPr>
          <a:xfrm>
            <a:off x="2235500" y="29304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 name="Google Shape;264;p45"/>
          <p:cNvSpPr/>
          <p:nvPr/>
        </p:nvSpPr>
        <p:spPr>
          <a:xfrm>
            <a:off x="3376650" y="29304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 name="Google Shape;265;p45"/>
          <p:cNvSpPr/>
          <p:nvPr/>
        </p:nvSpPr>
        <p:spPr>
          <a:xfrm>
            <a:off x="2235500" y="34370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 name="Google Shape;266;p45"/>
          <p:cNvSpPr/>
          <p:nvPr/>
        </p:nvSpPr>
        <p:spPr>
          <a:xfrm>
            <a:off x="3376650" y="3437050"/>
            <a:ext cx="333000" cy="278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1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(umständlich)</a:t>
            </a:r>
            <a:endParaRPr/>
          </a:p>
        </p:txBody>
      </p:sp>
      <p:sp>
        <p:nvSpPr>
          <p:cNvPr id="1021" name="Google Shape;1021;p117"/>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f = {2, 4, 6, 8};</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plusOneArrTemp(f);</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System.out.println(Arrays.toString(f));</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70000"/>
              </a:lnSpc>
              <a:spcBef>
                <a:spcPts val="800"/>
              </a:spcBef>
              <a:spcAft>
                <a:spcPts val="0"/>
              </a:spcAft>
              <a:buClr>
                <a:schemeClr val="dk1"/>
              </a:buClr>
              <a:buSzPts val="700"/>
              <a:buNone/>
            </a:pPr>
            <a:r>
              <a:t/>
            </a:r>
            <a:endParaRPr sz="700">
              <a:solidFill>
                <a:srgbClr val="000000"/>
              </a:solidFill>
              <a:latin typeface="Consolas"/>
              <a:ea typeface="Consolas"/>
              <a:cs typeface="Consolas"/>
              <a:sym typeface="Consolas"/>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plusOneArrTemp(int[] y)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int[] t = y;</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for (int k=0; k&lt;t.length; k++)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t[k]++;</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70000"/>
              </a:lnSpc>
              <a:spcBef>
                <a:spcPts val="8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1022" name="Google Shape;1022;p1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
        <p:nvSpPr>
          <p:cNvPr id="1023" name="Google Shape;1023;p117"/>
          <p:cNvSpPr txBox="1"/>
          <p:nvPr/>
        </p:nvSpPr>
        <p:spPr>
          <a:xfrm>
            <a:off x="6882276" y="1568074"/>
            <a:ext cx="1804524" cy="961898"/>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Output:</a:t>
            </a:r>
            <a:endParaRPr sz="1100"/>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[3, 5, 7, 9]</a:t>
            </a:r>
            <a:endParaRPr sz="11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1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a:t>
            </a:r>
            <a:r>
              <a:rPr lang="en-GB" sz="2800"/>
              <a:t>(umständlich, mit Rückgabe)</a:t>
            </a:r>
            <a:endParaRPr/>
          </a:p>
        </p:txBody>
      </p:sp>
      <p:sp>
        <p:nvSpPr>
          <p:cNvPr id="1030" name="Google Shape;1030;p118"/>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g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h = plusOneMitRueck(g);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System.out.println(Arrays.toString(h));</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public static int[] plusOneMitRueck(int[] y)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t = new int[y.length];</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for (int k=0; k&lt;t.length; k++)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t[k] = y[k]+1;</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return t;</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1031" name="Google Shape;1031;p1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a:t>
            </a:r>
            <a:r>
              <a:rPr lang="en-GB" sz="2800"/>
              <a:t>(umständlich, mit Rückgabe)</a:t>
            </a:r>
            <a:endParaRPr/>
          </a:p>
        </p:txBody>
      </p:sp>
      <p:sp>
        <p:nvSpPr>
          <p:cNvPr id="1038" name="Google Shape;1038;p119"/>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g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h = plusOneMitRueck(g);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System.out.println(Arrays.toString(h));</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public static int[] plusOneMitRueck(int[] y)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t = new int[y.length];</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for (int k=0; k&lt;t.length; k++)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t[k] = y[k]+1;</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return t;</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1039" name="Google Shape;1039;p1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
        <p:nvSpPr>
          <p:cNvPr id="1040" name="Google Shape;1040;p119"/>
          <p:cNvSpPr txBox="1"/>
          <p:nvPr/>
        </p:nvSpPr>
        <p:spPr>
          <a:xfrm>
            <a:off x="6882276" y="1454786"/>
            <a:ext cx="1804524" cy="1238896"/>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Output:</a:t>
            </a:r>
            <a:endParaRPr sz="1100"/>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[2, 4, 6, 8]</a:t>
            </a:r>
            <a:endParaRPr sz="1100"/>
          </a:p>
          <a:p>
            <a:pPr indent="0" lvl="0" marL="0" marR="0" rtl="0" algn="l">
              <a:spcBef>
                <a:spcPts val="0"/>
              </a:spcBef>
              <a:spcAft>
                <a:spcPts val="0"/>
              </a:spcAft>
              <a:buNone/>
            </a:pPr>
            <a:r>
              <a:rPr lang="en-GB" sz="1800">
                <a:solidFill>
                  <a:schemeClr val="dk1"/>
                </a:solidFill>
                <a:latin typeface="Calibri"/>
                <a:ea typeface="Calibri"/>
                <a:cs typeface="Calibri"/>
                <a:sym typeface="Calibri"/>
              </a:rPr>
              <a:t>[3, 5, 7, 9]</a:t>
            </a:r>
            <a:endParaRPr sz="11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20"/>
          <p:cNvSpPr txBox="1"/>
          <p:nvPr>
            <p:ph type="title"/>
          </p:nvPr>
        </p:nvSpPr>
        <p:spPr>
          <a:xfrm>
            <a:off x="457200" y="205979"/>
            <a:ext cx="8343900" cy="85725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a:t>
            </a:r>
            <a:r>
              <a:rPr lang="en-GB" sz="2800"/>
              <a:t>– was wird ausgegeben?</a:t>
            </a:r>
            <a:endParaRPr sz="3200"/>
          </a:p>
        </p:txBody>
      </p:sp>
      <p:sp>
        <p:nvSpPr>
          <p:cNvPr id="1047" name="Google Shape;1047;p120"/>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g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plusOhneEffekt(g);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chemeClr val="dk1"/>
              </a:buClr>
              <a:buSzPts val="1800"/>
              <a:buNone/>
            </a:pPr>
            <a:r>
              <a:t/>
            </a:r>
            <a:endParaRPr sz="1800">
              <a:solidFill>
                <a:srgbClr val="000000"/>
              </a:solidFill>
              <a:latin typeface="Consolas"/>
              <a:ea typeface="Consolas"/>
              <a:cs typeface="Consolas"/>
              <a:sym typeface="Consolas"/>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plusOhneEffekt(int[] y)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t = new int[y.length];</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for (int k=0; k&lt;t.length; k++)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t[k] = y[k]+1;</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y = t;</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1048" name="Google Shape;1048;p1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
        <p:nvSpPr>
          <p:cNvPr id="1049" name="Google Shape;1049;p120"/>
          <p:cNvSpPr/>
          <p:nvPr/>
        </p:nvSpPr>
        <p:spPr>
          <a:xfrm>
            <a:off x="7530194" y="331338"/>
            <a:ext cx="1450504" cy="432048"/>
          </a:xfrm>
          <a:prstGeom prst="wedgeRectCallout">
            <a:avLst>
              <a:gd fmla="val -20833" name="adj1"/>
              <a:gd fmla="val 62500" name="adj2"/>
            </a:avLst>
          </a:prstGeom>
          <a:solidFill>
            <a:schemeClr val="l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2400">
                <a:solidFill>
                  <a:srgbClr val="002060"/>
                </a:solidFill>
                <a:latin typeface="Calibri"/>
                <a:ea typeface="Calibri"/>
                <a:cs typeface="Calibri"/>
                <a:sym typeface="Calibri"/>
              </a:rPr>
              <a:t>Poll</a:t>
            </a:r>
            <a:endParaRPr sz="1100"/>
          </a:p>
        </p:txBody>
      </p:sp>
      <p:sp>
        <p:nvSpPr>
          <p:cNvPr id="1050" name="Google Shape;1050;p120"/>
          <p:cNvSpPr txBox="1"/>
          <p:nvPr/>
        </p:nvSpPr>
        <p:spPr>
          <a:xfrm>
            <a:off x="6916667" y="1148519"/>
            <a:ext cx="1804524" cy="992724"/>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Output</a:t>
            </a:r>
            <a:r>
              <a:rPr lang="en-GB" sz="2000">
                <a:solidFill>
                  <a:schemeClr val="dk1"/>
                </a:solidFill>
                <a:latin typeface="Calibri"/>
                <a:ea typeface="Calibri"/>
                <a:cs typeface="Calibri"/>
                <a:sym typeface="Calibri"/>
              </a:rPr>
              <a:t>:</a:t>
            </a:r>
            <a:endParaRPr sz="1100"/>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a:solidFill>
                  <a:schemeClr val="dk1"/>
                </a:solidFill>
                <a:latin typeface="Calibri"/>
                <a:ea typeface="Calibri"/>
                <a:cs typeface="Calibri"/>
                <a:sym typeface="Calibri"/>
              </a:rPr>
              <a:t>[?, ?, ?, ?]</a:t>
            </a:r>
            <a:endParaRPr sz="110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121"/>
          <p:cNvSpPr txBox="1"/>
          <p:nvPr>
            <p:ph type="title"/>
          </p:nvPr>
        </p:nvSpPr>
        <p:spPr>
          <a:xfrm>
            <a:off x="457200" y="205979"/>
            <a:ext cx="8343900" cy="85725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a:t>
            </a:r>
            <a:r>
              <a:rPr lang="en-GB" sz="2800"/>
              <a:t>– was wird ausgegeben?</a:t>
            </a:r>
            <a:endParaRPr sz="3200"/>
          </a:p>
        </p:txBody>
      </p:sp>
      <p:sp>
        <p:nvSpPr>
          <p:cNvPr id="1057" name="Google Shape;1057;p121"/>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g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plusOhneEffekt(g);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chemeClr val="dk1"/>
              </a:buClr>
              <a:buSzPts val="1800"/>
              <a:buNone/>
            </a:pPr>
            <a:r>
              <a:t/>
            </a:r>
            <a:endParaRPr sz="1800">
              <a:solidFill>
                <a:srgbClr val="000000"/>
              </a:solidFill>
              <a:latin typeface="Consolas"/>
              <a:ea typeface="Consolas"/>
              <a:cs typeface="Consolas"/>
              <a:sym typeface="Consolas"/>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plusOhneEffekt(int[] y)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t = new int[y.length];</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for (int k=0; k&lt;t.length; k++)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t[k] = y[k]+1;</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y = t;</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1058" name="Google Shape;1058;p1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
        <p:nvSpPr>
          <p:cNvPr id="1059" name="Google Shape;1059;p121"/>
          <p:cNvSpPr/>
          <p:nvPr/>
        </p:nvSpPr>
        <p:spPr>
          <a:xfrm>
            <a:off x="7530194" y="331338"/>
            <a:ext cx="1450504" cy="432048"/>
          </a:xfrm>
          <a:prstGeom prst="wedgeRectCallout">
            <a:avLst>
              <a:gd fmla="val -20833" name="adj1"/>
              <a:gd fmla="val 62500" name="adj2"/>
            </a:avLst>
          </a:prstGeom>
          <a:solidFill>
            <a:srgbClr val="D8E2F3"/>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2400">
                <a:solidFill>
                  <a:srgbClr val="002060"/>
                </a:solidFill>
                <a:latin typeface="Calibri"/>
                <a:ea typeface="Calibri"/>
                <a:cs typeface="Calibri"/>
                <a:sym typeface="Calibri"/>
              </a:rPr>
              <a:t>Poll</a:t>
            </a:r>
            <a:endParaRPr sz="1100"/>
          </a:p>
        </p:txBody>
      </p:sp>
      <p:sp>
        <p:nvSpPr>
          <p:cNvPr id="1060" name="Google Shape;1060;p121"/>
          <p:cNvSpPr txBox="1"/>
          <p:nvPr/>
        </p:nvSpPr>
        <p:spPr>
          <a:xfrm>
            <a:off x="6916667" y="1148518"/>
            <a:ext cx="1804524" cy="992724"/>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Output</a:t>
            </a:r>
            <a:r>
              <a:rPr lang="en-GB" sz="2000">
                <a:solidFill>
                  <a:schemeClr val="dk1"/>
                </a:solidFill>
                <a:latin typeface="Calibri"/>
                <a:ea typeface="Calibri"/>
                <a:cs typeface="Calibri"/>
                <a:sym typeface="Calibri"/>
              </a:rPr>
              <a:t>:</a:t>
            </a:r>
            <a:endParaRPr sz="1100"/>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a:solidFill>
                  <a:schemeClr val="dk1"/>
                </a:solidFill>
                <a:latin typeface="Calibri"/>
                <a:ea typeface="Calibri"/>
                <a:cs typeface="Calibri"/>
                <a:sym typeface="Calibri"/>
              </a:rPr>
              <a:t>[2, 4, 6, 8]</a:t>
            </a:r>
            <a:endParaRPr sz="11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12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 </a:t>
            </a:r>
            <a:r>
              <a:rPr lang="en-GB" sz="2800"/>
              <a:t>aber ohne Wirkung</a:t>
            </a:r>
            <a:endParaRPr sz="3200"/>
          </a:p>
        </p:txBody>
      </p:sp>
      <p:sp>
        <p:nvSpPr>
          <p:cNvPr id="1067" name="Google Shape;1067;p122"/>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g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plusOhneEffekt(g);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plusOhneEffekt(int[] y)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t = new int[y.length];</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for (int k=0; k&lt;t.length; k++)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t[k] = y[k]+1;</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y = t;</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1068" name="Google Shape;1068;p1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
        <p:nvSpPr>
          <p:cNvPr id="1069" name="Google Shape;1069;p122"/>
          <p:cNvSpPr txBox="1"/>
          <p:nvPr/>
        </p:nvSpPr>
        <p:spPr>
          <a:xfrm>
            <a:off x="6916667" y="1148519"/>
            <a:ext cx="1804524" cy="654073"/>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Output:</a:t>
            </a:r>
            <a:endParaRPr sz="1100"/>
          </a:p>
          <a:p>
            <a:pPr indent="0" lvl="0" marL="0" marR="0" rtl="0" algn="l">
              <a:spcBef>
                <a:spcPts val="0"/>
              </a:spcBef>
              <a:spcAft>
                <a:spcPts val="0"/>
              </a:spcAft>
              <a:buNone/>
            </a:pPr>
            <a:r>
              <a:rPr lang="en-GB" sz="1800">
                <a:solidFill>
                  <a:schemeClr val="dk1"/>
                </a:solidFill>
                <a:latin typeface="Calibri"/>
                <a:ea typeface="Calibri"/>
                <a:cs typeface="Calibri"/>
                <a:sym typeface="Calibri"/>
              </a:rPr>
              <a:t>[2, 4, 6, 8]</a:t>
            </a:r>
            <a:endParaRPr sz="1100"/>
          </a:p>
        </p:txBody>
      </p:sp>
      <p:graphicFrame>
        <p:nvGraphicFramePr>
          <p:cNvPr id="1070" name="Google Shape;1070;p122"/>
          <p:cNvGraphicFramePr/>
          <p:nvPr/>
        </p:nvGraphicFramePr>
        <p:xfrm>
          <a:off x="7076484" y="2084927"/>
          <a:ext cx="3000000" cy="3000000"/>
        </p:xfrm>
        <a:graphic>
          <a:graphicData uri="http://schemas.openxmlformats.org/drawingml/2006/table">
            <a:tbl>
              <a:tblPr>
                <a:noFill/>
                <a:tableStyleId>{04093A3A-2118-4433-9D2C-B5FA04A202D2}</a:tableStyleId>
              </a:tblPr>
              <a:tblGrid>
                <a:gridCol w="510675"/>
                <a:gridCol w="323450"/>
                <a:gridCol w="323450"/>
                <a:gridCol w="323450"/>
                <a:gridCol w="323450"/>
              </a:tblGrid>
              <a:tr h="312450">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Index</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0</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1</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2</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3</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12450">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chemeClr val="dk1"/>
                          </a:solidFill>
                          <a:latin typeface="Tahoma"/>
                          <a:ea typeface="Tahoma"/>
                          <a:cs typeface="Tahoma"/>
                          <a:sym typeface="Tahoma"/>
                        </a:rPr>
                        <a:t>Wert</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2</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4</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6</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8</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cxnSp>
        <p:nvCxnSpPr>
          <p:cNvPr id="1071" name="Google Shape;1071;p122"/>
          <p:cNvCxnSpPr/>
          <p:nvPr/>
        </p:nvCxnSpPr>
        <p:spPr>
          <a:xfrm>
            <a:off x="4361608" y="1674776"/>
            <a:ext cx="2714850" cy="722700"/>
          </a:xfrm>
          <a:prstGeom prst="bentConnector3">
            <a:avLst>
              <a:gd fmla="val 71462" name="adj1"/>
            </a:avLst>
          </a:prstGeom>
          <a:noFill/>
          <a:ln cap="flat" cmpd="sng" w="25400">
            <a:solidFill>
              <a:schemeClr val="accent1"/>
            </a:solidFill>
            <a:prstDash val="solid"/>
            <a:miter lim="800000"/>
            <a:headEnd len="sm" w="sm" type="none"/>
            <a:tailEnd len="med" w="med" type="triangle"/>
          </a:ln>
        </p:spPr>
      </p:cxnSp>
      <p:cxnSp>
        <p:nvCxnSpPr>
          <p:cNvPr id="1072" name="Google Shape;1072;p122"/>
          <p:cNvCxnSpPr/>
          <p:nvPr/>
        </p:nvCxnSpPr>
        <p:spPr>
          <a:xfrm flipH="1" rot="10800000">
            <a:off x="6125672" y="2571714"/>
            <a:ext cx="950850" cy="138150"/>
          </a:xfrm>
          <a:prstGeom prst="bentConnector3">
            <a:avLst>
              <a:gd fmla="val 18510" name="adj1"/>
            </a:avLst>
          </a:prstGeom>
          <a:noFill/>
          <a:ln cap="flat" cmpd="sng" w="25400">
            <a:solidFill>
              <a:schemeClr val="accent1"/>
            </a:solidFill>
            <a:prstDash val="solid"/>
            <a:miter lim="800000"/>
            <a:headEnd len="sm" w="sm" type="none"/>
            <a:tailEnd len="med" w="med" type="triangle"/>
          </a:ln>
        </p:spPr>
      </p:cxnSp>
      <p:graphicFrame>
        <p:nvGraphicFramePr>
          <p:cNvPr id="1073" name="Google Shape;1073;p122"/>
          <p:cNvGraphicFramePr/>
          <p:nvPr/>
        </p:nvGraphicFramePr>
        <p:xfrm>
          <a:off x="7076484" y="2858330"/>
          <a:ext cx="3000000" cy="3000000"/>
        </p:xfrm>
        <a:graphic>
          <a:graphicData uri="http://schemas.openxmlformats.org/drawingml/2006/table">
            <a:tbl>
              <a:tblPr>
                <a:noFill/>
                <a:tableStyleId>{04093A3A-2118-4433-9D2C-B5FA04A202D2}</a:tableStyleId>
              </a:tblPr>
              <a:tblGrid>
                <a:gridCol w="510675"/>
                <a:gridCol w="323450"/>
                <a:gridCol w="323450"/>
                <a:gridCol w="323450"/>
                <a:gridCol w="323450"/>
              </a:tblGrid>
              <a:tr h="312450">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Index</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0</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1</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2</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3</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12450">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chemeClr val="dk1"/>
                          </a:solidFill>
                          <a:latin typeface="Tahoma"/>
                          <a:ea typeface="Tahoma"/>
                          <a:cs typeface="Tahoma"/>
                          <a:sym typeface="Tahoma"/>
                        </a:rPr>
                        <a:t>Wert</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0</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0</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0</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0</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1074" name="Google Shape;1074;p122"/>
          <p:cNvGraphicFramePr/>
          <p:nvPr/>
        </p:nvGraphicFramePr>
        <p:xfrm>
          <a:off x="7076484" y="2858330"/>
          <a:ext cx="3000000" cy="3000000"/>
        </p:xfrm>
        <a:graphic>
          <a:graphicData uri="http://schemas.openxmlformats.org/drawingml/2006/table">
            <a:tbl>
              <a:tblPr>
                <a:noFill/>
                <a:tableStyleId>{04093A3A-2118-4433-9D2C-B5FA04A202D2}</a:tableStyleId>
              </a:tblPr>
              <a:tblGrid>
                <a:gridCol w="510675"/>
                <a:gridCol w="323450"/>
                <a:gridCol w="323450"/>
                <a:gridCol w="323450"/>
                <a:gridCol w="323450"/>
              </a:tblGrid>
              <a:tr h="312450">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Index</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0</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1</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2</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3</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12450">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chemeClr val="dk1"/>
                          </a:solidFill>
                          <a:latin typeface="Tahoma"/>
                          <a:ea typeface="Tahoma"/>
                          <a:cs typeface="Tahoma"/>
                          <a:sym typeface="Tahoma"/>
                        </a:rPr>
                        <a:t>Wert</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3</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5</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7</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9</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cxnSp>
        <p:nvCxnSpPr>
          <p:cNvPr id="1075" name="Google Shape;1075;p122"/>
          <p:cNvCxnSpPr/>
          <p:nvPr/>
        </p:nvCxnSpPr>
        <p:spPr>
          <a:xfrm>
            <a:off x="4928050" y="3144473"/>
            <a:ext cx="2148525" cy="26325"/>
          </a:xfrm>
          <a:prstGeom prst="straightConnector1">
            <a:avLst/>
          </a:prstGeom>
          <a:noFill/>
          <a:ln cap="flat" cmpd="sng" w="25400">
            <a:solidFill>
              <a:schemeClr val="accent1"/>
            </a:solidFill>
            <a:prstDash val="solid"/>
            <a:miter lim="800000"/>
            <a:headEnd len="sm" w="sm" type="none"/>
            <a:tailEnd len="med" w="med" type="triangle"/>
          </a:ln>
        </p:spPr>
      </p:cxnSp>
      <p:cxnSp>
        <p:nvCxnSpPr>
          <p:cNvPr id="1076" name="Google Shape;1076;p122"/>
          <p:cNvCxnSpPr/>
          <p:nvPr/>
        </p:nvCxnSpPr>
        <p:spPr>
          <a:xfrm flipH="1" rot="10800000">
            <a:off x="2281954" y="3390659"/>
            <a:ext cx="4794525" cy="933750"/>
          </a:xfrm>
          <a:prstGeom prst="bentConnector3">
            <a:avLst>
              <a:gd fmla="val 83924" name="adj1"/>
            </a:avLst>
          </a:prstGeom>
          <a:noFill/>
          <a:ln cap="flat" cmpd="sng" w="25400">
            <a:solidFill>
              <a:schemeClr val="accent1"/>
            </a:solidFill>
            <a:prstDash val="solid"/>
            <a:miter lim="800000"/>
            <a:headEnd len="sm" w="sm" type="none"/>
            <a:tailEnd len="med" w="med" type="triangle"/>
          </a:ln>
        </p:spPr>
      </p:cxnSp>
      <p:sp>
        <p:nvSpPr>
          <p:cNvPr id="1077" name="Google Shape;1077;p122"/>
          <p:cNvSpPr/>
          <p:nvPr/>
        </p:nvSpPr>
        <p:spPr>
          <a:xfrm>
            <a:off x="7530194" y="331338"/>
            <a:ext cx="1450504" cy="432048"/>
          </a:xfrm>
          <a:prstGeom prst="wedgeRectCallout">
            <a:avLst>
              <a:gd fmla="val -20833" name="adj1"/>
              <a:gd fmla="val 62500" name="adj2"/>
            </a:avLst>
          </a:prstGeom>
          <a:solidFill>
            <a:srgbClr val="D8E2F3"/>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2400">
                <a:solidFill>
                  <a:srgbClr val="002060"/>
                </a:solidFill>
                <a:latin typeface="Calibri"/>
                <a:ea typeface="Calibri"/>
                <a:cs typeface="Calibri"/>
                <a:sym typeface="Calibri"/>
              </a:rPr>
              <a:t>Poll</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7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0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a:t>Parameter: Array – </a:t>
            </a:r>
            <a:r>
              <a:rPr lang="en-GB" sz="2800"/>
              <a:t>aber ohne Wirkung</a:t>
            </a:r>
            <a:endParaRPr sz="3200"/>
          </a:p>
        </p:txBody>
      </p:sp>
      <p:sp>
        <p:nvSpPr>
          <p:cNvPr id="1084" name="Google Shape;1084;p123"/>
          <p:cNvSpPr txBox="1"/>
          <p:nvPr>
            <p:ph idx="1" type="body"/>
          </p:nvPr>
        </p:nvSpPr>
        <p:spPr>
          <a:xfrm>
            <a:off x="457200" y="1200151"/>
            <a:ext cx="8229600" cy="3840956"/>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main (String[] args)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g = {2, 4, 6, 8};</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plusOhneEffekt(g);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System.out.println(Arrays.toString(g));</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public static void plusOhneEffekt(int[] y)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int[] t = new int[y.length];</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for (int k=0; k&lt;t.length; k++)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t[k] = y[k]+1;</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y = t;</a:t>
            </a:r>
            <a:endParaRPr/>
          </a:p>
          <a:p>
            <a:pPr indent="0" lvl="0" marL="0" rtl="0" algn="l">
              <a:lnSpc>
                <a:spcPct val="90000"/>
              </a:lnSpc>
              <a:spcBef>
                <a:spcPts val="400"/>
              </a:spcBef>
              <a:spcAft>
                <a:spcPts val="0"/>
              </a:spcAft>
              <a:buClr>
                <a:srgbClr val="000000"/>
              </a:buClr>
              <a:buSzPts val="1800"/>
              <a:buNone/>
            </a:pPr>
            <a:r>
              <a:rPr lang="en-GB" sz="1800">
                <a:solidFill>
                  <a:srgbClr val="000000"/>
                </a:solidFill>
                <a:latin typeface="Consolas"/>
                <a:ea typeface="Consolas"/>
                <a:cs typeface="Consolas"/>
                <a:sym typeface="Consolas"/>
              </a:rPr>
              <a:t>    }</a:t>
            </a:r>
            <a:endParaRPr/>
          </a:p>
        </p:txBody>
      </p:sp>
      <p:sp>
        <p:nvSpPr>
          <p:cNvPr id="1085" name="Google Shape;1085;p1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GB"/>
              <a:t>‹#›</a:t>
            </a:fld>
            <a:endParaRPr/>
          </a:p>
        </p:txBody>
      </p:sp>
      <p:sp>
        <p:nvSpPr>
          <p:cNvPr id="1086" name="Google Shape;1086;p123"/>
          <p:cNvSpPr txBox="1"/>
          <p:nvPr/>
        </p:nvSpPr>
        <p:spPr>
          <a:xfrm>
            <a:off x="6916667" y="1148519"/>
            <a:ext cx="1804524" cy="654073"/>
          </a:xfrm>
          <a:prstGeom prst="rect">
            <a:avLst/>
          </a:prstGeom>
          <a:solidFill>
            <a:srgbClr val="F2F2F2"/>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Output:</a:t>
            </a:r>
            <a:endParaRPr sz="1100"/>
          </a:p>
          <a:p>
            <a:pPr indent="0" lvl="0" marL="0" marR="0" rtl="0" algn="l">
              <a:spcBef>
                <a:spcPts val="0"/>
              </a:spcBef>
              <a:spcAft>
                <a:spcPts val="0"/>
              </a:spcAft>
              <a:buNone/>
            </a:pPr>
            <a:r>
              <a:rPr lang="en-GB" sz="1800">
                <a:solidFill>
                  <a:schemeClr val="dk1"/>
                </a:solidFill>
                <a:latin typeface="Calibri"/>
                <a:ea typeface="Calibri"/>
                <a:cs typeface="Calibri"/>
                <a:sym typeface="Calibri"/>
              </a:rPr>
              <a:t>[2, 4, 6, 8]</a:t>
            </a:r>
            <a:endParaRPr sz="1100"/>
          </a:p>
        </p:txBody>
      </p:sp>
      <p:graphicFrame>
        <p:nvGraphicFramePr>
          <p:cNvPr id="1087" name="Google Shape;1087;p123"/>
          <p:cNvGraphicFramePr/>
          <p:nvPr/>
        </p:nvGraphicFramePr>
        <p:xfrm>
          <a:off x="7076484" y="2084927"/>
          <a:ext cx="3000000" cy="3000000"/>
        </p:xfrm>
        <a:graphic>
          <a:graphicData uri="http://schemas.openxmlformats.org/drawingml/2006/table">
            <a:tbl>
              <a:tblPr>
                <a:noFill/>
                <a:tableStyleId>{04093A3A-2118-4433-9D2C-B5FA04A202D2}</a:tableStyleId>
              </a:tblPr>
              <a:tblGrid>
                <a:gridCol w="510675"/>
                <a:gridCol w="323450"/>
                <a:gridCol w="323450"/>
                <a:gridCol w="323450"/>
                <a:gridCol w="323450"/>
              </a:tblGrid>
              <a:tr h="312450">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Index</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0</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1</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2</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3</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12450">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chemeClr val="dk1"/>
                          </a:solidFill>
                          <a:latin typeface="Tahoma"/>
                          <a:ea typeface="Tahoma"/>
                          <a:cs typeface="Tahoma"/>
                          <a:sym typeface="Tahoma"/>
                        </a:rPr>
                        <a:t>Wert</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2</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4</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6</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8</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aphicFrame>
        <p:nvGraphicFramePr>
          <p:cNvPr id="1088" name="Google Shape;1088;p123"/>
          <p:cNvGraphicFramePr/>
          <p:nvPr/>
        </p:nvGraphicFramePr>
        <p:xfrm>
          <a:off x="7076484" y="2858330"/>
          <a:ext cx="3000000" cy="3000000"/>
        </p:xfrm>
        <a:graphic>
          <a:graphicData uri="http://schemas.openxmlformats.org/drawingml/2006/table">
            <a:tbl>
              <a:tblPr>
                <a:noFill/>
                <a:tableStyleId>{04093A3A-2118-4433-9D2C-B5FA04A202D2}</a:tableStyleId>
              </a:tblPr>
              <a:tblGrid>
                <a:gridCol w="510675"/>
                <a:gridCol w="323450"/>
                <a:gridCol w="323450"/>
                <a:gridCol w="323450"/>
                <a:gridCol w="323450"/>
              </a:tblGrid>
              <a:tr h="312450">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Index</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0</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1</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2</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rgbClr val="808080"/>
                          </a:solidFill>
                          <a:latin typeface="Tahoma"/>
                          <a:ea typeface="Tahoma"/>
                          <a:cs typeface="Tahoma"/>
                          <a:sym typeface="Tahoma"/>
                        </a:rPr>
                        <a:t>3</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12450">
                <a:tc>
                  <a:txBody>
                    <a:bodyPr/>
                    <a:lstStyle/>
                    <a:p>
                      <a:pPr indent="0" lvl="0" marL="0" marR="0" rtl="0" algn="ctr">
                        <a:lnSpc>
                          <a:spcPct val="100000"/>
                        </a:lnSpc>
                        <a:spcBef>
                          <a:spcPts val="0"/>
                        </a:spcBef>
                        <a:spcAft>
                          <a:spcPts val="0"/>
                        </a:spcAft>
                        <a:buClr>
                          <a:srgbClr val="808080"/>
                        </a:buClr>
                        <a:buSzPts val="700"/>
                        <a:buFont typeface="Noto Sans Symbols"/>
                        <a:buNone/>
                      </a:pPr>
                      <a:r>
                        <a:rPr b="0" i="1" lang="en-GB" sz="1100" u="none" cap="none" strike="noStrike">
                          <a:solidFill>
                            <a:schemeClr val="dk1"/>
                          </a:solidFill>
                          <a:latin typeface="Tahoma"/>
                          <a:ea typeface="Tahoma"/>
                          <a:cs typeface="Tahoma"/>
                          <a:sym typeface="Tahoma"/>
                        </a:rPr>
                        <a:t>Wert</a:t>
                      </a:r>
                      <a:endParaRPr sz="1100"/>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3</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5</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7</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700"/>
                        <a:buFont typeface="Noto Sans Symbols"/>
                        <a:buNone/>
                      </a:pPr>
                      <a:r>
                        <a:rPr b="0" i="0" lang="en-GB" sz="1100" u="none" cap="none" strike="noStrike">
                          <a:solidFill>
                            <a:schemeClr val="dk1"/>
                          </a:solidFill>
                          <a:latin typeface="Tahoma"/>
                          <a:ea typeface="Tahoma"/>
                          <a:cs typeface="Tahoma"/>
                          <a:sym typeface="Tahoma"/>
                        </a:rPr>
                        <a:t>9</a:t>
                      </a:r>
                      <a:endParaRPr sz="1100"/>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1089" name="Google Shape;1089;p123"/>
          <p:cNvSpPr/>
          <p:nvPr/>
        </p:nvSpPr>
        <p:spPr>
          <a:xfrm>
            <a:off x="7530194" y="331338"/>
            <a:ext cx="1450504" cy="432048"/>
          </a:xfrm>
          <a:prstGeom prst="wedgeRectCallout">
            <a:avLst>
              <a:gd fmla="val -20833" name="adj1"/>
              <a:gd fmla="val 62500" name="adj2"/>
            </a:avLst>
          </a:prstGeom>
          <a:solidFill>
            <a:srgbClr val="D8E2F3"/>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2400">
                <a:solidFill>
                  <a:srgbClr val="002060"/>
                </a:solidFill>
                <a:latin typeface="Calibri"/>
                <a:ea typeface="Calibri"/>
                <a:cs typeface="Calibri"/>
                <a:sym typeface="Calibri"/>
              </a:rPr>
              <a:t>Poll</a:t>
            </a:r>
            <a:endParaRPr sz="1100"/>
          </a:p>
        </p:txBody>
      </p:sp>
      <p:cxnSp>
        <p:nvCxnSpPr>
          <p:cNvPr id="1090" name="Google Shape;1090;p123"/>
          <p:cNvCxnSpPr/>
          <p:nvPr/>
        </p:nvCxnSpPr>
        <p:spPr>
          <a:xfrm>
            <a:off x="4361608" y="1674776"/>
            <a:ext cx="2714850" cy="722700"/>
          </a:xfrm>
          <a:prstGeom prst="bentConnector3">
            <a:avLst>
              <a:gd fmla="val 71462" name="adj1"/>
            </a:avLst>
          </a:prstGeom>
          <a:noFill/>
          <a:ln cap="flat" cmpd="sng" w="25400">
            <a:solidFill>
              <a:schemeClr val="accent1"/>
            </a:solidFill>
            <a:prstDash val="solid"/>
            <a:miter lim="800000"/>
            <a:headEnd len="sm" w="sm" type="none"/>
            <a:tailEnd len="med" w="med" type="triangle"/>
          </a:ln>
        </p:spPr>
      </p:cxn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124"/>
          <p:cNvSpPr txBox="1"/>
          <p:nvPr>
            <p:ph type="title"/>
          </p:nvPr>
        </p:nvSpPr>
        <p:spPr>
          <a:xfrm>
            <a:off x="628650" y="207464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GB" sz="5500"/>
              <a:t>Kahoot!</a:t>
            </a:r>
            <a:endParaRPr b="1" sz="5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6"/>
          <p:cNvSpPr txBox="1"/>
          <p:nvPr>
            <p:ph type="title"/>
          </p:nvPr>
        </p:nvSpPr>
        <p:spPr>
          <a:xfrm>
            <a:off x="311700" y="2632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FEEDBACK "AbsoluteMax"</a:t>
            </a:r>
            <a:endParaRPr/>
          </a:p>
        </p:txBody>
      </p:sp>
      <p:sp>
        <p:nvSpPr>
          <p:cNvPr id="272" name="Google Shape;272;p46"/>
          <p:cNvSpPr txBox="1"/>
          <p:nvPr/>
        </p:nvSpPr>
        <p:spPr>
          <a:xfrm>
            <a:off x="824275" y="1327100"/>
            <a:ext cx="7014600" cy="3485400"/>
          </a:xfrm>
          <a:prstGeom prst="rect">
            <a:avLst/>
          </a:prstGeom>
          <a:solidFill>
            <a:srgbClr val="151515"/>
          </a:solidFill>
          <a:ln>
            <a:noFill/>
          </a:ln>
        </p:spPr>
        <p:txBody>
          <a:bodyPr anchorCtr="0" anchor="t" bIns="91425" lIns="91425" spcFirstLastPara="1" rIns="91425" wrap="square" tIns="91425">
            <a:spAutoFit/>
          </a:bodyPr>
          <a:lstStyle/>
          <a:p>
            <a:pPr indent="0" lvl="0" marL="0" rtl="0" algn="l">
              <a:lnSpc>
                <a:spcPct val="110795"/>
              </a:lnSpc>
              <a:spcBef>
                <a:spcPts val="0"/>
              </a:spcBef>
              <a:spcAft>
                <a:spcPts val="0"/>
              </a:spcAft>
              <a:buNone/>
            </a:pPr>
            <a:r>
              <a:t/>
            </a:r>
            <a:endParaRPr b="1" sz="1500">
              <a:solidFill>
                <a:schemeClr val="lt2"/>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chemeClr val="lt2"/>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int </a:t>
            </a:r>
            <a:r>
              <a:rPr b="1" lang="en-GB" sz="1500">
                <a:solidFill>
                  <a:srgbClr val="BCBEC4"/>
                </a:solidFill>
                <a:latin typeface="Courier New"/>
                <a:ea typeface="Courier New"/>
                <a:cs typeface="Courier New"/>
                <a:sym typeface="Courier New"/>
              </a:rPr>
              <a:t>r = -</a:t>
            </a:r>
            <a:r>
              <a:rPr b="1" lang="en-GB" sz="1500">
                <a:solidFill>
                  <a:srgbClr val="2AACB8"/>
                </a:solidFill>
                <a:latin typeface="Courier New"/>
                <a:ea typeface="Courier New"/>
                <a:cs typeface="Courier New"/>
                <a:sym typeface="Courier New"/>
              </a:rPr>
              <a:t>1</a:t>
            </a: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CF8E6D"/>
                </a:solidFill>
                <a:latin typeface="Courier New"/>
                <a:ea typeface="Courier New"/>
                <a:cs typeface="Courier New"/>
                <a:sym typeface="Courier New"/>
              </a:rPr>
              <a:t>if</a:t>
            </a:r>
            <a:r>
              <a:rPr b="1" lang="en-GB" sz="1500">
                <a:solidFill>
                  <a:srgbClr val="BCBEC4"/>
                </a:solidFill>
                <a:latin typeface="Courier New"/>
                <a:ea typeface="Courier New"/>
                <a:cs typeface="Courier New"/>
                <a:sym typeface="Courier New"/>
              </a:rPr>
              <a:t>(a*a &gt;= b*b &amp;&amp; a*a &gt;= c*c) {</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a;</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(b*b &gt;= a*a &amp;&amp; b*b &gt;= c*c) {</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b;</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a:t>
            </a:r>
            <a:r>
              <a:rPr b="1" lang="en-GB" sz="1500">
                <a:solidFill>
                  <a:srgbClr val="CF8E6D"/>
                </a:solidFill>
                <a:latin typeface="Courier New"/>
                <a:ea typeface="Courier New"/>
                <a:cs typeface="Courier New"/>
                <a:sym typeface="Courier New"/>
              </a:rPr>
              <a:t>else if</a:t>
            </a:r>
            <a:r>
              <a:rPr b="1" lang="en-GB" sz="1500">
                <a:solidFill>
                  <a:srgbClr val="BCBEC4"/>
                </a:solidFill>
                <a:latin typeface="Courier New"/>
                <a:ea typeface="Courier New"/>
                <a:cs typeface="Courier New"/>
                <a:sym typeface="Courier New"/>
              </a:rPr>
              <a:t>(c*c &gt;= a*a &amp;&amp; c*c &gt;= b*b) {</a:t>
            </a:r>
            <a:endParaRPr b="1" sz="1500">
              <a:solidFill>
                <a:srgbClr val="CC0000"/>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   r = c;</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rPr b="1" lang="en-GB" sz="1500">
                <a:solidFill>
                  <a:srgbClr val="BCBEC4"/>
                </a:solidFill>
                <a:latin typeface="Courier New"/>
                <a:ea typeface="Courier New"/>
                <a:cs typeface="Courier New"/>
                <a:sym typeface="Courier New"/>
              </a:rPr>
              <a:t>}</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BCBEC4"/>
              </a:solidFill>
              <a:latin typeface="Courier New"/>
              <a:ea typeface="Courier New"/>
              <a:cs typeface="Courier New"/>
              <a:sym typeface="Courier New"/>
            </a:endParaRPr>
          </a:p>
          <a:p>
            <a:pPr indent="0" lvl="0" marL="0" rtl="0" algn="l">
              <a:lnSpc>
                <a:spcPct val="110795"/>
              </a:lnSpc>
              <a:spcBef>
                <a:spcPts val="0"/>
              </a:spcBef>
              <a:spcAft>
                <a:spcPts val="0"/>
              </a:spcAft>
              <a:buNone/>
            </a:pPr>
            <a:r>
              <a:t/>
            </a:r>
            <a:endParaRPr b="1" sz="1500">
              <a:solidFill>
                <a:srgbClr val="BCBEC4"/>
              </a:solidFill>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