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4" r:id="rId4"/>
    <p:sldMasterId id="2147483685" r:id="rId5"/>
    <p:sldMasterId id="2147483686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</p:sldIdLst>
  <p:sldSz cy="5143500" cx="9144000"/>
  <p:notesSz cx="6858000" cy="9144000"/>
  <p:embeddedFontLst>
    <p:embeddedFont>
      <p:font typeface="Lato"/>
      <p:regular r:id="rId60"/>
      <p:bold r:id="rId61"/>
      <p:italic r:id="rId62"/>
      <p:boldItalic r:id="rId6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C6124A24-FEC2-4BF4-B859-262F9D70371A}">
  <a:tblStyle styleId="{C6124A24-FEC2-4BF4-B859-262F9D70371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A4BDA061-9C86-472C-8977-5F1FA83E0ECC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3.xml"/><Relationship Id="rId42" Type="http://schemas.openxmlformats.org/officeDocument/2006/relationships/slide" Target="slides/slide35.xml"/><Relationship Id="rId41" Type="http://schemas.openxmlformats.org/officeDocument/2006/relationships/slide" Target="slides/slide34.xml"/><Relationship Id="rId44" Type="http://schemas.openxmlformats.org/officeDocument/2006/relationships/slide" Target="slides/slide37.xml"/><Relationship Id="rId43" Type="http://schemas.openxmlformats.org/officeDocument/2006/relationships/slide" Target="slides/slide36.xml"/><Relationship Id="rId46" Type="http://schemas.openxmlformats.org/officeDocument/2006/relationships/slide" Target="slides/slide39.xml"/><Relationship Id="rId45" Type="http://schemas.openxmlformats.org/officeDocument/2006/relationships/slide" Target="slides/slide38.xml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48" Type="http://schemas.openxmlformats.org/officeDocument/2006/relationships/slide" Target="slides/slide41.xml"/><Relationship Id="rId47" Type="http://schemas.openxmlformats.org/officeDocument/2006/relationships/slide" Target="slides/slide40.xml"/><Relationship Id="rId49" Type="http://schemas.openxmlformats.org/officeDocument/2006/relationships/slide" Target="slides/slide42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33" Type="http://schemas.openxmlformats.org/officeDocument/2006/relationships/slide" Target="slides/slide26.xml"/><Relationship Id="rId32" Type="http://schemas.openxmlformats.org/officeDocument/2006/relationships/slide" Target="slides/slide25.xml"/><Relationship Id="rId35" Type="http://schemas.openxmlformats.org/officeDocument/2006/relationships/slide" Target="slides/slide28.xml"/><Relationship Id="rId34" Type="http://schemas.openxmlformats.org/officeDocument/2006/relationships/slide" Target="slides/slide27.xml"/><Relationship Id="rId37" Type="http://schemas.openxmlformats.org/officeDocument/2006/relationships/slide" Target="slides/slide30.xml"/><Relationship Id="rId36" Type="http://schemas.openxmlformats.org/officeDocument/2006/relationships/slide" Target="slides/slide29.xml"/><Relationship Id="rId39" Type="http://schemas.openxmlformats.org/officeDocument/2006/relationships/slide" Target="slides/slide32.xml"/><Relationship Id="rId38" Type="http://schemas.openxmlformats.org/officeDocument/2006/relationships/slide" Target="slides/slide31.xml"/><Relationship Id="rId62" Type="http://schemas.openxmlformats.org/officeDocument/2006/relationships/font" Target="fonts/Lato-italic.fntdata"/><Relationship Id="rId61" Type="http://schemas.openxmlformats.org/officeDocument/2006/relationships/font" Target="fonts/Lato-bold.fntdata"/><Relationship Id="rId20" Type="http://schemas.openxmlformats.org/officeDocument/2006/relationships/slide" Target="slides/slide13.xml"/><Relationship Id="rId63" Type="http://schemas.openxmlformats.org/officeDocument/2006/relationships/font" Target="fonts/Lato-boldItalic.fntdata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60" Type="http://schemas.openxmlformats.org/officeDocument/2006/relationships/font" Target="fonts/Lato-regular.fntdata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29" Type="http://schemas.openxmlformats.org/officeDocument/2006/relationships/slide" Target="slides/slide22.xml"/><Relationship Id="rId51" Type="http://schemas.openxmlformats.org/officeDocument/2006/relationships/slide" Target="slides/slide44.xml"/><Relationship Id="rId50" Type="http://schemas.openxmlformats.org/officeDocument/2006/relationships/slide" Target="slides/slide43.xml"/><Relationship Id="rId53" Type="http://schemas.openxmlformats.org/officeDocument/2006/relationships/slide" Target="slides/slide46.xml"/><Relationship Id="rId52" Type="http://schemas.openxmlformats.org/officeDocument/2006/relationships/slide" Target="slides/slide45.xml"/><Relationship Id="rId11" Type="http://schemas.openxmlformats.org/officeDocument/2006/relationships/slide" Target="slides/slide4.xml"/><Relationship Id="rId55" Type="http://schemas.openxmlformats.org/officeDocument/2006/relationships/slide" Target="slides/slide48.xml"/><Relationship Id="rId10" Type="http://schemas.openxmlformats.org/officeDocument/2006/relationships/slide" Target="slides/slide3.xml"/><Relationship Id="rId54" Type="http://schemas.openxmlformats.org/officeDocument/2006/relationships/slide" Target="slides/slide47.xml"/><Relationship Id="rId13" Type="http://schemas.openxmlformats.org/officeDocument/2006/relationships/slide" Target="slides/slide6.xml"/><Relationship Id="rId57" Type="http://schemas.openxmlformats.org/officeDocument/2006/relationships/slide" Target="slides/slide50.xml"/><Relationship Id="rId12" Type="http://schemas.openxmlformats.org/officeDocument/2006/relationships/slide" Target="slides/slide5.xml"/><Relationship Id="rId56" Type="http://schemas.openxmlformats.org/officeDocument/2006/relationships/slide" Target="slides/slide49.xml"/><Relationship Id="rId15" Type="http://schemas.openxmlformats.org/officeDocument/2006/relationships/slide" Target="slides/slide8.xml"/><Relationship Id="rId59" Type="http://schemas.openxmlformats.org/officeDocument/2006/relationships/slide" Target="slides/slide52.xml"/><Relationship Id="rId14" Type="http://schemas.openxmlformats.org/officeDocument/2006/relationships/slide" Target="slides/slide7.xml"/><Relationship Id="rId58" Type="http://schemas.openxmlformats.org/officeDocument/2006/relationships/slide" Target="slides/slide51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create.kahoot.it/share/21-u5-eprog-mschoeb/7b32ebf0-50c0-4424-960f-edafc0efd85f" TargetMode="Externa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29293909130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29293909130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181fa0efa5_0_4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181fa0efa5_0_4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Assistent-TODO: Aufgaben lesen</a:t>
            </a:r>
            <a:endParaRPr b="1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17bac7efb8_0_2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17bac7efb8_0_2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Ziel der Aufgabe: mit Strings richtig umgehen können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Nutzen der String Klassen methoden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17bac7efb8_0_2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17bac7efb8_0_2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Einigen Studenten ist die Unterscheidung zwischen </a:t>
            </a:r>
            <a:r>
              <a:rPr i="1" lang="en-GB"/>
              <a:t>absolutem</a:t>
            </a:r>
            <a:r>
              <a:rPr lang="en-GB"/>
              <a:t> und </a:t>
            </a:r>
            <a:r>
              <a:rPr i="1" lang="en-GB"/>
              <a:t>relativem</a:t>
            </a:r>
            <a:r>
              <a:rPr lang="en-GB"/>
              <a:t> Pfad nicht klar.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Demo:</a:t>
            </a:r>
            <a:endParaRPr b="1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WoerterRaten.java Template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zeige Tests in WoerterRatenTest.java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Idee der Methoden “rateSpiel, zufallsWort, hinweis”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Random Klasse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17bac7efb8_0_1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17bac7efb8_0_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GB"/>
              <a:t>incomparable types: java.lang.String and java.lang.String[] ← ergibt keinen Sinn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b="1" lang="en-GB"/>
              <a:t>false ← </a:t>
            </a:r>
            <a:r>
              <a:rPr lang="en-GB"/>
              <a:t>Objekt-Identität; nicht </a:t>
            </a:r>
            <a:r>
              <a:rPr i="1" lang="en-GB"/>
              <a:t>semantische </a:t>
            </a:r>
            <a:r>
              <a:rPr lang="en-GB"/>
              <a:t>Gleichheit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GB"/>
              <a:t>false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GB"/>
              <a:t>true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GB"/>
              <a:t>True</a:t>
            </a:r>
            <a:br>
              <a:rPr lang="en-GB"/>
            </a:b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GB"/>
              <a:t>True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GB"/>
              <a:t>True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GB"/>
              <a:t>False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GB"/>
              <a:t>t</a:t>
            </a:r>
            <a:r>
              <a:rPr lang="en-GB"/>
              <a:t>rue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17bac7efb8_0_2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17bac7efb8_0_2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17bac7efb8_0_2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17bac7efb8_0_2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was ist ein Histogramm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Begriffe: Klasse, Klassenbreite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Demo DatenAnalyse.java:</a:t>
            </a:r>
            <a:endParaRPr b="1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histMin, histMax erklären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Methoden erklären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Berechnung der Klassenbreite anhand histMin, histMax, #Klassen (siehe auch testKlassenBreite())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1"/>
                </a:solidFill>
              </a:rPr>
              <a:t>DatenAnalyseTest.java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testErstelleHistogramm() erklären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26ff1449c0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26ff1449c0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f8f7516f5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Google Shape;315;gf8f7516f5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290a96158e4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290a96158e4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2932d719fa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2932d719fa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290a96158e4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Google Shape;327;g290a96158e4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Beispiel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290a96158e4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g290a96158e4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290a96158e4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" name="Google Shape;345;g290a96158e4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Ergebnis soll in Objekt der Klasse MatchRecord zurückgegeben werden</a:t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24fcdc49242_6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5" name="Google Shape;355;g24fcdc49242_6_7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24fcdc49242_6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1" name="Google Shape;361;g24fcdc49242_6_8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24fcdc49242_6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7" name="Google Shape;367;g24fcdc49242_6_8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24fcdc49242_6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3" name="Google Shape;373;g24fcdc49242_6_9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24fcdc49242_6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4" name="Google Shape;384;g24fcdc49242_6_10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24fcdc49242_6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0" name="Google Shape;390;g24fcdc49242_6_10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24fcdc49242_6_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6" name="Google Shape;396;g24fcdc49242_6_11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1383950816_3_2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1383950816_3_2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Hier Probleme besprechen, die bei der Korrektur aufgefallen sind.</a:t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24fcdc49242_6_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2" name="Google Shape;402;g24fcdc49242_6_11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24fcdc49242_6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8" name="Google Shape;408;g24fcdc49242_6_12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24fcdc49242_6_1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4" name="Google Shape;414;g24fcdc49242_6_12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24fcdc49242_6_1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0" name="Google Shape;420;g24fcdc49242_6_13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24fcdc49242_6_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6" name="Google Shape;426;g24fcdc49242_6_14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g24fcdc49242_6_1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2" name="Google Shape;432;g24fcdc49242_6_13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24fcdc49242_6_1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8" name="Google Shape;438;g24fcdc49242_6_14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g181fa0efa5_0_24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4" name="Google Shape;444;g181fa0efa5_0_24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g17bac7efb8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9" name="Google Shape;449;g17bac7efb8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x=1, y=0, z=1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x=1, y=1, z=1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x=1, y=0, z=1</a:t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g17bac7efb8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8" name="Google Shape;458;g17bac7efb8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1"/>
                </a:solidFill>
              </a:rPr>
              <a:t>Antwort:</a:t>
            </a:r>
            <a:r>
              <a:rPr lang="en-GB">
                <a:solidFill>
                  <a:schemeClr val="dk1"/>
                </a:solidFill>
              </a:rPr>
              <a:t> </a:t>
            </a:r>
            <a:r>
              <a:rPr lang="en-GB"/>
              <a:t>“0123443210”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Antwort:</a:t>
            </a:r>
            <a:r>
              <a:rPr lang="en-GB"/>
              <a:t> a.length anstelle von 9 und 10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181fa0efa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181fa0efa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2910fde3fa0_0_2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6" name="Google Shape;466;g2910fde3fa0_0_2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g2910fde3fa0_0_2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1" name="Google Shape;471;g2910fde3fa0_0_2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g2910fde3fa0_0_2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9" name="Google Shape;489;g2910fde3fa0_0_2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g2910fde3fa0_0_2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7" name="Google Shape;517;g2910fde3fa0_0_2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g2910fde3fa0_0_2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7" name="Google Shape;547;g2910fde3fa0_0_2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3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g2910fde3fa0_0_3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5" name="Google Shape;565;g2910fde3fa0_0_3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5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g2910fde3fa0_0_3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7" name="Google Shape;597;g2910fde3fa0_0_3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An der Wandtafel zeigen oder wenn nötig in Eclipse!</a:t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7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g2910fde3fa0_0_3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9" name="Google Shape;629;g2910fde3fa0_0_3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8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g2933abf0cbe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0" name="Google Shape;640;g2933abf0cbe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6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g2933abf0cbe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8" name="Google Shape;648;g2933abf0cbe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26fd5ab07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26fd5ab07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5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g2933abf0cbe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7" name="Google Shape;657;g2933abf0cbe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5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g29293909130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7" name="Google Shape;667;g29293909130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g2933abf0cb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3" name="Google Shape;673;g2933abf0cb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>
                <a:solidFill>
                  <a:schemeClr val="hlink"/>
                </a:solidFill>
                <a:hlinkClick r:id="rId2"/>
              </a:rPr>
              <a:t>https://create.kahoot.it/share/21-u5-eprog-mschoeb/7b32ebf0-50c0-4424-960f-edafc0efd85f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f8f050b0ce_0_1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f8f050b0ce_0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9be6d5f9e1_1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9be6d5f9e1_1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1"/>
                </a:solidFill>
              </a:rPr>
              <a:t>Fragen:</a:t>
            </a:r>
            <a:endParaRPr b="1"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-GB">
                <a:solidFill>
                  <a:schemeClr val="dk1"/>
                </a:solidFill>
              </a:rPr>
              <a:t>Probleme mit JUnit?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-GB">
                <a:solidFill>
                  <a:schemeClr val="dk1"/>
                </a:solidFill>
              </a:rPr>
              <a:t>Alle Bugs gefunden?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f8f050b0ce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f8f050b0ce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4515b12afc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4515b12afc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457200" y="1200151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rtl="0" algn="l">
              <a:spcBef>
                <a:spcPts val="48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55600" lvl="1" marL="914400" rtl="0" algn="l">
              <a:spcBef>
                <a:spcPts val="600"/>
              </a:spcBef>
              <a:spcAft>
                <a:spcPts val="0"/>
              </a:spcAft>
              <a:buSzPts val="2000"/>
              <a:buChar char="○"/>
              <a:defRPr sz="2000"/>
            </a:lvl2pPr>
            <a:lvl3pPr indent="-330200" lvl="2" marL="1371600" rtl="0" algn="l">
              <a:spcBef>
                <a:spcPts val="32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04800" lvl="3" marL="1828800" rtl="0" algn="l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Char char="●"/>
              <a:defRPr sz="1200"/>
            </a:lvl4pPr>
            <a:lvl5pPr indent="-279400" lvl="4" marL="2286000" rtl="0" algn="l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800"/>
              <a:buChar char="○"/>
              <a:defRPr sz="800"/>
            </a:lvl5pPr>
            <a:lvl6pPr indent="-342900" lvl="5" marL="274320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/>
            </a:lvl6pPr>
            <a:lvl7pPr indent="-342900" lvl="6" marL="320040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 sz="1800"/>
            </a:lvl7pPr>
            <a:lvl8pPr indent="-342900" lvl="7" marL="365760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 sz="1800"/>
            </a:lvl8pPr>
            <a:lvl9pPr indent="-342900" lvl="8" marL="4114800" rtl="0" algn="l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800"/>
              <a:buChar char="■"/>
              <a:defRPr sz="1800"/>
            </a:lvl9pPr>
          </a:lstStyle>
          <a:p/>
        </p:txBody>
      </p:sp>
      <p:sp>
        <p:nvSpPr>
          <p:cNvPr id="53" name="Google Shape;53;p13"/>
          <p:cNvSpPr txBox="1"/>
          <p:nvPr>
            <p:ph idx="2" type="body"/>
          </p:nvPr>
        </p:nvSpPr>
        <p:spPr>
          <a:xfrm>
            <a:off x="4648200" y="1200151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rtl="0" algn="l">
              <a:spcBef>
                <a:spcPts val="48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55600" lvl="1" marL="914400" rtl="0" algn="l">
              <a:spcBef>
                <a:spcPts val="600"/>
              </a:spcBef>
              <a:spcAft>
                <a:spcPts val="0"/>
              </a:spcAft>
              <a:buSzPts val="2000"/>
              <a:buChar char="○"/>
              <a:defRPr sz="2000"/>
            </a:lvl2pPr>
            <a:lvl3pPr indent="-330200" lvl="2" marL="1371600" rtl="0" algn="l">
              <a:spcBef>
                <a:spcPts val="32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04800" lvl="3" marL="1828800" rtl="0" algn="l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Char char="●"/>
              <a:defRPr sz="1200"/>
            </a:lvl4pPr>
            <a:lvl5pPr indent="-279400" lvl="4" marL="2286000" rtl="0" algn="l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800"/>
              <a:buChar char="○"/>
              <a:defRPr sz="800"/>
            </a:lvl5pPr>
            <a:lvl6pPr indent="-342900" lvl="5" marL="274320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/>
            </a:lvl6pPr>
            <a:lvl7pPr indent="-342900" lvl="6" marL="320040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 sz="1800"/>
            </a:lvl7pPr>
            <a:lvl8pPr indent="-342900" lvl="7" marL="365760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 sz="1800"/>
            </a:lvl8pPr>
            <a:lvl9pPr indent="-342900" lvl="8" marL="4114800" rtl="0" algn="l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800"/>
              <a:buChar char="■"/>
              <a:defRPr sz="1800"/>
            </a:lvl9pPr>
          </a:lstStyle>
          <a:p/>
        </p:txBody>
      </p:sp>
      <p:sp>
        <p:nvSpPr>
          <p:cNvPr id="54" name="Google Shape;54;p13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3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3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9" name="Google Shape;59;p14"/>
          <p:cNvSpPr txBox="1"/>
          <p:nvPr>
            <p:ph idx="1" type="body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●"/>
              <a:defRPr/>
            </a:lvl1pPr>
            <a:lvl2pPr indent="-355600" lvl="1" marL="91440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▪"/>
              <a:defRPr sz="2000"/>
            </a:lvl2pPr>
            <a:lvl3pPr indent="-355600" lvl="2" marL="137160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▪"/>
              <a:defRPr sz="2000"/>
            </a:lvl3pPr>
            <a:lvl4pPr indent="-355600" lvl="3" marL="1828800" rtl="0" algn="l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2000"/>
              <a:buChar char="●"/>
              <a:defRPr sz="2000"/>
            </a:lvl4pPr>
            <a:lvl5pPr indent="-355600" lvl="4" marL="2286000" rtl="0" algn="l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2000"/>
              <a:buChar char="○"/>
              <a:defRPr sz="2000"/>
            </a:lvl5pPr>
            <a:lvl6pPr indent="-342900" lvl="5" marL="274320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indent="-342900" lvl="6" marL="320040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indent="-342900" lvl="8" marL="4114800" rtl="0" algn="l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60" name="Google Shape;60;p14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4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4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6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69" name="Google Shape;69;p1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70" name="Google Shape;70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7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73" name="Google Shape;73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6" name="Google Shape;76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7" name="Google Shape;77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0" name="Google Shape;80;p19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1" name="Google Shape;81;p19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2" name="Google Shape;82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5" name="Google Shape;85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1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88" name="Google Shape;88;p21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9" name="Google Shape;89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2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92" name="Google Shape;92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3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23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96" name="Google Shape;96;p23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97" name="Google Shape;97;p23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8" name="Google Shape;98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4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101" name="Google Shape;101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5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04" name="Google Shape;104;p25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05" name="Google Shape;105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7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0" name="Google Shape;110;p27"/>
          <p:cNvSpPr txBox="1"/>
          <p:nvPr>
            <p:ph idx="1" type="body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●"/>
              <a:defRPr/>
            </a:lvl1pPr>
            <a:lvl2pPr indent="-355600" lvl="1" marL="91440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▪"/>
              <a:defRPr sz="2000"/>
            </a:lvl2pPr>
            <a:lvl3pPr indent="-355600" lvl="2" marL="137160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▪"/>
              <a:defRPr sz="2000"/>
            </a:lvl3pPr>
            <a:lvl4pPr indent="-355600" lvl="3" marL="1828800" rtl="0" algn="l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2000"/>
              <a:buChar char="●"/>
              <a:defRPr sz="2000"/>
            </a:lvl4pPr>
            <a:lvl5pPr indent="-355600" lvl="4" marL="2286000" rtl="0" algn="l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2000"/>
              <a:buChar char="○"/>
              <a:defRPr sz="2000"/>
            </a:lvl5pPr>
            <a:lvl6pPr indent="-342900" lvl="5" marL="274320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indent="-342900" lvl="6" marL="320040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indent="-342900" lvl="8" marL="4114800" rtl="0" algn="l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111" name="Google Shape;111;p27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27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27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9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2" name="Google Shape;122;p29"/>
          <p:cNvSpPr txBox="1"/>
          <p:nvPr>
            <p:ph idx="1" type="subTitle"/>
          </p:nvPr>
        </p:nvSpPr>
        <p:spPr>
          <a:xfrm>
            <a:off x="1143000" y="2701529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23" name="Google Shape;123;p29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4" name="Google Shape;124;p29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5" name="Google Shape;125;p29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0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8" name="Google Shape;128;p30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9" name="Google Shape;129;p30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0" name="Google Shape;130;p30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1" name="Google Shape;131;p30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1"/>
          <p:cNvSpPr txBox="1"/>
          <p:nvPr>
            <p:ph type="title"/>
          </p:nvPr>
        </p:nvSpPr>
        <p:spPr>
          <a:xfrm>
            <a:off x="623888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4" name="Google Shape;134;p31"/>
          <p:cNvSpPr txBox="1"/>
          <p:nvPr>
            <p:ph idx="1" type="body"/>
          </p:nvPr>
        </p:nvSpPr>
        <p:spPr>
          <a:xfrm>
            <a:off x="623888" y="3442097"/>
            <a:ext cx="78867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35" name="Google Shape;135;p31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6" name="Google Shape;136;p31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7" name="Google Shape;137;p31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2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0" name="Google Shape;140;p32"/>
          <p:cNvSpPr txBox="1"/>
          <p:nvPr>
            <p:ph idx="1" type="body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41" name="Google Shape;141;p32"/>
          <p:cNvSpPr txBox="1"/>
          <p:nvPr>
            <p:ph idx="2" type="body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42" name="Google Shape;142;p32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3" name="Google Shape;143;p32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4" name="Google Shape;144;p32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3"/>
          <p:cNvSpPr txBox="1"/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7" name="Google Shape;147;p33"/>
          <p:cNvSpPr txBox="1"/>
          <p:nvPr>
            <p:ph idx="1" type="body"/>
          </p:nvPr>
        </p:nvSpPr>
        <p:spPr>
          <a:xfrm>
            <a:off x="629841" y="1260872"/>
            <a:ext cx="38682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148" name="Google Shape;148;p33"/>
          <p:cNvSpPr txBox="1"/>
          <p:nvPr>
            <p:ph idx="2" type="body"/>
          </p:nvPr>
        </p:nvSpPr>
        <p:spPr>
          <a:xfrm>
            <a:off x="629841" y="1878806"/>
            <a:ext cx="3868200" cy="27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49" name="Google Shape;149;p33"/>
          <p:cNvSpPr txBox="1"/>
          <p:nvPr>
            <p:ph idx="3" type="body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150" name="Google Shape;150;p33"/>
          <p:cNvSpPr txBox="1"/>
          <p:nvPr>
            <p:ph idx="4" type="body"/>
          </p:nvPr>
        </p:nvSpPr>
        <p:spPr>
          <a:xfrm>
            <a:off x="4629150" y="1878806"/>
            <a:ext cx="3887400" cy="27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51" name="Google Shape;151;p3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2" name="Google Shape;152;p3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3" name="Google Shape;153;p3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4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6" name="Google Shape;156;p34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7" name="Google Shape;157;p34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8" name="Google Shape;158;p3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5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1" name="Google Shape;161;p35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2" name="Google Shape;162;p35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6"/>
          <p:cNvSpPr txBox="1"/>
          <p:nvPr>
            <p:ph type="title"/>
          </p:nvPr>
        </p:nvSpPr>
        <p:spPr>
          <a:xfrm>
            <a:off x="629841" y="342900"/>
            <a:ext cx="29493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5" name="Google Shape;165;p36"/>
          <p:cNvSpPr txBox="1"/>
          <p:nvPr>
            <p:ph idx="1" type="body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166" name="Google Shape;166;p36"/>
          <p:cNvSpPr txBox="1"/>
          <p:nvPr>
            <p:ph idx="2" type="body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67" name="Google Shape;167;p36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8" name="Google Shape;168;p36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9" name="Google Shape;169;p36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7"/>
          <p:cNvSpPr txBox="1"/>
          <p:nvPr>
            <p:ph type="title"/>
          </p:nvPr>
        </p:nvSpPr>
        <p:spPr>
          <a:xfrm>
            <a:off x="629841" y="342900"/>
            <a:ext cx="29493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2" name="Google Shape;172;p37"/>
          <p:cNvSpPr/>
          <p:nvPr>
            <p:ph idx="2" type="pic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</p:sp>
      <p:sp>
        <p:nvSpPr>
          <p:cNvPr id="173" name="Google Shape;173;p37"/>
          <p:cNvSpPr txBox="1"/>
          <p:nvPr>
            <p:ph idx="1" type="body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74" name="Google Shape;174;p37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5" name="Google Shape;175;p37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6" name="Google Shape;176;p37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8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9" name="Google Shape;179;p38"/>
          <p:cNvSpPr txBox="1"/>
          <p:nvPr>
            <p:ph idx="1" type="body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80" name="Google Shape;180;p38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1" name="Google Shape;181;p38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2" name="Google Shape;182;p38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9"/>
          <p:cNvSpPr txBox="1"/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5" name="Google Shape;185;p39"/>
          <p:cNvSpPr txBox="1"/>
          <p:nvPr>
            <p:ph idx="1" type="body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86" name="Google Shape;186;p39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7" name="Google Shape;187;p39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8" name="Google Shape;188;p39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3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5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2.xml"/><Relationship Id="rId8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5" name="Google Shape;65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6" name="Google Shape;66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8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116" name="Google Shape;116;p28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" name="Google Shape;117;p28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" name="Google Shape;118;p28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" name="Google Shape;119;p28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8.png"/><Relationship Id="rId4" Type="http://schemas.openxmlformats.org/officeDocument/2006/relationships/image" Target="../media/image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9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7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20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14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13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19.png"/><Relationship Id="rId4" Type="http://schemas.openxmlformats.org/officeDocument/2006/relationships/image" Target="../media/image11.png"/><Relationship Id="rId5" Type="http://schemas.openxmlformats.org/officeDocument/2006/relationships/image" Target="../media/image4.png"/><Relationship Id="rId6" Type="http://schemas.openxmlformats.org/officeDocument/2006/relationships/image" Target="../media/image23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19.png"/><Relationship Id="rId4" Type="http://schemas.openxmlformats.org/officeDocument/2006/relationships/image" Target="../media/image11.png"/><Relationship Id="rId5" Type="http://schemas.openxmlformats.org/officeDocument/2006/relationships/image" Target="../media/image4.png"/><Relationship Id="rId6" Type="http://schemas.openxmlformats.org/officeDocument/2006/relationships/image" Target="../media/image23.png"/><Relationship Id="rId7" Type="http://schemas.openxmlformats.org/officeDocument/2006/relationships/image" Target="../media/image1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19.png"/><Relationship Id="rId4" Type="http://schemas.openxmlformats.org/officeDocument/2006/relationships/image" Target="../media/image11.png"/><Relationship Id="rId5" Type="http://schemas.openxmlformats.org/officeDocument/2006/relationships/image" Target="../media/image4.png"/><Relationship Id="rId6" Type="http://schemas.openxmlformats.org/officeDocument/2006/relationships/image" Target="../media/image23.png"/><Relationship Id="rId7" Type="http://schemas.openxmlformats.org/officeDocument/2006/relationships/image" Target="../media/image12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21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52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Übungsstunde 5</a:t>
            </a:r>
            <a:endParaRPr/>
          </a:p>
        </p:txBody>
      </p:sp>
      <p:sp>
        <p:nvSpPr>
          <p:cNvPr id="194" name="Google Shape;194;p40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Einführung in die Programmierung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4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Unsere Lösung:</a:t>
            </a:r>
            <a:endParaRPr/>
          </a:p>
        </p:txBody>
      </p:sp>
      <p:sp>
        <p:nvSpPr>
          <p:cNvPr id="251" name="Google Shape;251;p49"/>
          <p:cNvSpPr txBox="1"/>
          <p:nvPr/>
        </p:nvSpPr>
        <p:spPr>
          <a:xfrm>
            <a:off x="3282900" y="273150"/>
            <a:ext cx="5549400" cy="4597200"/>
          </a:xfrm>
          <a:prstGeom prst="rect">
            <a:avLst/>
          </a:prstGeom>
          <a:solidFill>
            <a:srgbClr val="151515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079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300">
                <a:solidFill>
                  <a:srgbClr val="CF8E6D"/>
                </a:solidFill>
                <a:latin typeface="Courier New"/>
                <a:ea typeface="Courier New"/>
                <a:cs typeface="Courier New"/>
                <a:sym typeface="Courier New"/>
              </a:rPr>
              <a:t>public static int </a:t>
            </a:r>
            <a:r>
              <a:rPr b="1" lang="en-GB" sz="1300">
                <a:solidFill>
                  <a:srgbClr val="56A8F5"/>
                </a:solidFill>
                <a:latin typeface="Courier New"/>
                <a:ea typeface="Courier New"/>
                <a:cs typeface="Courier New"/>
                <a:sym typeface="Courier New"/>
              </a:rPr>
              <a:t>matchNumber</a:t>
            </a:r>
            <a:r>
              <a:rPr b="1" lang="en-GB" sz="1300">
                <a:solidFill>
                  <a:srgbClr val="BCBEC4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-GB" sz="1300">
                <a:solidFill>
                  <a:srgbClr val="CF8E6D"/>
                </a:solidFill>
                <a:latin typeface="Courier New"/>
                <a:ea typeface="Courier New"/>
                <a:cs typeface="Courier New"/>
                <a:sym typeface="Courier New"/>
              </a:rPr>
              <a:t>long </a:t>
            </a:r>
            <a:r>
              <a:rPr b="1" lang="en-GB" sz="1300">
                <a:solidFill>
                  <a:srgbClr val="BCBEC4"/>
                </a:solidFill>
                <a:latin typeface="Courier New"/>
                <a:ea typeface="Courier New"/>
                <a:cs typeface="Courier New"/>
                <a:sym typeface="Courier New"/>
              </a:rPr>
              <a:t>A, </a:t>
            </a:r>
            <a:r>
              <a:rPr b="1" lang="en-GB" sz="1300">
                <a:solidFill>
                  <a:srgbClr val="CF8E6D"/>
                </a:solidFill>
                <a:latin typeface="Courier New"/>
                <a:ea typeface="Courier New"/>
                <a:cs typeface="Courier New"/>
                <a:sym typeface="Courier New"/>
              </a:rPr>
              <a:t>int </a:t>
            </a:r>
            <a:r>
              <a:rPr b="1" lang="en-GB" sz="1300">
                <a:solidFill>
                  <a:srgbClr val="BCBEC4"/>
                </a:solidFill>
                <a:latin typeface="Courier New"/>
                <a:ea typeface="Courier New"/>
                <a:cs typeface="Courier New"/>
                <a:sym typeface="Courier New"/>
              </a:rPr>
              <a:t>M) {</a:t>
            </a:r>
            <a:endParaRPr b="1" sz="1300">
              <a:solidFill>
                <a:srgbClr val="BCBEC4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079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300">
                <a:solidFill>
                  <a:srgbClr val="BCBEC4"/>
                </a:solidFill>
                <a:latin typeface="Courier New"/>
                <a:ea typeface="Courier New"/>
                <a:cs typeface="Courier New"/>
                <a:sym typeface="Courier New"/>
              </a:rPr>
              <a:t>   String a = </a:t>
            </a:r>
            <a:r>
              <a:rPr b="1" lang="en-GB" sz="1300">
                <a:solidFill>
                  <a:srgbClr val="6AAB73"/>
                </a:solidFill>
                <a:latin typeface="Courier New"/>
                <a:ea typeface="Courier New"/>
                <a:cs typeface="Courier New"/>
                <a:sym typeface="Courier New"/>
              </a:rPr>
              <a:t>"000" </a:t>
            </a:r>
            <a:r>
              <a:rPr b="1" lang="en-GB" sz="1300">
                <a:solidFill>
                  <a:srgbClr val="BCBEC4"/>
                </a:solidFill>
                <a:latin typeface="Courier New"/>
                <a:ea typeface="Courier New"/>
                <a:cs typeface="Courier New"/>
                <a:sym typeface="Courier New"/>
              </a:rPr>
              <a:t>+ A;</a:t>
            </a:r>
            <a:endParaRPr b="1" sz="1300">
              <a:solidFill>
                <a:srgbClr val="BCBEC4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079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300">
                <a:solidFill>
                  <a:srgbClr val="BCBEC4"/>
                </a:solidFill>
                <a:latin typeface="Courier New"/>
                <a:ea typeface="Courier New"/>
                <a:cs typeface="Courier New"/>
                <a:sym typeface="Courier New"/>
              </a:rPr>
              <a:t>   String leadingM = </a:t>
            </a:r>
            <a:r>
              <a:rPr b="1" i="1" lang="en-GB" sz="1300">
                <a:solidFill>
                  <a:srgbClr val="BCBEC4"/>
                </a:solidFill>
                <a:latin typeface="Courier New"/>
                <a:ea typeface="Courier New"/>
                <a:cs typeface="Courier New"/>
                <a:sym typeface="Courier New"/>
              </a:rPr>
              <a:t>leadingZeros</a:t>
            </a:r>
            <a:r>
              <a:rPr b="1" lang="en-GB" sz="1300">
                <a:solidFill>
                  <a:srgbClr val="BCBEC4"/>
                </a:solidFill>
                <a:latin typeface="Courier New"/>
                <a:ea typeface="Courier New"/>
                <a:cs typeface="Courier New"/>
                <a:sym typeface="Courier New"/>
              </a:rPr>
              <a:t>(M);</a:t>
            </a:r>
            <a:endParaRPr b="1" sz="1300">
              <a:solidFill>
                <a:srgbClr val="BCBEC4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079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300">
                <a:solidFill>
                  <a:srgbClr val="BCBEC4"/>
                </a:solidFill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b="1" lang="en-GB" sz="1300">
                <a:solidFill>
                  <a:srgbClr val="CF8E6D"/>
                </a:solidFill>
                <a:latin typeface="Courier New"/>
                <a:ea typeface="Courier New"/>
                <a:cs typeface="Courier New"/>
                <a:sym typeface="Courier New"/>
              </a:rPr>
              <a:t>int </a:t>
            </a:r>
            <a:r>
              <a:rPr b="1" lang="en-GB" sz="1300">
                <a:solidFill>
                  <a:srgbClr val="BCBEC4"/>
                </a:solidFill>
                <a:latin typeface="Courier New"/>
                <a:ea typeface="Courier New"/>
                <a:cs typeface="Courier New"/>
                <a:sym typeface="Courier New"/>
              </a:rPr>
              <a:t>idx = a.lastIndexOf(leadingM);</a:t>
            </a:r>
            <a:endParaRPr b="1" sz="1300">
              <a:solidFill>
                <a:srgbClr val="BCBEC4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079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300">
                <a:solidFill>
                  <a:srgbClr val="BCBEC4"/>
                </a:solidFill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b="1" lang="en-GB" sz="1300">
                <a:solidFill>
                  <a:srgbClr val="CF8E6D"/>
                </a:solidFill>
                <a:latin typeface="Courier New"/>
                <a:ea typeface="Courier New"/>
                <a:cs typeface="Courier New"/>
                <a:sym typeface="Courier New"/>
              </a:rPr>
              <a:t>if </a:t>
            </a:r>
            <a:r>
              <a:rPr b="1" lang="en-GB" sz="1300">
                <a:solidFill>
                  <a:srgbClr val="BCBEC4"/>
                </a:solidFill>
                <a:latin typeface="Courier New"/>
                <a:ea typeface="Courier New"/>
                <a:cs typeface="Courier New"/>
                <a:sym typeface="Courier New"/>
              </a:rPr>
              <a:t>(idx &lt; </a:t>
            </a:r>
            <a:r>
              <a:rPr b="1" lang="en-GB" sz="1300">
                <a:solidFill>
                  <a:srgbClr val="2AACB8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r>
              <a:rPr b="1" lang="en-GB" sz="1300">
                <a:solidFill>
                  <a:srgbClr val="BCBEC4"/>
                </a:solidFill>
                <a:latin typeface="Courier New"/>
                <a:ea typeface="Courier New"/>
                <a:cs typeface="Courier New"/>
                <a:sym typeface="Courier New"/>
              </a:rPr>
              <a:t>){</a:t>
            </a:r>
            <a:endParaRPr b="1" sz="1300">
              <a:solidFill>
                <a:srgbClr val="BCBEC4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079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300">
                <a:solidFill>
                  <a:srgbClr val="BCBEC4"/>
                </a:solidFill>
                <a:latin typeface="Courier New"/>
                <a:ea typeface="Courier New"/>
                <a:cs typeface="Courier New"/>
                <a:sym typeface="Courier New"/>
              </a:rPr>
              <a:t>      </a:t>
            </a:r>
            <a:r>
              <a:rPr b="1" lang="en-GB" sz="1300">
                <a:solidFill>
                  <a:srgbClr val="CF8E6D"/>
                </a:solidFill>
                <a:latin typeface="Courier New"/>
                <a:ea typeface="Courier New"/>
                <a:cs typeface="Courier New"/>
                <a:sym typeface="Courier New"/>
              </a:rPr>
              <a:t>return </a:t>
            </a:r>
            <a:r>
              <a:rPr b="1" lang="en-GB" sz="1300">
                <a:solidFill>
                  <a:srgbClr val="BCBEC4"/>
                </a:solidFill>
                <a:latin typeface="Courier New"/>
                <a:ea typeface="Courier New"/>
                <a:cs typeface="Courier New"/>
                <a:sym typeface="Courier New"/>
              </a:rPr>
              <a:t>-</a:t>
            </a:r>
            <a:r>
              <a:rPr b="1" lang="en-GB" sz="1300">
                <a:solidFill>
                  <a:srgbClr val="2AACB8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r>
              <a:rPr b="1" lang="en-GB" sz="1300">
                <a:solidFill>
                  <a:srgbClr val="BCBEC4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b="1" sz="1300">
              <a:solidFill>
                <a:srgbClr val="BCBEC4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079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300">
                <a:solidFill>
                  <a:srgbClr val="BCBEC4"/>
                </a:solidFill>
                <a:latin typeface="Courier New"/>
                <a:ea typeface="Courier New"/>
                <a:cs typeface="Courier New"/>
                <a:sym typeface="Courier New"/>
              </a:rPr>
              <a:t>   }</a:t>
            </a:r>
            <a:endParaRPr b="1" sz="1300">
              <a:solidFill>
                <a:srgbClr val="BCBEC4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079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300">
                <a:solidFill>
                  <a:srgbClr val="BCBEC4"/>
                </a:solidFill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b="1" lang="en-GB" sz="1300">
                <a:solidFill>
                  <a:srgbClr val="CF8E6D"/>
                </a:solidFill>
                <a:latin typeface="Courier New"/>
                <a:ea typeface="Courier New"/>
                <a:cs typeface="Courier New"/>
                <a:sym typeface="Courier New"/>
              </a:rPr>
              <a:t>return </a:t>
            </a:r>
            <a:r>
              <a:rPr b="1" lang="en-GB" sz="1300">
                <a:solidFill>
                  <a:srgbClr val="BCBEC4"/>
                </a:solidFill>
                <a:latin typeface="Courier New"/>
                <a:ea typeface="Courier New"/>
                <a:cs typeface="Courier New"/>
                <a:sym typeface="Courier New"/>
              </a:rPr>
              <a:t>a.length() - idx - </a:t>
            </a:r>
            <a:r>
              <a:rPr b="1" lang="en-GB" sz="1300">
                <a:solidFill>
                  <a:srgbClr val="2AACB8"/>
                </a:solidFill>
                <a:latin typeface="Courier New"/>
                <a:ea typeface="Courier New"/>
                <a:cs typeface="Courier New"/>
                <a:sym typeface="Courier New"/>
              </a:rPr>
              <a:t>3</a:t>
            </a:r>
            <a:r>
              <a:rPr b="1" lang="en-GB" sz="1300">
                <a:solidFill>
                  <a:srgbClr val="BCBEC4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b="1" sz="1300">
              <a:solidFill>
                <a:srgbClr val="BCBEC4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07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rgbClr val="BCBEC4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b="1" sz="1300">
              <a:solidFill>
                <a:srgbClr val="BCBEC4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07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solidFill>
                <a:srgbClr val="BCBEC4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07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rgbClr val="7A7E85"/>
                </a:solidFill>
                <a:latin typeface="Courier New"/>
                <a:ea typeface="Courier New"/>
                <a:cs typeface="Courier New"/>
                <a:sym typeface="Courier New"/>
              </a:rPr>
              <a:t>//Add up to 2 leading zeros if necessary</a:t>
            </a:r>
            <a:endParaRPr b="1" sz="1300">
              <a:solidFill>
                <a:srgbClr val="7A7E85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07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rgbClr val="CF8E6D"/>
                </a:solidFill>
                <a:latin typeface="Courier New"/>
                <a:ea typeface="Courier New"/>
                <a:cs typeface="Courier New"/>
                <a:sym typeface="Courier New"/>
              </a:rPr>
              <a:t>public static </a:t>
            </a:r>
            <a:r>
              <a:rPr b="1" lang="en-GB" sz="1300">
                <a:solidFill>
                  <a:srgbClr val="BCBEC4"/>
                </a:solidFill>
                <a:latin typeface="Courier New"/>
                <a:ea typeface="Courier New"/>
                <a:cs typeface="Courier New"/>
                <a:sym typeface="Courier New"/>
              </a:rPr>
              <a:t>String </a:t>
            </a:r>
            <a:r>
              <a:rPr b="1" lang="en-GB" sz="1300">
                <a:solidFill>
                  <a:srgbClr val="56A8F5"/>
                </a:solidFill>
                <a:latin typeface="Courier New"/>
                <a:ea typeface="Courier New"/>
                <a:cs typeface="Courier New"/>
                <a:sym typeface="Courier New"/>
              </a:rPr>
              <a:t>leadingZeros</a:t>
            </a:r>
            <a:r>
              <a:rPr b="1" lang="en-GB" sz="1300">
                <a:solidFill>
                  <a:srgbClr val="BCBEC4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-GB" sz="1300">
                <a:solidFill>
                  <a:srgbClr val="CF8E6D"/>
                </a:solidFill>
                <a:latin typeface="Courier New"/>
                <a:ea typeface="Courier New"/>
                <a:cs typeface="Courier New"/>
                <a:sym typeface="Courier New"/>
              </a:rPr>
              <a:t>int </a:t>
            </a:r>
            <a:r>
              <a:rPr b="1" lang="en-GB" sz="1300">
                <a:solidFill>
                  <a:srgbClr val="BCBEC4"/>
                </a:solidFill>
                <a:latin typeface="Courier New"/>
                <a:ea typeface="Courier New"/>
                <a:cs typeface="Courier New"/>
                <a:sym typeface="Courier New"/>
              </a:rPr>
              <a:t>i){</a:t>
            </a:r>
            <a:endParaRPr b="1" sz="1300">
              <a:solidFill>
                <a:srgbClr val="BCBEC4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07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rgbClr val="BCBEC4"/>
                </a:solidFill>
                <a:latin typeface="Courier New"/>
                <a:ea typeface="Courier New"/>
                <a:cs typeface="Courier New"/>
                <a:sym typeface="Courier New"/>
              </a:rPr>
              <a:t>   String num = String.</a:t>
            </a:r>
            <a:r>
              <a:rPr b="1" i="1" lang="en-GB" sz="1300">
                <a:solidFill>
                  <a:srgbClr val="BCBEC4"/>
                </a:solidFill>
                <a:latin typeface="Courier New"/>
                <a:ea typeface="Courier New"/>
                <a:cs typeface="Courier New"/>
                <a:sym typeface="Courier New"/>
              </a:rPr>
              <a:t>valueOf</a:t>
            </a:r>
            <a:r>
              <a:rPr b="1" lang="en-GB" sz="1300">
                <a:solidFill>
                  <a:srgbClr val="BCBEC4"/>
                </a:solidFill>
                <a:latin typeface="Courier New"/>
                <a:ea typeface="Courier New"/>
                <a:cs typeface="Courier New"/>
                <a:sym typeface="Courier New"/>
              </a:rPr>
              <a:t>(i);</a:t>
            </a:r>
            <a:endParaRPr b="1" sz="1300">
              <a:solidFill>
                <a:srgbClr val="BCBEC4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07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rgbClr val="BCBEC4"/>
                </a:solidFill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b="1" lang="en-GB" sz="1300">
                <a:solidFill>
                  <a:srgbClr val="CF8E6D"/>
                </a:solidFill>
                <a:latin typeface="Courier New"/>
                <a:ea typeface="Courier New"/>
                <a:cs typeface="Courier New"/>
                <a:sym typeface="Courier New"/>
              </a:rPr>
              <a:t>if </a:t>
            </a:r>
            <a:r>
              <a:rPr b="1" lang="en-GB" sz="1300">
                <a:solidFill>
                  <a:srgbClr val="BCBEC4"/>
                </a:solidFill>
                <a:latin typeface="Courier New"/>
                <a:ea typeface="Courier New"/>
                <a:cs typeface="Courier New"/>
                <a:sym typeface="Courier New"/>
              </a:rPr>
              <a:t>(num.length() == </a:t>
            </a:r>
            <a:r>
              <a:rPr b="1" lang="en-GB" sz="1300">
                <a:solidFill>
                  <a:srgbClr val="2AACB8"/>
                </a:solidFill>
                <a:latin typeface="Courier New"/>
                <a:ea typeface="Courier New"/>
                <a:cs typeface="Courier New"/>
                <a:sym typeface="Courier New"/>
              </a:rPr>
              <a:t>2</a:t>
            </a:r>
            <a:r>
              <a:rPr b="1" lang="en-GB" sz="1300">
                <a:solidFill>
                  <a:srgbClr val="BCBEC4"/>
                </a:solidFill>
                <a:latin typeface="Courier New"/>
                <a:ea typeface="Courier New"/>
                <a:cs typeface="Courier New"/>
                <a:sym typeface="Courier New"/>
              </a:rPr>
              <a:t>){</a:t>
            </a:r>
            <a:endParaRPr b="1" sz="1300">
              <a:solidFill>
                <a:srgbClr val="BCBEC4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07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rgbClr val="BCBEC4"/>
                </a:solidFill>
                <a:latin typeface="Courier New"/>
                <a:ea typeface="Courier New"/>
                <a:cs typeface="Courier New"/>
                <a:sym typeface="Courier New"/>
              </a:rPr>
              <a:t>      </a:t>
            </a:r>
            <a:r>
              <a:rPr b="1" lang="en-GB" sz="1300">
                <a:solidFill>
                  <a:srgbClr val="CF8E6D"/>
                </a:solidFill>
                <a:latin typeface="Courier New"/>
                <a:ea typeface="Courier New"/>
                <a:cs typeface="Courier New"/>
                <a:sym typeface="Courier New"/>
              </a:rPr>
              <a:t>return </a:t>
            </a:r>
            <a:r>
              <a:rPr b="1" lang="en-GB" sz="1300">
                <a:solidFill>
                  <a:srgbClr val="6AAB73"/>
                </a:solidFill>
                <a:latin typeface="Courier New"/>
                <a:ea typeface="Courier New"/>
                <a:cs typeface="Courier New"/>
                <a:sym typeface="Courier New"/>
              </a:rPr>
              <a:t>"0" </a:t>
            </a:r>
            <a:r>
              <a:rPr b="1" lang="en-GB" sz="1300">
                <a:solidFill>
                  <a:srgbClr val="BCBEC4"/>
                </a:solidFill>
                <a:latin typeface="Courier New"/>
                <a:ea typeface="Courier New"/>
                <a:cs typeface="Courier New"/>
                <a:sym typeface="Courier New"/>
              </a:rPr>
              <a:t>+ num;</a:t>
            </a:r>
            <a:endParaRPr b="1" sz="1300">
              <a:solidFill>
                <a:srgbClr val="BCBEC4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07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rgbClr val="BCBEC4"/>
                </a:solidFill>
                <a:latin typeface="Courier New"/>
                <a:ea typeface="Courier New"/>
                <a:cs typeface="Courier New"/>
                <a:sym typeface="Courier New"/>
              </a:rPr>
              <a:t>   } </a:t>
            </a:r>
            <a:r>
              <a:rPr b="1" lang="en-GB" sz="1300">
                <a:solidFill>
                  <a:srgbClr val="CF8E6D"/>
                </a:solidFill>
                <a:latin typeface="Courier New"/>
                <a:ea typeface="Courier New"/>
                <a:cs typeface="Courier New"/>
                <a:sym typeface="Courier New"/>
              </a:rPr>
              <a:t>else if </a:t>
            </a:r>
            <a:r>
              <a:rPr b="1" lang="en-GB" sz="1300">
                <a:solidFill>
                  <a:srgbClr val="BCBEC4"/>
                </a:solidFill>
                <a:latin typeface="Courier New"/>
                <a:ea typeface="Courier New"/>
                <a:cs typeface="Courier New"/>
                <a:sym typeface="Courier New"/>
              </a:rPr>
              <a:t>(num.length() == </a:t>
            </a:r>
            <a:r>
              <a:rPr b="1" lang="en-GB" sz="1300">
                <a:solidFill>
                  <a:srgbClr val="2AACB8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r>
              <a:rPr b="1" lang="en-GB" sz="1300">
                <a:solidFill>
                  <a:srgbClr val="BCBEC4"/>
                </a:solidFill>
                <a:latin typeface="Courier New"/>
                <a:ea typeface="Courier New"/>
                <a:cs typeface="Courier New"/>
                <a:sym typeface="Courier New"/>
              </a:rPr>
              <a:t>) {</a:t>
            </a:r>
            <a:endParaRPr b="1" sz="1300">
              <a:solidFill>
                <a:srgbClr val="BCBEC4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07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rgbClr val="BCBEC4"/>
                </a:solidFill>
                <a:latin typeface="Courier New"/>
                <a:ea typeface="Courier New"/>
                <a:cs typeface="Courier New"/>
                <a:sym typeface="Courier New"/>
              </a:rPr>
              <a:t>      </a:t>
            </a:r>
            <a:r>
              <a:rPr b="1" lang="en-GB" sz="1300">
                <a:solidFill>
                  <a:srgbClr val="CF8E6D"/>
                </a:solidFill>
                <a:latin typeface="Courier New"/>
                <a:ea typeface="Courier New"/>
                <a:cs typeface="Courier New"/>
                <a:sym typeface="Courier New"/>
              </a:rPr>
              <a:t>return </a:t>
            </a:r>
            <a:r>
              <a:rPr b="1" lang="en-GB" sz="1300">
                <a:solidFill>
                  <a:srgbClr val="6AAB73"/>
                </a:solidFill>
                <a:latin typeface="Courier New"/>
                <a:ea typeface="Courier New"/>
                <a:cs typeface="Courier New"/>
                <a:sym typeface="Courier New"/>
              </a:rPr>
              <a:t>"00" </a:t>
            </a:r>
            <a:r>
              <a:rPr b="1" lang="en-GB" sz="1300">
                <a:solidFill>
                  <a:srgbClr val="BCBEC4"/>
                </a:solidFill>
                <a:latin typeface="Courier New"/>
                <a:ea typeface="Courier New"/>
                <a:cs typeface="Courier New"/>
                <a:sym typeface="Courier New"/>
              </a:rPr>
              <a:t>+ num;</a:t>
            </a:r>
            <a:endParaRPr b="1" sz="1300">
              <a:solidFill>
                <a:srgbClr val="BCBEC4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07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rgbClr val="BCBEC4"/>
                </a:solidFill>
                <a:latin typeface="Courier New"/>
                <a:ea typeface="Courier New"/>
                <a:cs typeface="Courier New"/>
                <a:sym typeface="Courier New"/>
              </a:rPr>
              <a:t>   }</a:t>
            </a:r>
            <a:endParaRPr b="1" sz="1300">
              <a:solidFill>
                <a:srgbClr val="BCBEC4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07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rgbClr val="BCBEC4"/>
                </a:solidFill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b="1" lang="en-GB" sz="1300">
                <a:solidFill>
                  <a:srgbClr val="CF8E6D"/>
                </a:solidFill>
                <a:latin typeface="Courier New"/>
                <a:ea typeface="Courier New"/>
                <a:cs typeface="Courier New"/>
                <a:sym typeface="Courier New"/>
              </a:rPr>
              <a:t>return </a:t>
            </a:r>
            <a:r>
              <a:rPr b="1" lang="en-GB" sz="1300">
                <a:solidFill>
                  <a:srgbClr val="BCBEC4"/>
                </a:solidFill>
                <a:latin typeface="Courier New"/>
                <a:ea typeface="Courier New"/>
                <a:cs typeface="Courier New"/>
                <a:sym typeface="Courier New"/>
              </a:rPr>
              <a:t>num;</a:t>
            </a:r>
            <a:endParaRPr b="1" sz="1300">
              <a:solidFill>
                <a:srgbClr val="BCBEC4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07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rgbClr val="BCBEC4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b="1" sz="1300">
              <a:solidFill>
                <a:srgbClr val="BCBEC4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50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Vorbesprechung Übung 5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Google Shape;261;p51"/>
          <p:cNvPicPr preferRelativeResize="0"/>
          <p:nvPr/>
        </p:nvPicPr>
        <p:blipFill rotWithShape="1">
          <a:blip r:embed="rId3">
            <a:alphaModFix/>
          </a:blip>
          <a:srcRect b="30011" l="1653" r="2753" t="16643"/>
          <a:stretch/>
        </p:blipFill>
        <p:spPr>
          <a:xfrm>
            <a:off x="339768" y="1017725"/>
            <a:ext cx="8027501" cy="2743699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5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Aufgabe 1: Wörter Raten</a:t>
            </a:r>
            <a:endParaRPr/>
          </a:p>
        </p:txBody>
      </p:sp>
      <p:pic>
        <p:nvPicPr>
          <p:cNvPr id="263" name="Google Shape;263;p51"/>
          <p:cNvPicPr preferRelativeResize="0"/>
          <p:nvPr/>
        </p:nvPicPr>
        <p:blipFill rotWithShape="1">
          <a:blip r:embed="rId4">
            <a:alphaModFix/>
          </a:blip>
          <a:srcRect b="15960" l="0" r="35254" t="23330"/>
          <a:stretch/>
        </p:blipFill>
        <p:spPr>
          <a:xfrm>
            <a:off x="4071225" y="2231425"/>
            <a:ext cx="4373952" cy="2512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5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Aus Textdatei lesen</a:t>
            </a:r>
            <a:endParaRPr/>
          </a:p>
        </p:txBody>
      </p:sp>
      <p:sp>
        <p:nvSpPr>
          <p:cNvPr id="269" name="Google Shape;269;p52"/>
          <p:cNvSpPr txBox="1"/>
          <p:nvPr/>
        </p:nvSpPr>
        <p:spPr>
          <a:xfrm>
            <a:off x="2439950" y="1349376"/>
            <a:ext cx="5262600" cy="10704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Scanner scanner = </a:t>
            </a:r>
            <a:r>
              <a:rPr b="1" lang="en-GB" sz="12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new</a:t>
            </a: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Scanner(</a:t>
            </a:r>
            <a:r>
              <a:rPr b="1" lang="en-GB" sz="12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new</a:t>
            </a: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File(</a:t>
            </a:r>
            <a:r>
              <a:rPr lang="en-GB" sz="1200">
                <a:solidFill>
                  <a:srgbClr val="2A00FF"/>
                </a:solidFill>
                <a:latin typeface="Courier New"/>
                <a:ea typeface="Courier New"/>
                <a:cs typeface="Courier New"/>
                <a:sym typeface="Courier New"/>
              </a:rPr>
              <a:t>"woerter.txt"</a:t>
            </a: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));</a:t>
            </a:r>
            <a:b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String[] woerter = </a:t>
            </a:r>
            <a:r>
              <a:rPr b="1" lang="en-GB" sz="12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new</a:t>
            </a: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String[scanner.nextInt()];</a:t>
            </a:r>
            <a:b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-GB" sz="12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for</a:t>
            </a: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-GB" sz="12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i = 0; i &lt; woerter.length; i++) {</a:t>
            </a:r>
            <a:b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woerter[i] = scanner.next();</a:t>
            </a:r>
            <a:b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2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7F0055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70" name="Google Shape;270;p52"/>
          <p:cNvSpPr txBox="1"/>
          <p:nvPr/>
        </p:nvSpPr>
        <p:spPr>
          <a:xfrm>
            <a:off x="311700" y="1349375"/>
            <a:ext cx="1800300" cy="20679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>
                <a:latin typeface="Courier New"/>
                <a:ea typeface="Courier New"/>
                <a:cs typeface="Courier New"/>
                <a:sym typeface="Courier New"/>
              </a:rPr>
              <a:t>8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wort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blasinstrument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computer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schlange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java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programmieren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welt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sugus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p52"/>
          <p:cNvSpPr txBox="1"/>
          <p:nvPr/>
        </p:nvSpPr>
        <p:spPr>
          <a:xfrm>
            <a:off x="311700" y="977375"/>
            <a:ext cx="1122600" cy="3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/>
              <a:t>woerter.txt</a:t>
            </a:r>
            <a:endParaRPr i="1"/>
          </a:p>
        </p:txBody>
      </p:sp>
      <p:sp>
        <p:nvSpPr>
          <p:cNvPr id="272" name="Google Shape;272;p52"/>
          <p:cNvSpPr txBox="1"/>
          <p:nvPr/>
        </p:nvSpPr>
        <p:spPr>
          <a:xfrm>
            <a:off x="2439950" y="977376"/>
            <a:ext cx="3300000" cy="3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/>
              <a:t>Code zum Einlesen der Wörter:</a:t>
            </a:r>
            <a:endParaRPr i="1"/>
          </a:p>
        </p:txBody>
      </p:sp>
      <p:sp>
        <p:nvSpPr>
          <p:cNvPr id="273" name="Google Shape;273;p52"/>
          <p:cNvSpPr txBox="1"/>
          <p:nvPr/>
        </p:nvSpPr>
        <p:spPr>
          <a:xfrm>
            <a:off x="2439950" y="2590975"/>
            <a:ext cx="6392400" cy="23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595959"/>
                </a:solidFill>
              </a:rPr>
              <a:t>Absoluter Pfad</a:t>
            </a:r>
            <a:endParaRPr b="1" sz="1800">
              <a:solidFill>
                <a:srgbClr val="595959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595959"/>
              </a:buClr>
              <a:buSzPts val="1800"/>
              <a:buChar char="●"/>
            </a:pPr>
            <a:r>
              <a:rPr lang="en-GB" sz="1800">
                <a:solidFill>
                  <a:srgbClr val="595959"/>
                </a:solidFill>
              </a:rPr>
              <a:t>beginnt mit</a:t>
            </a:r>
            <a:r>
              <a:rPr lang="en-GB" sz="1800">
                <a:solidFill>
                  <a:srgbClr val="59595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-GB" sz="1800">
                <a:solidFill>
                  <a:srgbClr val="595959"/>
                </a:solidFill>
                <a:latin typeface="Courier New"/>
                <a:ea typeface="Courier New"/>
                <a:cs typeface="Courier New"/>
                <a:sym typeface="Courier New"/>
              </a:rPr>
              <a:t>C:\…</a:t>
            </a:r>
            <a:r>
              <a:rPr lang="en-GB" sz="1800">
                <a:solidFill>
                  <a:srgbClr val="595959"/>
                </a:solidFill>
              </a:rPr>
              <a:t> unter Windows oder </a:t>
            </a:r>
            <a:r>
              <a:rPr b="1" lang="en-GB" sz="1800">
                <a:solidFill>
                  <a:srgbClr val="595959"/>
                </a:solidFill>
                <a:latin typeface="Courier New"/>
                <a:ea typeface="Courier New"/>
                <a:cs typeface="Courier New"/>
                <a:sym typeface="Courier New"/>
              </a:rPr>
              <a:t>/…</a:t>
            </a:r>
            <a:r>
              <a:rPr lang="en-GB" sz="1800">
                <a:solidFill>
                  <a:srgbClr val="59595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GB" sz="1800">
                <a:solidFill>
                  <a:srgbClr val="595959"/>
                </a:solidFill>
              </a:rPr>
              <a:t>unter Linux/macOS</a:t>
            </a:r>
            <a:endParaRPr sz="1800">
              <a:solidFill>
                <a:srgbClr val="595959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dk2"/>
                </a:solidFill>
              </a:rPr>
              <a:t>Relativer Pfad</a:t>
            </a:r>
            <a:endParaRPr b="1" sz="1800"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-GB" sz="1800">
                <a:solidFill>
                  <a:schemeClr val="dk2"/>
                </a:solidFill>
              </a:rPr>
              <a:t>ist relativ zum aktuellen Verzeichnis (“working directory”) des Programms (bei uns der Projektordner)</a:t>
            </a:r>
            <a:endParaRPr sz="1800">
              <a:solidFill>
                <a:srgbClr val="595959"/>
              </a:solidFill>
            </a:endParaRPr>
          </a:p>
        </p:txBody>
      </p:sp>
      <p:sp>
        <p:nvSpPr>
          <p:cNvPr id="274" name="Google Shape;274;p52"/>
          <p:cNvSpPr/>
          <p:nvPr/>
        </p:nvSpPr>
        <p:spPr>
          <a:xfrm>
            <a:off x="4315275" y="2294075"/>
            <a:ext cx="2372100" cy="372000"/>
          </a:xfrm>
          <a:prstGeom prst="wedgeRoundRectCallout">
            <a:avLst>
              <a:gd fmla="val -24551" name="adj1"/>
              <a:gd fmla="val -76270" name="adj2"/>
              <a:gd fmla="val 0" name="adj3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</a:rPr>
              <a:t>Liest das nächste Wort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75" name="Google Shape;275;p52"/>
          <p:cNvSpPr/>
          <p:nvPr/>
        </p:nvSpPr>
        <p:spPr>
          <a:xfrm>
            <a:off x="6729775" y="1922075"/>
            <a:ext cx="2372100" cy="372000"/>
          </a:xfrm>
          <a:prstGeom prst="wedgeRoundRectCallout">
            <a:avLst>
              <a:gd fmla="val -55934" name="adj1"/>
              <a:gd fmla="val -76250" name="adj2"/>
              <a:gd fmla="val 0" name="adj3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</a:rPr>
              <a:t>Anzahl Wörter = 8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5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String-Vergleiche</a:t>
            </a:r>
            <a:endParaRPr/>
          </a:p>
        </p:txBody>
      </p:sp>
      <p:sp>
        <p:nvSpPr>
          <p:cNvPr id="281" name="Google Shape;281;p53"/>
          <p:cNvSpPr txBox="1"/>
          <p:nvPr/>
        </p:nvSpPr>
        <p:spPr>
          <a:xfrm>
            <a:off x="311700" y="980325"/>
            <a:ext cx="4551000" cy="29250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String [] buchstaben = {</a:t>
            </a:r>
            <a:r>
              <a:rPr lang="en-GB" sz="1200">
                <a:solidFill>
                  <a:srgbClr val="2A00FF"/>
                </a:solidFill>
                <a:latin typeface="Courier New"/>
                <a:ea typeface="Courier New"/>
                <a:cs typeface="Courier New"/>
                <a:sym typeface="Courier New"/>
              </a:rPr>
              <a:t>"n"</a:t>
            </a: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-GB" sz="1200">
                <a:solidFill>
                  <a:srgbClr val="2A00FF"/>
                </a:solidFill>
                <a:latin typeface="Courier New"/>
                <a:ea typeface="Courier New"/>
                <a:cs typeface="Courier New"/>
                <a:sym typeface="Courier New"/>
              </a:rPr>
              <a:t>"o"</a:t>
            </a: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};</a:t>
            </a:r>
            <a:b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String [] array = {</a:t>
            </a:r>
            <a:r>
              <a:rPr lang="en-GB" sz="1200">
                <a:solidFill>
                  <a:srgbClr val="2A00FF"/>
                </a:solidFill>
                <a:latin typeface="Courier New"/>
                <a:ea typeface="Courier New"/>
                <a:cs typeface="Courier New"/>
                <a:sym typeface="Courier New"/>
              </a:rPr>
              <a:t>"no"</a:t>
            </a: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};</a:t>
            </a:r>
            <a:b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endParaRPr sz="12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>
                <a:solidFill>
                  <a:srgbClr val="3F7F59"/>
                </a:solidFill>
                <a:latin typeface="Courier New"/>
                <a:ea typeface="Courier New"/>
                <a:cs typeface="Courier New"/>
                <a:sym typeface="Courier New"/>
              </a:rPr>
              <a:t>// wort = "no"</a:t>
            </a:r>
            <a:b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String wort = buchstaben[0] + buchstaben[1];</a:t>
            </a:r>
            <a:b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b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System.</a:t>
            </a:r>
            <a:r>
              <a:rPr b="1" lang="en-GB" sz="12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out</a:t>
            </a: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.println((wort == array));</a:t>
            </a:r>
            <a:b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b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System.</a:t>
            </a:r>
            <a:r>
              <a:rPr b="1" lang="en-GB" sz="12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out</a:t>
            </a: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.println((wort == array[0]));</a:t>
            </a:r>
            <a:b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b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System.</a:t>
            </a:r>
            <a:r>
              <a:rPr b="1" lang="en-GB" sz="12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out</a:t>
            </a: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.println((wort.equals(array)));</a:t>
            </a:r>
            <a:b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b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System.</a:t>
            </a:r>
            <a:r>
              <a:rPr b="1" lang="en-GB" sz="12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out</a:t>
            </a: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.println(wort.equals(array[0]));</a:t>
            </a:r>
            <a:b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b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System.</a:t>
            </a:r>
            <a:r>
              <a:rPr b="1" lang="en-GB" sz="12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out</a:t>
            </a: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.println((wort.equals(</a:t>
            </a:r>
            <a:r>
              <a:rPr lang="en-GB" sz="1200">
                <a:solidFill>
                  <a:srgbClr val="2A00FF"/>
                </a:solidFill>
                <a:latin typeface="Courier New"/>
                <a:ea typeface="Courier New"/>
                <a:cs typeface="Courier New"/>
                <a:sym typeface="Courier New"/>
              </a:rPr>
              <a:t>"no"</a:t>
            </a: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)));</a:t>
            </a:r>
            <a:b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endParaRPr sz="1200">
              <a:solidFill>
                <a:srgbClr val="3F7F5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7F0055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82" name="Google Shape;282;p53"/>
          <p:cNvSpPr txBox="1"/>
          <p:nvPr/>
        </p:nvSpPr>
        <p:spPr>
          <a:xfrm>
            <a:off x="3683925" y="1962248"/>
            <a:ext cx="484200" cy="42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①</a:t>
            </a:r>
            <a:endParaRPr sz="2400"/>
          </a:p>
        </p:txBody>
      </p:sp>
      <p:sp>
        <p:nvSpPr>
          <p:cNvPr id="283" name="Google Shape;283;p53"/>
          <p:cNvSpPr txBox="1"/>
          <p:nvPr/>
        </p:nvSpPr>
        <p:spPr>
          <a:xfrm>
            <a:off x="3961675" y="2302142"/>
            <a:ext cx="402000" cy="46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</a:rPr>
              <a:t>②</a:t>
            </a:r>
            <a:endParaRPr sz="2400">
              <a:solidFill>
                <a:schemeClr val="dk1"/>
              </a:solidFill>
            </a:endParaRPr>
          </a:p>
        </p:txBody>
      </p:sp>
      <p:sp>
        <p:nvSpPr>
          <p:cNvPr id="284" name="Google Shape;284;p53"/>
          <p:cNvSpPr txBox="1"/>
          <p:nvPr/>
        </p:nvSpPr>
        <p:spPr>
          <a:xfrm>
            <a:off x="4156175" y="2692125"/>
            <a:ext cx="402000" cy="46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</a:rPr>
              <a:t>③</a:t>
            </a:r>
            <a:endParaRPr sz="2400">
              <a:solidFill>
                <a:schemeClr val="dk1"/>
              </a:solidFill>
            </a:endParaRPr>
          </a:p>
        </p:txBody>
      </p:sp>
      <p:sp>
        <p:nvSpPr>
          <p:cNvPr id="285" name="Google Shape;285;p53"/>
          <p:cNvSpPr txBox="1"/>
          <p:nvPr/>
        </p:nvSpPr>
        <p:spPr>
          <a:xfrm>
            <a:off x="4232375" y="3024350"/>
            <a:ext cx="484200" cy="53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</a:rPr>
              <a:t>④</a:t>
            </a:r>
            <a:endParaRPr/>
          </a:p>
        </p:txBody>
      </p:sp>
      <p:sp>
        <p:nvSpPr>
          <p:cNvPr id="286" name="Google Shape;286;p53"/>
          <p:cNvSpPr txBox="1"/>
          <p:nvPr/>
        </p:nvSpPr>
        <p:spPr>
          <a:xfrm>
            <a:off x="4038875" y="3440225"/>
            <a:ext cx="484200" cy="46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</a:rPr>
              <a:t>⑤</a:t>
            </a:r>
            <a:endParaRPr/>
          </a:p>
        </p:txBody>
      </p:sp>
      <p:sp>
        <p:nvSpPr>
          <p:cNvPr id="287" name="Google Shape;287;p53"/>
          <p:cNvSpPr txBox="1"/>
          <p:nvPr/>
        </p:nvSpPr>
        <p:spPr>
          <a:xfrm>
            <a:off x="4947200" y="1017725"/>
            <a:ext cx="4436700" cy="32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String wort2 = "no";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String wort3 = "no";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System.out.println((wort.equals(wort2)));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System.out.println((wort2.equals(wort3)));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System.out.println(wort == wort2);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System.out.println(wort3 == wort2);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5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Aufgabe 2: Datenanalyse</a:t>
            </a:r>
            <a:endParaRPr/>
          </a:p>
        </p:txBody>
      </p:sp>
      <p:sp>
        <p:nvSpPr>
          <p:cNvPr id="293" name="Google Shape;293;p54"/>
          <p:cNvSpPr txBox="1"/>
          <p:nvPr/>
        </p:nvSpPr>
        <p:spPr>
          <a:xfrm>
            <a:off x="545375" y="3263050"/>
            <a:ext cx="2486100" cy="9882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Anzahl Daten: 26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Minimum: 137 cm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Maximum: 202 cm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Durchschnitt: 173 cm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94" name="Google Shape;294;p54"/>
          <p:cNvSpPr txBox="1"/>
          <p:nvPr/>
        </p:nvSpPr>
        <p:spPr>
          <a:xfrm>
            <a:off x="545375" y="2847825"/>
            <a:ext cx="2486100" cy="4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</a:rPr>
              <a:t>Beispiel:</a:t>
            </a:r>
            <a:endParaRPr/>
          </a:p>
        </p:txBody>
      </p:sp>
      <p:pic>
        <p:nvPicPr>
          <p:cNvPr id="295" name="Google Shape;295;p54"/>
          <p:cNvPicPr preferRelativeResize="0"/>
          <p:nvPr/>
        </p:nvPicPr>
        <p:blipFill rotWithShape="1">
          <a:blip r:embed="rId3">
            <a:alphaModFix/>
          </a:blip>
          <a:srcRect b="69912" l="1125" r="1815" t="15525"/>
          <a:stretch/>
        </p:blipFill>
        <p:spPr>
          <a:xfrm>
            <a:off x="350875" y="1027100"/>
            <a:ext cx="8150448" cy="74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54"/>
          <p:cNvPicPr preferRelativeResize="0"/>
          <p:nvPr/>
        </p:nvPicPr>
        <p:blipFill rotWithShape="1">
          <a:blip r:embed="rId4">
            <a:alphaModFix/>
          </a:blip>
          <a:srcRect b="70489" l="1514" r="1426" t="10297"/>
          <a:stretch/>
        </p:blipFill>
        <p:spPr>
          <a:xfrm>
            <a:off x="311700" y="1817863"/>
            <a:ext cx="8150448" cy="988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" name="Google Shape;301;p55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5148" y="1897900"/>
            <a:ext cx="5338499" cy="3080225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5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Histogramm</a:t>
            </a:r>
            <a:endParaRPr/>
          </a:p>
        </p:txBody>
      </p:sp>
      <p:sp>
        <p:nvSpPr>
          <p:cNvPr id="303" name="Google Shape;303;p55"/>
          <p:cNvSpPr txBox="1"/>
          <p:nvPr/>
        </p:nvSpPr>
        <p:spPr>
          <a:xfrm>
            <a:off x="430002" y="2430306"/>
            <a:ext cx="1323300" cy="20679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Courier New"/>
                <a:ea typeface="Courier New"/>
                <a:cs typeface="Courier New"/>
                <a:sym typeface="Courier New"/>
              </a:rPr>
              <a:t>26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168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190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174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170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183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145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202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…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p55"/>
          <p:cNvSpPr txBox="1"/>
          <p:nvPr/>
        </p:nvSpPr>
        <p:spPr>
          <a:xfrm>
            <a:off x="430002" y="2058306"/>
            <a:ext cx="1281300" cy="3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/>
              <a:t>groessen</a:t>
            </a:r>
            <a:r>
              <a:rPr i="1" lang="en-GB"/>
              <a:t>.txt</a:t>
            </a:r>
            <a:endParaRPr i="1"/>
          </a:p>
        </p:txBody>
      </p:sp>
      <p:sp>
        <p:nvSpPr>
          <p:cNvPr id="305" name="Google Shape;305;p55"/>
          <p:cNvSpPr txBox="1"/>
          <p:nvPr/>
        </p:nvSpPr>
        <p:spPr>
          <a:xfrm>
            <a:off x="5550475" y="2022225"/>
            <a:ext cx="3192900" cy="27348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Wie viele Klassen soll das Histogramm enthalten? </a:t>
            </a:r>
            <a:r>
              <a:rPr b="1" lang="en-GB">
                <a:solidFill>
                  <a:srgbClr val="008C00"/>
                </a:solidFill>
                <a:latin typeface="Courier New"/>
                <a:ea typeface="Courier New"/>
                <a:cs typeface="Courier New"/>
                <a:sym typeface="Courier New"/>
              </a:rPr>
              <a:t>10</a:t>
            </a:r>
            <a:endParaRPr b="1">
              <a:solidFill>
                <a:srgbClr val="008C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[100,115)</a:t>
            </a:r>
            <a:endParaRPr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[115,130) |</a:t>
            </a:r>
            <a:endParaRPr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[130,145) ||</a:t>
            </a:r>
            <a:endParaRPr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[145,160) |||||||</a:t>
            </a:r>
            <a:endParaRPr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[160,175) ||||||||||||||||</a:t>
            </a:r>
            <a:endParaRPr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[175,190) ||||||||||||||</a:t>
            </a:r>
            <a:endParaRPr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[190,205) ||||||</a:t>
            </a:r>
            <a:endParaRPr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[205,220)</a:t>
            </a:r>
            <a:endParaRPr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[220,235)</a:t>
            </a:r>
            <a:endParaRPr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[235,250)</a:t>
            </a:r>
            <a:endParaRPr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id="306" name="Google Shape;306;p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1055000"/>
            <a:ext cx="7323850" cy="805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56"/>
          <p:cNvSpPr txBox="1"/>
          <p:nvPr>
            <p:ph type="title"/>
          </p:nvPr>
        </p:nvSpPr>
        <p:spPr>
          <a:xfrm>
            <a:off x="311700" y="2964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Aufgabe 3: Präfixkonstruktion</a:t>
            </a:r>
            <a:endParaRPr/>
          </a:p>
        </p:txBody>
      </p:sp>
      <p:pic>
        <p:nvPicPr>
          <p:cNvPr id="312" name="Google Shape;312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238425"/>
            <a:ext cx="8839198" cy="31785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57"/>
          <p:cNvSpPr txBox="1"/>
          <p:nvPr>
            <p:ph idx="4294967295"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Aufgabe 4: EBNF</a:t>
            </a:r>
            <a:endParaRPr/>
          </a:p>
        </p:txBody>
      </p:sp>
      <p:pic>
        <p:nvPicPr>
          <p:cNvPr id="318" name="Google Shape;318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9975" y="1017725"/>
            <a:ext cx="6702470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58"/>
          <p:cNvSpPr txBox="1"/>
          <p:nvPr>
            <p:ph idx="4294967295"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Aufgabe 5: Matrixmuster (Bonus!)</a:t>
            </a:r>
            <a:endParaRPr/>
          </a:p>
        </p:txBody>
      </p:sp>
      <p:pic>
        <p:nvPicPr>
          <p:cNvPr id="324" name="Google Shape;324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5263" y="1079700"/>
            <a:ext cx="7573473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41"/>
          <p:cNvSpPr txBox="1"/>
          <p:nvPr>
            <p:ph type="ctrTitle"/>
          </p:nvPr>
        </p:nvSpPr>
        <p:spPr>
          <a:xfrm>
            <a:off x="311700" y="227775"/>
            <a:ext cx="8520600" cy="91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Plan für heute</a:t>
            </a:r>
            <a:endParaRPr/>
          </a:p>
        </p:txBody>
      </p:sp>
      <p:sp>
        <p:nvSpPr>
          <p:cNvPr id="200" name="Google Shape;200;p41"/>
          <p:cNvSpPr txBox="1"/>
          <p:nvPr/>
        </p:nvSpPr>
        <p:spPr>
          <a:xfrm>
            <a:off x="295325" y="1197700"/>
            <a:ext cx="8537100" cy="378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AutoNum type="arabicPeriod"/>
            </a:pPr>
            <a:r>
              <a:rPr lang="en-GB" sz="2200"/>
              <a:t>FEEDBACK U03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AutoNum type="arabicPeriod"/>
            </a:pPr>
            <a:r>
              <a:rPr lang="en-GB" sz="2200"/>
              <a:t>Nachbesprechung U04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AutoNum type="arabicPeriod"/>
            </a:pPr>
            <a:r>
              <a:rPr lang="en-GB" sz="2200"/>
              <a:t>Vorbesprechung U05</a:t>
            </a:r>
            <a:endParaRPr sz="2200"/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AutoNum type="arabicPeriod"/>
            </a:pPr>
            <a:r>
              <a:rPr b="1" lang="en-GB" sz="2200"/>
              <a:t>Bonus Aufgabe!</a:t>
            </a:r>
            <a:endParaRPr b="1"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AutoNum type="arabicPeriod"/>
            </a:pPr>
            <a:r>
              <a:rPr lang="en-GB" sz="2200"/>
              <a:t>Loop Invarianten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AutoNum type="arabicPeriod"/>
            </a:pPr>
            <a:r>
              <a:rPr lang="en-GB" sz="2200">
                <a:solidFill>
                  <a:schemeClr val="dk1"/>
                </a:solidFill>
              </a:rPr>
              <a:t>Zusatzübungen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AutoNum type="arabicPeriod"/>
            </a:pPr>
            <a:r>
              <a:rPr lang="en-GB" sz="2200"/>
              <a:t>Arrays Recap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AutoNum type="arabicPeriod"/>
            </a:pPr>
            <a:r>
              <a:rPr lang="en-GB" sz="2200"/>
              <a:t>Extra Bonusaufgabe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AutoNum type="arabicPeriod"/>
            </a:pPr>
            <a:r>
              <a:rPr lang="en-GB" sz="2200"/>
              <a:t>Kahoot!</a:t>
            </a:r>
            <a:endParaRPr sz="22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59"/>
          <p:cNvSpPr txBox="1"/>
          <p:nvPr>
            <p:ph idx="4294967295"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Aufgabe 5: Matrixmuster (Bonus!)</a:t>
            </a:r>
            <a:endParaRPr/>
          </a:p>
        </p:txBody>
      </p:sp>
      <p:graphicFrame>
        <p:nvGraphicFramePr>
          <p:cNvPr id="330" name="Google Shape;330;p59"/>
          <p:cNvGraphicFramePr/>
          <p:nvPr/>
        </p:nvGraphicFramePr>
        <p:xfrm>
          <a:off x="2160900" y="1581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{C6124A24-FEC2-4BF4-B859-262F9D70371A}</a:tableStyleId>
              </a:tblPr>
              <a:tblGrid>
                <a:gridCol w="401550"/>
                <a:gridCol w="401550"/>
                <a:gridCol w="401550"/>
                <a:gridCol w="401550"/>
                <a:gridCol w="401550"/>
              </a:tblGrid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2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3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3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2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2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3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3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3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3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3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3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3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graphicFrame>
        <p:nvGraphicFramePr>
          <p:cNvPr id="331" name="Google Shape;331;p59"/>
          <p:cNvGraphicFramePr/>
          <p:nvPr/>
        </p:nvGraphicFramePr>
        <p:xfrm>
          <a:off x="5863625" y="27698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{C6124A24-FEC2-4BF4-B859-262F9D70371A}</a:tableStyleId>
              </a:tblPr>
              <a:tblGrid>
                <a:gridCol w="382850"/>
                <a:gridCol w="382850"/>
              </a:tblGrid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2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2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332" name="Google Shape;332;p59"/>
          <p:cNvSpPr txBox="1"/>
          <p:nvPr/>
        </p:nvSpPr>
        <p:spPr>
          <a:xfrm>
            <a:off x="2778300" y="3682050"/>
            <a:ext cx="1301400" cy="44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/>
              <a:t>origin</a:t>
            </a:r>
            <a:endParaRPr sz="1900"/>
          </a:p>
        </p:txBody>
      </p:sp>
      <p:sp>
        <p:nvSpPr>
          <p:cNvPr id="333" name="Google Shape;333;p59"/>
          <p:cNvSpPr txBox="1"/>
          <p:nvPr/>
        </p:nvSpPr>
        <p:spPr>
          <a:xfrm>
            <a:off x="5595775" y="3682050"/>
            <a:ext cx="1301400" cy="44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/>
              <a:t>muster</a:t>
            </a:r>
            <a:endParaRPr sz="19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60"/>
          <p:cNvSpPr txBox="1"/>
          <p:nvPr>
            <p:ph idx="4294967295"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Aufgabe 5: Matrixmuster (Bonus!)</a:t>
            </a:r>
            <a:endParaRPr/>
          </a:p>
        </p:txBody>
      </p:sp>
      <p:graphicFrame>
        <p:nvGraphicFramePr>
          <p:cNvPr id="339" name="Google Shape;339;p60"/>
          <p:cNvGraphicFramePr/>
          <p:nvPr/>
        </p:nvGraphicFramePr>
        <p:xfrm>
          <a:off x="2160900" y="1581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{C6124A24-FEC2-4BF4-B859-262F9D70371A}</a:tableStyleId>
              </a:tblPr>
              <a:tblGrid>
                <a:gridCol w="401550"/>
                <a:gridCol w="401550"/>
                <a:gridCol w="401550"/>
                <a:gridCol w="401550"/>
                <a:gridCol w="401550"/>
              </a:tblGrid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2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3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3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2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2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3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3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3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3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3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3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3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graphicFrame>
        <p:nvGraphicFramePr>
          <p:cNvPr id="340" name="Google Shape;340;p60"/>
          <p:cNvGraphicFramePr/>
          <p:nvPr/>
        </p:nvGraphicFramePr>
        <p:xfrm>
          <a:off x="5863625" y="27698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{C6124A24-FEC2-4BF4-B859-262F9D70371A}</a:tableStyleId>
              </a:tblPr>
              <a:tblGrid>
                <a:gridCol w="382850"/>
                <a:gridCol w="382850"/>
              </a:tblGrid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2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FE599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2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FE599"/>
                    </a:solidFill>
                  </a:tcPr>
                </a:tc>
              </a:tr>
            </a:tbl>
          </a:graphicData>
        </a:graphic>
      </p:graphicFrame>
      <p:sp>
        <p:nvSpPr>
          <p:cNvPr id="341" name="Google Shape;341;p60"/>
          <p:cNvSpPr txBox="1"/>
          <p:nvPr/>
        </p:nvSpPr>
        <p:spPr>
          <a:xfrm>
            <a:off x="2778300" y="3682050"/>
            <a:ext cx="1301400" cy="44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/>
              <a:t>origin</a:t>
            </a:r>
            <a:endParaRPr sz="1900"/>
          </a:p>
        </p:txBody>
      </p:sp>
      <p:sp>
        <p:nvSpPr>
          <p:cNvPr id="342" name="Google Shape;342;p60"/>
          <p:cNvSpPr txBox="1"/>
          <p:nvPr/>
        </p:nvSpPr>
        <p:spPr>
          <a:xfrm>
            <a:off x="5595775" y="3682050"/>
            <a:ext cx="1301400" cy="44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/>
              <a:t>muster</a:t>
            </a:r>
            <a:endParaRPr sz="19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61"/>
          <p:cNvSpPr txBox="1"/>
          <p:nvPr>
            <p:ph idx="4294967295"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Aufgabe 5: Matrixmuster (Bonus!)</a:t>
            </a:r>
            <a:endParaRPr/>
          </a:p>
        </p:txBody>
      </p:sp>
      <p:graphicFrame>
        <p:nvGraphicFramePr>
          <p:cNvPr id="348" name="Google Shape;348;p61"/>
          <p:cNvGraphicFramePr/>
          <p:nvPr/>
        </p:nvGraphicFramePr>
        <p:xfrm>
          <a:off x="2160900" y="1581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{C6124A24-FEC2-4BF4-B859-262F9D70371A}</a:tableStyleId>
              </a:tblPr>
              <a:tblGrid>
                <a:gridCol w="401550"/>
                <a:gridCol w="401550"/>
                <a:gridCol w="401550"/>
                <a:gridCol w="401550"/>
                <a:gridCol w="401550"/>
              </a:tblGrid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2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3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3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2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2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3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3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3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3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3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3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3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graphicFrame>
        <p:nvGraphicFramePr>
          <p:cNvPr id="349" name="Google Shape;349;p61"/>
          <p:cNvGraphicFramePr/>
          <p:nvPr/>
        </p:nvGraphicFramePr>
        <p:xfrm>
          <a:off x="5863625" y="27698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{C6124A24-FEC2-4BF4-B859-262F9D70371A}</a:tableStyleId>
              </a:tblPr>
              <a:tblGrid>
                <a:gridCol w="382850"/>
                <a:gridCol w="382850"/>
              </a:tblGrid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2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FE599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2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FE599"/>
                    </a:solidFill>
                  </a:tcPr>
                </a:tc>
              </a:tr>
            </a:tbl>
          </a:graphicData>
        </a:graphic>
      </p:graphicFrame>
      <p:sp>
        <p:nvSpPr>
          <p:cNvPr id="350" name="Google Shape;350;p61"/>
          <p:cNvSpPr txBox="1"/>
          <p:nvPr/>
        </p:nvSpPr>
        <p:spPr>
          <a:xfrm>
            <a:off x="2778300" y="3682050"/>
            <a:ext cx="1301400" cy="44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/>
              <a:t>origin</a:t>
            </a:r>
            <a:endParaRPr sz="1900"/>
          </a:p>
        </p:txBody>
      </p:sp>
      <p:sp>
        <p:nvSpPr>
          <p:cNvPr id="351" name="Google Shape;351;p61"/>
          <p:cNvSpPr txBox="1"/>
          <p:nvPr/>
        </p:nvSpPr>
        <p:spPr>
          <a:xfrm>
            <a:off x="5595775" y="3682050"/>
            <a:ext cx="1301400" cy="44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/>
              <a:t>muster</a:t>
            </a:r>
            <a:endParaRPr sz="1900"/>
          </a:p>
        </p:txBody>
      </p:sp>
      <p:sp>
        <p:nvSpPr>
          <p:cNvPr id="352" name="Google Shape;352;p61"/>
          <p:cNvSpPr txBox="1"/>
          <p:nvPr/>
        </p:nvSpPr>
        <p:spPr>
          <a:xfrm>
            <a:off x="4486900" y="1862450"/>
            <a:ext cx="5758800" cy="5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latin typeface="Consolas"/>
                <a:ea typeface="Consolas"/>
                <a:cs typeface="Consolas"/>
                <a:sym typeface="Consolas"/>
              </a:rPr>
              <a:t>MatchRecord(x: 0, y: 1, count: 0)</a:t>
            </a:r>
            <a:endParaRPr sz="1700"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62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Lato"/>
              <a:buNone/>
            </a:pPr>
            <a:r>
              <a:rPr lang="en-GB">
                <a:latin typeface="Lato"/>
                <a:ea typeface="Lato"/>
                <a:cs typeface="Lato"/>
                <a:sym typeface="Lato"/>
              </a:rPr>
              <a:t>Loop Invarianten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58" name="Google Shape;358;p62"/>
          <p:cNvSpPr txBox="1"/>
          <p:nvPr>
            <p:ph idx="1" type="subTitle"/>
          </p:nvPr>
        </p:nvSpPr>
        <p:spPr>
          <a:xfrm>
            <a:off x="1143000" y="2701529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/>
              <a:t>Lösungsstrategie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63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Lato"/>
              <a:buNone/>
            </a:pPr>
            <a:r>
              <a:rPr lang="en-GB">
                <a:latin typeface="Lato"/>
                <a:ea typeface="Lato"/>
                <a:cs typeface="Lato"/>
                <a:sym typeface="Lato"/>
              </a:rPr>
              <a:t>Ziel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64" name="Google Shape;364;p63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GB"/>
              <a:t>Wir wollen eine Bedingung – die sogenannte Loop Invariante – finden, die</a:t>
            </a:r>
            <a:r>
              <a:rPr b="1" lang="en-GB"/>
              <a:t> vor und nach </a:t>
            </a:r>
            <a:r>
              <a:rPr lang="en-GB"/>
              <a:t>jeder Iteration eines Loops gilt. Das können wir systematisch in 3 Schritten machen.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64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Lato"/>
              <a:buNone/>
            </a:pPr>
            <a:r>
              <a:rPr lang="en-GB">
                <a:latin typeface="Lato"/>
                <a:ea typeface="Lato"/>
                <a:cs typeface="Lato"/>
                <a:sym typeface="Lato"/>
              </a:rPr>
              <a:t>Wir werden am folgenden Beispiel arbeiten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70" name="Google Shape;370;p64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fontScale="62500"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904"/>
              <a:buFont typeface="Arial"/>
              <a:buNone/>
            </a:pPr>
            <a:r>
              <a:rPr lang="en-GB" sz="21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public int compute(int a, int b) {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904"/>
              <a:buFont typeface="Arial"/>
              <a:buNone/>
            </a:pPr>
            <a:r>
              <a:t/>
            </a:r>
            <a:endParaRPr sz="21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904"/>
              <a:buFont typeface="Arial"/>
              <a:buNone/>
            </a:pPr>
            <a:r>
              <a:rPr lang="en-GB" sz="21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// Precondition:  a &gt;= 0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904"/>
              <a:buFont typeface="Arial"/>
              <a:buNone/>
            </a:pPr>
            <a:r>
              <a:t/>
            </a:r>
            <a:endParaRPr sz="21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904"/>
              <a:buFont typeface="Arial"/>
              <a:buNone/>
            </a:pPr>
            <a:r>
              <a:rPr lang="en-GB" sz="21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int x;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904"/>
              <a:buFont typeface="Arial"/>
              <a:buNone/>
            </a:pPr>
            <a:r>
              <a:rPr lang="en-GB" sz="21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int res;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904"/>
              <a:buFont typeface="Arial"/>
              <a:buNone/>
            </a:pPr>
            <a:r>
              <a:t/>
            </a:r>
            <a:endParaRPr sz="21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904"/>
              <a:buFont typeface="Arial"/>
              <a:buNone/>
            </a:pPr>
            <a:r>
              <a:rPr lang="en-GB" sz="21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x = a;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904"/>
              <a:buFont typeface="Arial"/>
              <a:buNone/>
            </a:pPr>
            <a:r>
              <a:rPr lang="en-GB" sz="21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res = b;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904"/>
              <a:buFont typeface="Arial"/>
              <a:buNone/>
            </a:pPr>
            <a:r>
              <a:t/>
            </a:r>
            <a:endParaRPr sz="21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904"/>
              <a:buFont typeface="Arial"/>
              <a:buNone/>
            </a:pPr>
            <a:r>
              <a:rPr lang="en-GB" sz="21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// Loop Invariante: </a:t>
            </a:r>
            <a:r>
              <a:rPr lang="en-GB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&lt;TODO&gt;</a:t>
            </a:r>
            <a:endParaRPr sz="21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904"/>
              <a:buFont typeface="Arial"/>
              <a:buNone/>
            </a:pPr>
            <a:r>
              <a:t/>
            </a:r>
            <a:endParaRPr sz="21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904"/>
              <a:buFont typeface="Arial"/>
              <a:buNone/>
            </a:pPr>
            <a:r>
              <a:rPr lang="en-GB" sz="21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while (x &gt; 0) {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904"/>
              <a:buFont typeface="Arial"/>
              <a:buNone/>
            </a:pPr>
            <a:r>
              <a:rPr lang="en-GB" sz="21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x = x - 1;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904"/>
              <a:buFont typeface="Arial"/>
              <a:buNone/>
            </a:pPr>
            <a:r>
              <a:rPr lang="en-GB" sz="21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res = res + 1;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904"/>
              <a:buFont typeface="Arial"/>
              <a:buNone/>
            </a:pPr>
            <a:r>
              <a:rPr lang="en-GB" sz="21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}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904"/>
              <a:buFont typeface="Arial"/>
              <a:buNone/>
            </a:pPr>
            <a:r>
              <a:t/>
            </a:r>
            <a:endParaRPr sz="21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904"/>
              <a:buFont typeface="Arial"/>
              <a:buNone/>
            </a:pPr>
            <a:r>
              <a:rPr lang="en-GB" sz="21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// Postcondition:  res = a + b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904"/>
              <a:buFont typeface="Arial"/>
              <a:buNone/>
            </a:pPr>
            <a:r>
              <a:rPr lang="en-GB" sz="21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return res;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GB" sz="21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21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65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Lato"/>
              <a:buNone/>
            </a:pPr>
            <a:r>
              <a:rPr lang="en-GB">
                <a:latin typeface="Lato"/>
                <a:ea typeface="Lato"/>
                <a:cs typeface="Lato"/>
                <a:sym typeface="Lato"/>
              </a:rPr>
              <a:t>Schritt 1 - Intuition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76" name="Google Shape;376;p65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GB"/>
              <a:t>Zuerst ist es empfehlenswert, eine intuitive Idee dafür zu bekommen, was das Programm eigentlich macht. Dazu können </a:t>
            </a:r>
            <a:r>
              <a:rPr b="1" lang="en-GB"/>
              <a:t>Tabellen</a:t>
            </a:r>
            <a:r>
              <a:rPr lang="en-GB"/>
              <a:t> nützlich sein: für jede Iteration des Loops, schreibt euch auf, wie sich die Variablen verändern. So könnte so eine Tabelle aussehen:</a:t>
            </a:r>
            <a:endParaRPr/>
          </a:p>
        </p:txBody>
      </p:sp>
      <p:graphicFrame>
        <p:nvGraphicFramePr>
          <p:cNvPr id="377" name="Google Shape;377;p65"/>
          <p:cNvGraphicFramePr/>
          <p:nvPr/>
        </p:nvGraphicFramePr>
        <p:xfrm>
          <a:off x="1163050" y="2716496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{A4BDA061-9C86-472C-8977-5F1FA83E0ECC}</a:tableStyleId>
              </a:tblPr>
              <a:tblGrid>
                <a:gridCol w="97055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2781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/>
                        <a:t>iteration</a:t>
                      </a:r>
                      <a:endParaRPr b="1" sz="1400" u="none" cap="none" strike="noStrike"/>
                    </a:p>
                  </a:txBody>
                  <a:tcPr marT="34300" marB="34300" marR="68600" marL="68600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0</a:t>
                      </a:r>
                      <a:endParaRPr sz="1400"/>
                    </a:p>
                  </a:txBody>
                  <a:tcPr marT="34300" marB="34300" marR="68600" marL="68600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</a:t>
                      </a:r>
                      <a:endParaRPr sz="1400"/>
                    </a:p>
                  </a:txBody>
                  <a:tcPr marT="34300" marB="34300" marR="68600" marL="68600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2</a:t>
                      </a:r>
                      <a:endParaRPr sz="1400"/>
                    </a:p>
                  </a:txBody>
                  <a:tcPr marT="34300" marB="34300" marR="68600" marL="68600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3</a:t>
                      </a:r>
                      <a:endParaRPr sz="1400"/>
                    </a:p>
                  </a:txBody>
                  <a:tcPr marT="34300" marB="34300" marR="68600" marL="68600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4</a:t>
                      </a:r>
                      <a:endParaRPr sz="1400"/>
                    </a:p>
                  </a:txBody>
                  <a:tcPr marT="34300" marB="34300" marR="68600" marL="68600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…</a:t>
                      </a:r>
                      <a:endParaRPr sz="1400"/>
                    </a:p>
                  </a:txBody>
                  <a:tcPr marT="34300" marB="34300" marR="68600" marL="68600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a-2</a:t>
                      </a:r>
                      <a:endParaRPr sz="1400"/>
                    </a:p>
                  </a:txBody>
                  <a:tcPr marT="34300" marB="34300" marR="68600" marL="68600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a-1</a:t>
                      </a:r>
                      <a:endParaRPr sz="1400"/>
                    </a:p>
                  </a:txBody>
                  <a:tcPr marT="34300" marB="34300" marR="68600" marL="68600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a</a:t>
                      </a:r>
                      <a:endParaRPr sz="1400"/>
                    </a:p>
                  </a:txBody>
                  <a:tcPr marT="34300" marB="34300" marR="68600" marL="68600">
                    <a:solidFill>
                      <a:schemeClr val="lt2"/>
                    </a:solidFill>
                  </a:tcPr>
                </a:tc>
              </a:tr>
              <a:tr h="2781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400" u="none" cap="none" strike="noStrike"/>
                        <a:t>x</a:t>
                      </a:r>
                      <a:endParaRPr b="1" sz="1400"/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/>
                        <a:t>a</a:t>
                      </a:r>
                      <a:endParaRPr sz="1400"/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/>
                        <a:t>a-1</a:t>
                      </a:r>
                      <a:endParaRPr sz="1400"/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/>
                        <a:t>a-2</a:t>
                      </a:r>
                      <a:endParaRPr sz="1400"/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/>
                        <a:t>a-3</a:t>
                      </a:r>
                      <a:endParaRPr sz="1400"/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/>
                        <a:t>a-4</a:t>
                      </a:r>
                      <a:endParaRPr sz="1400"/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/>
                        <a:t>…</a:t>
                      </a:r>
                      <a:endParaRPr sz="1400"/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/>
                        <a:t>2</a:t>
                      </a:r>
                      <a:endParaRPr sz="1400"/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/>
                        <a:t>1</a:t>
                      </a:r>
                      <a:endParaRPr sz="1400"/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/>
                        <a:t>0</a:t>
                      </a:r>
                      <a:endParaRPr sz="1400"/>
                    </a:p>
                  </a:txBody>
                  <a:tcPr marT="34300" marB="34300" marR="68600" marL="68600"/>
                </a:tc>
              </a:tr>
              <a:tr h="2781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400"/>
                        <a:t>res</a:t>
                      </a:r>
                      <a:endParaRPr b="1" sz="1400"/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/>
                        <a:t>b</a:t>
                      </a:r>
                      <a:endParaRPr sz="1400"/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/>
                        <a:t>b+1</a:t>
                      </a:r>
                      <a:endParaRPr sz="1400"/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/>
                        <a:t>b+2</a:t>
                      </a:r>
                      <a:endParaRPr sz="1400"/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/>
                        <a:t>b+3</a:t>
                      </a:r>
                      <a:endParaRPr sz="1400"/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/>
                        <a:t>b+4</a:t>
                      </a:r>
                      <a:endParaRPr sz="1400"/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/>
                        <a:t>…</a:t>
                      </a:r>
                      <a:endParaRPr sz="1400"/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/>
                        <a:t>b+a-2</a:t>
                      </a:r>
                      <a:endParaRPr sz="1400"/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/>
                        <a:t>b+a-1</a:t>
                      </a:r>
                      <a:endParaRPr sz="1400"/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/>
                        <a:t>b+a</a:t>
                      </a:r>
                      <a:endParaRPr sz="1400"/>
                    </a:p>
                  </a:txBody>
                  <a:tcPr marT="34300" marB="34300" marR="68600" marL="68600"/>
                </a:tc>
              </a:tr>
            </a:tbl>
          </a:graphicData>
        </a:graphic>
      </p:graphicFrame>
      <p:sp>
        <p:nvSpPr>
          <p:cNvPr id="378" name="Google Shape;378;p65"/>
          <p:cNvSpPr txBox="1"/>
          <p:nvPr/>
        </p:nvSpPr>
        <p:spPr>
          <a:xfrm>
            <a:off x="1893093" y="4057650"/>
            <a:ext cx="11643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Initialisierung; vor dem Loop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" name="Google Shape;379;p65"/>
          <p:cNvSpPr txBox="1"/>
          <p:nvPr/>
        </p:nvSpPr>
        <p:spPr>
          <a:xfrm>
            <a:off x="6707981" y="4057650"/>
            <a:ext cx="13860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Loop vollständig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ausgeführt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80" name="Google Shape;380;p65"/>
          <p:cNvCxnSpPr>
            <a:stCxn id="378" idx="0"/>
          </p:cNvCxnSpPr>
          <p:nvPr/>
        </p:nvCxnSpPr>
        <p:spPr>
          <a:xfrm rot="10800000">
            <a:off x="2464443" y="3638550"/>
            <a:ext cx="10800" cy="4191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381" name="Google Shape;381;p65"/>
          <p:cNvCxnSpPr>
            <a:stCxn id="379" idx="0"/>
          </p:cNvCxnSpPr>
          <p:nvPr/>
        </p:nvCxnSpPr>
        <p:spPr>
          <a:xfrm rot="10800000">
            <a:off x="7358381" y="3638550"/>
            <a:ext cx="42600" cy="4191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66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Lato"/>
              <a:buNone/>
            </a:pPr>
            <a:r>
              <a:rPr lang="en-GB">
                <a:latin typeface="Lato"/>
                <a:ea typeface="Lato"/>
                <a:cs typeface="Lato"/>
                <a:sym typeface="Lato"/>
              </a:rPr>
              <a:t>Schritt 1 - Intuition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87" name="Google Shape;387;p66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GB"/>
              <a:t>An der Tabelle lässt sich leicht ablesen, dass die Loop a mal ausgeführt wird und somit res a mal inkrementiert wird. Weil res am Anfang b war, resultiert das schlussendlich mit a+b, was auch mit der Postcondition übereinstimmt.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GB"/>
              <a:t>Nun können wir eine (von der Laufvariable abhängige!) Aussage aufstellen, die sicherlich vor jeder Loop Iteration gilt: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b="1" lang="en-GB"/>
              <a:t>res == b + a - x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67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Lato"/>
              <a:buNone/>
            </a:pPr>
            <a:r>
              <a:rPr lang="en-GB">
                <a:latin typeface="Lato"/>
                <a:ea typeface="Lato"/>
                <a:cs typeface="Lato"/>
                <a:sym typeface="Lato"/>
              </a:rPr>
              <a:t>Schritt 2 – Beschränkung der Laufvariable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93" name="Google Shape;393;p67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GB"/>
              <a:t>Dies an sich ist jedoch nicht genug; wir wollen aus der Loop Invariante die </a:t>
            </a:r>
            <a:r>
              <a:rPr b="1" lang="en-GB"/>
              <a:t>Postcondition folgern </a:t>
            </a:r>
            <a:r>
              <a:rPr lang="en-GB"/>
              <a:t>können! Die </a:t>
            </a:r>
            <a:r>
              <a:rPr b="1" lang="en-GB"/>
              <a:t>Laufvariable</a:t>
            </a:r>
            <a:r>
              <a:rPr lang="en-GB"/>
              <a:t> ist diejenige Variable, die bei jeder Iteration verändert wird und die auch in der „Ausstiegsbedingung” aus dem Loop vorkommt (z.B. typischerweise int i bei einem for-Loop). Normalerweise ist sie natürlich beschränkt von oben und unten, was auch in der Loop Invariante berücksichtigt werden sollte.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68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Lato"/>
              <a:buNone/>
            </a:pPr>
            <a:r>
              <a:rPr lang="en-GB">
                <a:latin typeface="Lato"/>
                <a:ea typeface="Lato"/>
                <a:cs typeface="Lato"/>
                <a:sym typeface="Lato"/>
              </a:rPr>
              <a:t>Schritt 2 – Beschränkung der Laufvariable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99" name="Google Shape;399;p68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GB"/>
              <a:t>Im Beispiel: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b="1" lang="en-GB"/>
              <a:t>x &gt;= 0 &amp;&amp; x  &lt;= a</a:t>
            </a:r>
            <a:endParaRPr b="1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42"/>
          <p:cNvSpPr txBox="1"/>
          <p:nvPr>
            <p:ph idx="1" type="body"/>
          </p:nvPr>
        </p:nvSpPr>
        <p:spPr>
          <a:xfrm>
            <a:off x="311700" y="1152475"/>
            <a:ext cx="7734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Aufgabe 3 (Zahlenerkennung)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Entscheidungsbaum wurde kaum </a:t>
            </a:r>
            <a:r>
              <a:rPr lang="en-GB"/>
              <a:t>genutzt</a:t>
            </a:r>
            <a:br>
              <a:rPr lang="en-GB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Aufgabe 6.2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Bei Quadrierung der Zahl </a:t>
            </a:r>
            <a:br>
              <a:rPr lang="en-GB"/>
            </a:br>
            <a:r>
              <a:rPr lang="en-GB"/>
              <a:t>wird das Vorzeichen irrelevant</a:t>
            </a:r>
            <a:br>
              <a:rPr lang="en-GB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Aufgabe 6.3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Die Differenz zweier negativen Zahlen </a:t>
            </a:r>
            <a:br>
              <a:rPr lang="en-GB"/>
            </a:br>
            <a:r>
              <a:rPr lang="en-GB"/>
              <a:t>kann auch positiv sein</a:t>
            </a:r>
            <a:br>
              <a:rPr lang="en-GB"/>
            </a:br>
            <a:endParaRPr/>
          </a:p>
        </p:txBody>
      </p:sp>
      <p:pic>
        <p:nvPicPr>
          <p:cNvPr id="206" name="Google Shape;206;p42"/>
          <p:cNvPicPr preferRelativeResize="0"/>
          <p:nvPr/>
        </p:nvPicPr>
        <p:blipFill rotWithShape="1">
          <a:blip r:embed="rId3">
            <a:alphaModFix/>
          </a:blip>
          <a:srcRect b="0" l="0" r="0" t="19652"/>
          <a:stretch/>
        </p:blipFill>
        <p:spPr>
          <a:xfrm>
            <a:off x="5117650" y="1767223"/>
            <a:ext cx="3429000" cy="895400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4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Probleme bei Übung 3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pic>
        <p:nvPicPr>
          <p:cNvPr id="208" name="Google Shape;208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96113" y="3073025"/>
            <a:ext cx="2238375" cy="1962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69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Lato"/>
              <a:buNone/>
            </a:pPr>
            <a:r>
              <a:rPr lang="en-GB">
                <a:latin typeface="Lato"/>
                <a:ea typeface="Lato"/>
                <a:cs typeface="Lato"/>
                <a:sym typeface="Lato"/>
              </a:rPr>
              <a:t>Schritt 3 - Zusammenfügen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05" name="Google Shape;405;p69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GB"/>
              <a:t>Nun da wir eine Aussage gemacht haben, was das Programm macht, was in jeder Loop-Iteration passiert und wie die Laufvariable des Loops beschränkt ist, können wir alles zusammenfügen. </a:t>
            </a:r>
            <a:r>
              <a:rPr b="1" lang="en-GB"/>
              <a:t>Nicht vergessen: </a:t>
            </a:r>
            <a:r>
              <a:rPr lang="en-GB"/>
              <a:t>die</a:t>
            </a:r>
            <a:r>
              <a:rPr b="1" lang="en-GB"/>
              <a:t> </a:t>
            </a:r>
            <a:r>
              <a:rPr lang="en-GB"/>
              <a:t>Postcondition aus der Loop Invariante ableiten zu können ist dabei zentral!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GB"/>
              <a:t>„In jeder Iteration gilt die Loop Invariante UND wir sind aus dem Loop rausgekommen (Test ist false), ALSO gilt die Postcondition.”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70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Lato"/>
              <a:buNone/>
            </a:pPr>
            <a:r>
              <a:rPr lang="en-GB">
                <a:latin typeface="Lato"/>
                <a:ea typeface="Lato"/>
                <a:cs typeface="Lato"/>
                <a:sym typeface="Lato"/>
              </a:rPr>
              <a:t>Schritt 3 - Zusammenfügen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11" name="Google Shape;411;p70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GB"/>
              <a:t>Finale Loop Invariante: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b="1" lang="en-GB"/>
              <a:t>x &gt;= 0 &amp;&amp; x  &lt;= a &amp;&amp; res == b + a - x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GB"/>
              <a:t>Dies impliziert die Postcondition, weil wenn wir mit dem Loop fertig sind, gilt x == 0 und somit res == a + b.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71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Lato"/>
              <a:buNone/>
            </a:pPr>
            <a:r>
              <a:rPr lang="en-GB">
                <a:latin typeface="Lato"/>
                <a:ea typeface="Lato"/>
                <a:cs typeface="Lato"/>
                <a:sym typeface="Lato"/>
              </a:rPr>
              <a:t>Weitere Beispiele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17" name="Google Shape;417;p71"/>
          <p:cNvSpPr txBox="1"/>
          <p:nvPr>
            <p:ph idx="1" type="subTitle"/>
          </p:nvPr>
        </p:nvSpPr>
        <p:spPr>
          <a:xfrm>
            <a:off x="1143000" y="2701529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72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Lato"/>
              <a:buNone/>
            </a:pPr>
            <a:r>
              <a:rPr lang="en-GB">
                <a:latin typeface="Lato"/>
                <a:ea typeface="Lato"/>
                <a:cs typeface="Lato"/>
                <a:sym typeface="Lato"/>
              </a:rPr>
              <a:t>Beispiel 1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23" name="Google Shape;423;p72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fontScale="77500"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7619"/>
              <a:buFont typeface="Arial"/>
              <a:buNone/>
            </a:pPr>
            <a:r>
              <a:rPr lang="en-GB" sz="21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public int compute(int x, int res) {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7619"/>
              <a:buFont typeface="Arial"/>
              <a:buNone/>
            </a:pPr>
            <a:r>
              <a:t/>
            </a:r>
            <a:endParaRPr sz="21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7619"/>
              <a:buFont typeface="Arial"/>
              <a:buNone/>
            </a:pPr>
            <a:r>
              <a:rPr b="1" lang="en-GB" sz="21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// Precondition:  x == 1 &amp;&amp; res &gt; 0</a:t>
            </a:r>
            <a:endParaRPr b="1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7619"/>
              <a:buFont typeface="Arial"/>
              <a:buNone/>
            </a:pPr>
            <a:r>
              <a:rPr lang="en-GB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7619"/>
              <a:buFont typeface="Arial"/>
              <a:buNone/>
            </a:pPr>
            <a:r>
              <a:rPr lang="en-GB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int i = 0;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7619"/>
              <a:buFont typeface="Arial"/>
              <a:buNone/>
            </a:pPr>
            <a:r>
              <a:rPr lang="en-GB" sz="21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7619"/>
              <a:buFont typeface="Arial"/>
              <a:buNone/>
            </a:pPr>
            <a:r>
              <a:rPr lang="en-GB" sz="21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// Loop Invariante: </a:t>
            </a:r>
            <a:r>
              <a:rPr lang="en-GB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&lt;TODO&gt;</a:t>
            </a:r>
            <a:endParaRPr sz="21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7619"/>
              <a:buFont typeface="Arial"/>
              <a:buNone/>
            </a:pPr>
            <a:r>
              <a:t/>
            </a:r>
            <a:endParaRPr sz="21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7619"/>
              <a:buFont typeface="Arial"/>
              <a:buNone/>
            </a:pPr>
            <a:r>
              <a:rPr lang="en-GB" sz="21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while (i &lt; res) {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7619"/>
              <a:buFont typeface="Arial"/>
              <a:buNone/>
            </a:pPr>
            <a:r>
              <a:rPr lang="en-GB" sz="21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x = x + x;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7619"/>
              <a:buFont typeface="Arial"/>
              <a:buNone/>
            </a:pPr>
            <a:r>
              <a:rPr lang="en-GB" sz="21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i = i + 1;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7619"/>
              <a:buFont typeface="Arial"/>
              <a:buNone/>
            </a:pPr>
            <a:r>
              <a:rPr lang="en-GB" sz="21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}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7619"/>
              <a:buFont typeface="Arial"/>
              <a:buNone/>
            </a:pPr>
            <a:r>
              <a:t/>
            </a:r>
            <a:endParaRPr sz="21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7619"/>
              <a:buFont typeface="Arial"/>
              <a:buNone/>
            </a:pPr>
            <a:r>
              <a:rPr b="1" lang="en-GB" sz="21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// Postcondition:  x == Math.pow(2,res)</a:t>
            </a:r>
            <a:endParaRPr b="1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7619"/>
              <a:buFont typeface="Arial"/>
              <a:buNone/>
            </a:pPr>
            <a:r>
              <a:rPr lang="en-GB" sz="21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return x;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GB" sz="21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21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73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Lato"/>
              <a:buNone/>
            </a:pPr>
            <a:r>
              <a:rPr lang="en-GB">
                <a:latin typeface="Lato"/>
                <a:ea typeface="Lato"/>
                <a:cs typeface="Lato"/>
                <a:sym typeface="Lato"/>
              </a:rPr>
              <a:t>Lösung Beispiel 1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29" name="Google Shape;429;p73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b="1" lang="en-GB">
                <a:latin typeface="Lato"/>
                <a:ea typeface="Lato"/>
                <a:cs typeface="Lato"/>
                <a:sym typeface="Lato"/>
              </a:rPr>
              <a:t>i &gt;= 0 &amp;&amp; i &lt;= res &amp;&amp; x ==  Math.pow(2, i)</a:t>
            </a:r>
            <a:endParaRPr b="1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74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Lato"/>
              <a:buNone/>
            </a:pPr>
            <a:r>
              <a:rPr lang="en-GB">
                <a:latin typeface="Lato"/>
                <a:ea typeface="Lato"/>
                <a:cs typeface="Lato"/>
                <a:sym typeface="Lato"/>
              </a:rPr>
              <a:t>Beispiel 2 – Prüfungsaufgabe! (HS 20)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35" name="Google Shape;435;p74"/>
          <p:cNvSpPr txBox="1"/>
          <p:nvPr>
            <p:ph idx="1" type="body"/>
          </p:nvPr>
        </p:nvSpPr>
        <p:spPr>
          <a:xfrm>
            <a:off x="628650" y="1369219"/>
            <a:ext cx="8018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r>
              <a:rPr b="0" i="0" lang="en-GB" sz="1700">
                <a:latin typeface="Consolas"/>
                <a:ea typeface="Consolas"/>
                <a:cs typeface="Consolas"/>
                <a:sym typeface="Consolas"/>
              </a:rPr>
              <a:t>static int arraySum(int[] iArray) {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r>
              <a:rPr b="0" i="0" lang="en-GB" sz="1700">
                <a:latin typeface="Consolas"/>
                <a:ea typeface="Consolas"/>
                <a:cs typeface="Consolas"/>
                <a:sym typeface="Consolas"/>
              </a:rPr>
              <a:t> 	int k = 1;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r>
              <a:rPr b="0" i="0" lang="en-GB" sz="1700">
                <a:latin typeface="Consolas"/>
                <a:ea typeface="Consolas"/>
                <a:cs typeface="Consolas"/>
                <a:sym typeface="Consolas"/>
              </a:rPr>
              <a:t>  	int result</a:t>
            </a:r>
            <a:r>
              <a:rPr lang="en-GB" sz="170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i="0" lang="en-GB" sz="1700">
                <a:latin typeface="Consolas"/>
                <a:ea typeface="Consolas"/>
                <a:cs typeface="Consolas"/>
                <a:sym typeface="Consolas"/>
              </a:rPr>
              <a:t>= iArray[0];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r>
              <a:rPr b="0" i="0" lang="en-GB" sz="1700">
                <a:latin typeface="Consolas"/>
                <a:ea typeface="Consolas"/>
                <a:cs typeface="Consolas"/>
                <a:sym typeface="Consolas"/>
              </a:rPr>
              <a:t>	while (k != iArray.length) {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r>
              <a:rPr b="0" i="0" lang="en-GB" sz="1700">
                <a:latin typeface="Consolas"/>
                <a:ea typeface="Consolas"/>
                <a:cs typeface="Consolas"/>
                <a:sym typeface="Consolas"/>
              </a:rPr>
              <a:t>		result+= iArray[k];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r>
              <a:rPr b="0" i="0" lang="en-GB" sz="1700">
                <a:latin typeface="Consolas"/>
                <a:ea typeface="Consolas"/>
                <a:cs typeface="Consolas"/>
                <a:sym typeface="Consolas"/>
              </a:rPr>
              <a:t>		k++;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r>
              <a:rPr b="0" i="0" lang="en-GB" sz="1700">
                <a:latin typeface="Consolas"/>
                <a:ea typeface="Consolas"/>
                <a:cs typeface="Consolas"/>
                <a:sym typeface="Consolas"/>
              </a:rPr>
              <a:t>	}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r>
              <a:rPr b="0" i="0" lang="en-GB" sz="1300">
                <a:latin typeface="Consolas"/>
                <a:ea typeface="Consolas"/>
                <a:cs typeface="Consolas"/>
                <a:sym typeface="Consolas"/>
              </a:rPr>
              <a:t>/* Postcondition: result = sum(iArray, 0, N-1) mit N = iArray.length </a:t>
            </a:r>
            <a:r>
              <a:rPr lang="en-GB" sz="1300">
                <a:latin typeface="Consolas"/>
                <a:ea typeface="Consolas"/>
                <a:cs typeface="Consolas"/>
                <a:sym typeface="Consolas"/>
              </a:rPr>
              <a:t>und </a:t>
            </a:r>
            <a:r>
              <a:rPr b="0" i="0" lang="en-GB" sz="1300">
                <a:latin typeface="Consolas"/>
                <a:ea typeface="Consolas"/>
                <a:cs typeface="Consolas"/>
                <a:sym typeface="Consolas"/>
              </a:rPr>
              <a:t>sum(iArray, 0, N-1) = iArray[0] + iArray[1] + ... + iArray[N-1] */</a:t>
            </a:r>
            <a:endParaRPr sz="17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r>
              <a:rPr b="0" i="0" lang="en-GB" sz="1700">
                <a:latin typeface="Consolas"/>
                <a:ea typeface="Consolas"/>
                <a:cs typeface="Consolas"/>
                <a:sym typeface="Consolas"/>
              </a:rPr>
              <a:t>	return result;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r>
              <a:rPr b="0" i="0" lang="en-GB" sz="1700">
                <a:latin typeface="Consolas"/>
                <a:ea typeface="Consolas"/>
                <a:cs typeface="Consolas"/>
                <a:sym typeface="Consolas"/>
              </a:rPr>
              <a:t>}</a:t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75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Lato"/>
              <a:buNone/>
            </a:pPr>
            <a:r>
              <a:rPr lang="en-GB">
                <a:latin typeface="Lato"/>
                <a:ea typeface="Lato"/>
                <a:cs typeface="Lato"/>
                <a:sym typeface="Lato"/>
              </a:rPr>
              <a:t>Lösung Beispiel 2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41" name="Google Shape;441;p75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100"/>
              <a:buNone/>
            </a:pPr>
            <a:r>
              <a:rPr b="1" i="0" lang="en-GB">
                <a:solidFill>
                  <a:srgbClr val="333333"/>
                </a:solidFill>
                <a:latin typeface="Lato"/>
                <a:ea typeface="Lato"/>
                <a:cs typeface="Lato"/>
                <a:sym typeface="Lato"/>
              </a:rPr>
              <a:t>result == sum(iArray, 0, k-1) &amp;&amp; k &lt;= iArray.length &amp;&amp; k &gt;= 1</a:t>
            </a:r>
            <a:endParaRPr b="1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76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Zusatzübungen</a:t>
            </a: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7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Postfix-Increment Operator</a:t>
            </a:r>
            <a:endParaRPr/>
          </a:p>
        </p:txBody>
      </p:sp>
      <p:sp>
        <p:nvSpPr>
          <p:cNvPr id="452" name="Google Shape;452;p77"/>
          <p:cNvSpPr txBox="1"/>
          <p:nvPr/>
        </p:nvSpPr>
        <p:spPr>
          <a:xfrm>
            <a:off x="311700" y="1152475"/>
            <a:ext cx="8520600" cy="48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1800">
                <a:solidFill>
                  <a:srgbClr val="595959"/>
                </a:solidFill>
              </a:rPr>
              <a:t>Was sind die Werte der Variablen (alles </a:t>
            </a:r>
            <a:r>
              <a:rPr lang="en-GB" sz="1800">
                <a:solidFill>
                  <a:srgbClr val="595959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lang="en-GB" sz="1800">
                <a:solidFill>
                  <a:srgbClr val="595959"/>
                </a:solidFill>
              </a:rPr>
              <a:t>)?</a:t>
            </a:r>
            <a:endParaRPr sz="24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53" name="Google Shape;453;p77"/>
          <p:cNvSpPr txBox="1"/>
          <p:nvPr/>
        </p:nvSpPr>
        <p:spPr>
          <a:xfrm>
            <a:off x="311700" y="1770825"/>
            <a:ext cx="2266200" cy="12528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x = 0;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y = 0;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z = 1;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y = x++ + z - x;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54" name="Google Shape;454;p77"/>
          <p:cNvSpPr txBox="1"/>
          <p:nvPr/>
        </p:nvSpPr>
        <p:spPr>
          <a:xfrm>
            <a:off x="3438900" y="1770825"/>
            <a:ext cx="2266200" cy="12528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x = 0;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y = 0;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z = 1;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y = x++ + z * x;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55" name="Google Shape;455;p77"/>
          <p:cNvSpPr txBox="1"/>
          <p:nvPr/>
        </p:nvSpPr>
        <p:spPr>
          <a:xfrm>
            <a:off x="6566100" y="1770825"/>
            <a:ext cx="2266200" cy="12528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x = 0;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y = 0;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z = 1;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y =  z * x + x++;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7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Arrays</a:t>
            </a:r>
            <a:endParaRPr/>
          </a:p>
        </p:txBody>
      </p:sp>
      <p:sp>
        <p:nvSpPr>
          <p:cNvPr id="461" name="Google Shape;461;p78"/>
          <p:cNvSpPr txBox="1"/>
          <p:nvPr/>
        </p:nvSpPr>
        <p:spPr>
          <a:xfrm>
            <a:off x="311700" y="1152475"/>
            <a:ext cx="8520600" cy="48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1800">
                <a:solidFill>
                  <a:srgbClr val="595959"/>
                </a:solidFill>
              </a:rPr>
              <a:t>Was gibt das folgende Code-Segment aus?</a:t>
            </a:r>
            <a:endParaRPr sz="24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62" name="Google Shape;462;p78"/>
          <p:cNvSpPr txBox="1"/>
          <p:nvPr/>
        </p:nvSpPr>
        <p:spPr>
          <a:xfrm>
            <a:off x="311700" y="1745350"/>
            <a:ext cx="3558600" cy="28890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lang="en-GB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[] a = </a:t>
            </a:r>
            <a:r>
              <a:rPr b="1" lang="en-GB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new</a:t>
            </a:r>
            <a:r>
              <a:rPr lang="en-GB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-GB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lang="en-GB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[10];</a:t>
            </a:r>
            <a:endParaRPr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-GB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-GB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for</a:t>
            </a:r>
            <a:r>
              <a:rPr lang="en-GB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(</a:t>
            </a:r>
            <a:r>
              <a:rPr b="1" lang="en-GB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lang="en-GB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i = 0; i &lt; 10; i++) {</a:t>
            </a:r>
            <a:br>
              <a:rPr lang="en-GB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a[i] = 9 - i;</a:t>
            </a:r>
            <a:br>
              <a:rPr lang="en-GB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-GB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-GB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for</a:t>
            </a:r>
            <a:r>
              <a:rPr lang="en-GB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(</a:t>
            </a:r>
            <a:r>
              <a:rPr b="1" lang="en-GB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lang="en-GB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i = 0; i &lt; 10; i++) { </a:t>
            </a:r>
            <a:br>
              <a:rPr lang="en-GB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a[i] = a[ a[i] ] ;</a:t>
            </a:r>
            <a:br>
              <a:rPr lang="en-GB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br>
              <a:rPr lang="en-GB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-GB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for</a:t>
            </a:r>
            <a:r>
              <a:rPr lang="en-GB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(</a:t>
            </a:r>
            <a:r>
              <a:rPr b="1" lang="en-GB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lang="en-GB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i = 0; i &lt; 10; i++) {</a:t>
            </a:r>
            <a:br>
              <a:rPr lang="en-GB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System.out.print(a[i]);</a:t>
            </a:r>
            <a:br>
              <a:rPr lang="en-GB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7F0055"/>
              </a:solidFill>
            </a:endParaRPr>
          </a:p>
        </p:txBody>
      </p:sp>
      <p:sp>
        <p:nvSpPr>
          <p:cNvPr id="463" name="Google Shape;463;p78"/>
          <p:cNvSpPr txBox="1"/>
          <p:nvPr/>
        </p:nvSpPr>
        <p:spPr>
          <a:xfrm>
            <a:off x="4284000" y="1745350"/>
            <a:ext cx="4548300" cy="7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1800">
                <a:solidFill>
                  <a:srgbClr val="595959"/>
                </a:solidFill>
              </a:rPr>
              <a:t>Wie könnte man dieses Code-Segment flexibler formulieren?</a:t>
            </a:r>
            <a:endParaRPr sz="2400"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4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Nachbesprechung Übung 4</a:t>
            </a: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79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600"/>
              <a:t>Arrays Recap</a:t>
            </a:r>
            <a:endParaRPr sz="560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80"/>
          <p:cNvSpPr txBox="1"/>
          <p:nvPr>
            <p:ph type="title"/>
          </p:nvPr>
        </p:nvSpPr>
        <p:spPr>
          <a:xfrm>
            <a:off x="311700" y="2242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Arrays Recap</a:t>
            </a:r>
            <a:endParaRPr/>
          </a:p>
        </p:txBody>
      </p:sp>
      <p:sp>
        <p:nvSpPr>
          <p:cNvPr id="474" name="Google Shape;474;p80"/>
          <p:cNvSpPr txBox="1"/>
          <p:nvPr/>
        </p:nvSpPr>
        <p:spPr>
          <a:xfrm>
            <a:off x="441875" y="1069350"/>
            <a:ext cx="8307300" cy="10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900"/>
              <a:t>Syntax: </a:t>
            </a:r>
            <a:r>
              <a:rPr lang="en-GB" sz="1900"/>
              <a:t>&lt;type&gt; name[] = new &lt;type&gt;[length];</a:t>
            </a:r>
            <a:endParaRPr sz="1900"/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/>
              <a:t>Beispiel: int arr[] = new int[7];</a:t>
            </a:r>
            <a:endParaRPr sz="1900"/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grpSp>
        <p:nvGrpSpPr>
          <p:cNvPr id="475" name="Google Shape;475;p80"/>
          <p:cNvGrpSpPr/>
          <p:nvPr/>
        </p:nvGrpSpPr>
        <p:grpSpPr>
          <a:xfrm>
            <a:off x="2949683" y="2335241"/>
            <a:ext cx="4269300" cy="609900"/>
            <a:chOff x="1926600" y="3588075"/>
            <a:chExt cx="4269300" cy="609900"/>
          </a:xfrm>
        </p:grpSpPr>
        <p:sp>
          <p:nvSpPr>
            <p:cNvPr id="476" name="Google Shape;476;p80"/>
            <p:cNvSpPr/>
            <p:nvPr/>
          </p:nvSpPr>
          <p:spPr>
            <a:xfrm>
              <a:off x="1926600" y="3588075"/>
              <a:ext cx="609900" cy="6099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700"/>
                <a:t>0</a:t>
              </a:r>
              <a:endParaRPr sz="1700"/>
            </a:p>
          </p:txBody>
        </p:sp>
        <p:sp>
          <p:nvSpPr>
            <p:cNvPr id="477" name="Google Shape;477;p80"/>
            <p:cNvSpPr/>
            <p:nvPr/>
          </p:nvSpPr>
          <p:spPr>
            <a:xfrm>
              <a:off x="2536500" y="3588075"/>
              <a:ext cx="609900" cy="6099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700"/>
                <a:t>0</a:t>
              </a:r>
              <a:endParaRPr sz="1700"/>
            </a:p>
          </p:txBody>
        </p:sp>
        <p:sp>
          <p:nvSpPr>
            <p:cNvPr id="478" name="Google Shape;478;p80"/>
            <p:cNvSpPr/>
            <p:nvPr/>
          </p:nvSpPr>
          <p:spPr>
            <a:xfrm>
              <a:off x="3146400" y="3588075"/>
              <a:ext cx="609900" cy="6099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700"/>
                <a:t>0</a:t>
              </a:r>
              <a:endParaRPr sz="1700"/>
            </a:p>
          </p:txBody>
        </p:sp>
        <p:sp>
          <p:nvSpPr>
            <p:cNvPr id="479" name="Google Shape;479;p80"/>
            <p:cNvSpPr/>
            <p:nvPr/>
          </p:nvSpPr>
          <p:spPr>
            <a:xfrm>
              <a:off x="3756300" y="3588075"/>
              <a:ext cx="609900" cy="6099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700"/>
                <a:t>0</a:t>
              </a:r>
              <a:endParaRPr sz="1700"/>
            </a:p>
          </p:txBody>
        </p:sp>
        <p:sp>
          <p:nvSpPr>
            <p:cNvPr id="480" name="Google Shape;480;p80"/>
            <p:cNvSpPr/>
            <p:nvPr/>
          </p:nvSpPr>
          <p:spPr>
            <a:xfrm>
              <a:off x="4366200" y="3588075"/>
              <a:ext cx="609900" cy="6099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700"/>
                <a:t>0</a:t>
              </a:r>
              <a:endParaRPr sz="1700"/>
            </a:p>
          </p:txBody>
        </p:sp>
        <p:sp>
          <p:nvSpPr>
            <p:cNvPr id="481" name="Google Shape;481;p80"/>
            <p:cNvSpPr/>
            <p:nvPr/>
          </p:nvSpPr>
          <p:spPr>
            <a:xfrm>
              <a:off x="4976100" y="3588075"/>
              <a:ext cx="609900" cy="6099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700"/>
                <a:t>0</a:t>
              </a:r>
              <a:endParaRPr sz="1700"/>
            </a:p>
          </p:txBody>
        </p:sp>
        <p:sp>
          <p:nvSpPr>
            <p:cNvPr id="482" name="Google Shape;482;p80"/>
            <p:cNvSpPr/>
            <p:nvPr/>
          </p:nvSpPr>
          <p:spPr>
            <a:xfrm>
              <a:off x="5586000" y="3588075"/>
              <a:ext cx="609900" cy="6099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700"/>
                <a:t>0</a:t>
              </a:r>
              <a:endParaRPr sz="1700"/>
            </a:p>
          </p:txBody>
        </p:sp>
      </p:grpSp>
      <p:sp>
        <p:nvSpPr>
          <p:cNvPr id="483" name="Google Shape;483;p80"/>
          <p:cNvSpPr txBox="1"/>
          <p:nvPr/>
        </p:nvSpPr>
        <p:spPr>
          <a:xfrm>
            <a:off x="2048283" y="2401691"/>
            <a:ext cx="7335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900"/>
              <a:t>arr[]</a:t>
            </a:r>
            <a:endParaRPr b="1" sz="1900"/>
          </a:p>
        </p:txBody>
      </p:sp>
      <p:sp>
        <p:nvSpPr>
          <p:cNvPr id="484" name="Google Shape;484;p80"/>
          <p:cNvSpPr txBox="1"/>
          <p:nvPr/>
        </p:nvSpPr>
        <p:spPr>
          <a:xfrm>
            <a:off x="565625" y="3427826"/>
            <a:ext cx="38796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/>
              <a:t>Anfangswerte:</a:t>
            </a:r>
            <a:endParaRPr b="1" sz="18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int/short/byte/long: 	</a:t>
            </a:r>
            <a:r>
              <a:rPr b="1" lang="en-GB" sz="1800"/>
              <a:t>0.0</a:t>
            </a:r>
            <a:endParaRPr b="1" sz="18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float/double:			</a:t>
            </a:r>
            <a:r>
              <a:rPr b="1" lang="en-GB" sz="1800"/>
              <a:t>0.0</a:t>
            </a:r>
            <a:endParaRPr b="1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</a:rPr>
              <a:t>	boolean:				</a:t>
            </a:r>
            <a:r>
              <a:rPr b="1" lang="en-GB" sz="1800">
                <a:solidFill>
                  <a:schemeClr val="dk1"/>
                </a:solidFill>
              </a:rPr>
              <a:t>false</a:t>
            </a:r>
            <a:endParaRPr b="1" sz="18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objects:				</a:t>
            </a:r>
            <a:r>
              <a:rPr b="1" lang="en-GB" sz="1800"/>
              <a:t>null</a:t>
            </a:r>
            <a:endParaRPr sz="1800"/>
          </a:p>
        </p:txBody>
      </p:sp>
      <p:sp>
        <p:nvSpPr>
          <p:cNvPr id="485" name="Google Shape;485;p80"/>
          <p:cNvSpPr txBox="1"/>
          <p:nvPr/>
        </p:nvSpPr>
        <p:spPr>
          <a:xfrm>
            <a:off x="1972083" y="2876641"/>
            <a:ext cx="5170800" cy="29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/>
              <a:t> index:            0           1          2          3           4          5          6</a:t>
            </a:r>
            <a:endParaRPr i="1"/>
          </a:p>
        </p:txBody>
      </p:sp>
      <p:sp>
        <p:nvSpPr>
          <p:cNvPr id="486" name="Google Shape;486;p80"/>
          <p:cNvSpPr txBox="1"/>
          <p:nvPr/>
        </p:nvSpPr>
        <p:spPr>
          <a:xfrm>
            <a:off x="4649600" y="4012675"/>
            <a:ext cx="39759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rgbClr val="CC0000"/>
                </a:solidFill>
              </a:rPr>
              <a:t>ARRAYS SIND PASS BY REFERENCE</a:t>
            </a:r>
            <a:endParaRPr b="1" sz="1600">
              <a:solidFill>
                <a:srgbClr val="CC0000"/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81"/>
          <p:cNvSpPr txBox="1"/>
          <p:nvPr>
            <p:ph type="title"/>
          </p:nvPr>
        </p:nvSpPr>
        <p:spPr>
          <a:xfrm>
            <a:off x="311700" y="2242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Arrays Tipps</a:t>
            </a:r>
            <a:endParaRPr/>
          </a:p>
        </p:txBody>
      </p:sp>
      <p:sp>
        <p:nvSpPr>
          <p:cNvPr id="492" name="Google Shape;492;p81"/>
          <p:cNvSpPr txBox="1"/>
          <p:nvPr/>
        </p:nvSpPr>
        <p:spPr>
          <a:xfrm>
            <a:off x="441875" y="1069350"/>
            <a:ext cx="83073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/>
              <a:t>Beispiel: int arr[] = new int[7];</a:t>
            </a:r>
            <a:endParaRPr sz="1900"/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grpSp>
        <p:nvGrpSpPr>
          <p:cNvPr id="493" name="Google Shape;493;p81"/>
          <p:cNvGrpSpPr/>
          <p:nvPr/>
        </p:nvGrpSpPr>
        <p:grpSpPr>
          <a:xfrm>
            <a:off x="2949683" y="2105463"/>
            <a:ext cx="4269300" cy="609900"/>
            <a:chOff x="1926600" y="3588075"/>
            <a:chExt cx="4269300" cy="609900"/>
          </a:xfrm>
        </p:grpSpPr>
        <p:sp>
          <p:nvSpPr>
            <p:cNvPr id="494" name="Google Shape;494;p81"/>
            <p:cNvSpPr/>
            <p:nvPr/>
          </p:nvSpPr>
          <p:spPr>
            <a:xfrm>
              <a:off x="1926600" y="3588075"/>
              <a:ext cx="609900" cy="6099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700"/>
                <a:t>-1</a:t>
              </a:r>
              <a:endParaRPr sz="1700"/>
            </a:p>
          </p:txBody>
        </p:sp>
        <p:sp>
          <p:nvSpPr>
            <p:cNvPr id="495" name="Google Shape;495;p81"/>
            <p:cNvSpPr/>
            <p:nvPr/>
          </p:nvSpPr>
          <p:spPr>
            <a:xfrm>
              <a:off x="2536500" y="3588075"/>
              <a:ext cx="609900" cy="6099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700"/>
                <a:t>-1</a:t>
              </a:r>
              <a:endParaRPr sz="1700"/>
            </a:p>
          </p:txBody>
        </p:sp>
        <p:sp>
          <p:nvSpPr>
            <p:cNvPr id="496" name="Google Shape;496;p81"/>
            <p:cNvSpPr/>
            <p:nvPr/>
          </p:nvSpPr>
          <p:spPr>
            <a:xfrm>
              <a:off x="3146400" y="3588075"/>
              <a:ext cx="609900" cy="6099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700"/>
                <a:t>-1</a:t>
              </a:r>
              <a:endParaRPr sz="1700"/>
            </a:p>
          </p:txBody>
        </p:sp>
        <p:sp>
          <p:nvSpPr>
            <p:cNvPr id="497" name="Google Shape;497;p81"/>
            <p:cNvSpPr/>
            <p:nvPr/>
          </p:nvSpPr>
          <p:spPr>
            <a:xfrm>
              <a:off x="3756300" y="3588075"/>
              <a:ext cx="609900" cy="6099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700"/>
                <a:t>-1</a:t>
              </a:r>
              <a:endParaRPr sz="1700"/>
            </a:p>
          </p:txBody>
        </p:sp>
        <p:sp>
          <p:nvSpPr>
            <p:cNvPr id="498" name="Google Shape;498;p81"/>
            <p:cNvSpPr/>
            <p:nvPr/>
          </p:nvSpPr>
          <p:spPr>
            <a:xfrm>
              <a:off x="4366200" y="3588075"/>
              <a:ext cx="609900" cy="6099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700"/>
                <a:t>-1</a:t>
              </a:r>
              <a:endParaRPr sz="1700"/>
            </a:p>
          </p:txBody>
        </p:sp>
        <p:sp>
          <p:nvSpPr>
            <p:cNvPr id="499" name="Google Shape;499;p81"/>
            <p:cNvSpPr/>
            <p:nvPr/>
          </p:nvSpPr>
          <p:spPr>
            <a:xfrm>
              <a:off x="4976100" y="3588075"/>
              <a:ext cx="609900" cy="6099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700"/>
                <a:t>-1</a:t>
              </a:r>
              <a:endParaRPr sz="1700"/>
            </a:p>
          </p:txBody>
        </p:sp>
        <p:sp>
          <p:nvSpPr>
            <p:cNvPr id="500" name="Google Shape;500;p81"/>
            <p:cNvSpPr/>
            <p:nvPr/>
          </p:nvSpPr>
          <p:spPr>
            <a:xfrm>
              <a:off x="5586000" y="3588075"/>
              <a:ext cx="609900" cy="6099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700"/>
                <a:t>-1</a:t>
              </a:r>
              <a:endParaRPr sz="1700"/>
            </a:p>
          </p:txBody>
        </p:sp>
      </p:grpSp>
      <p:sp>
        <p:nvSpPr>
          <p:cNvPr id="501" name="Google Shape;501;p81"/>
          <p:cNvSpPr txBox="1"/>
          <p:nvPr/>
        </p:nvSpPr>
        <p:spPr>
          <a:xfrm>
            <a:off x="2048283" y="2171913"/>
            <a:ext cx="7335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900"/>
              <a:t>arr[]</a:t>
            </a:r>
            <a:endParaRPr b="1" sz="1900"/>
          </a:p>
        </p:txBody>
      </p:sp>
      <p:sp>
        <p:nvSpPr>
          <p:cNvPr id="502" name="Google Shape;502;p81"/>
          <p:cNvSpPr txBox="1"/>
          <p:nvPr/>
        </p:nvSpPr>
        <p:spPr>
          <a:xfrm>
            <a:off x="1972083" y="2646863"/>
            <a:ext cx="5170800" cy="29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/>
              <a:t> index:            0           1          2          3           4          5          6</a:t>
            </a:r>
            <a:endParaRPr i="1"/>
          </a:p>
        </p:txBody>
      </p:sp>
      <p:sp>
        <p:nvSpPr>
          <p:cNvPr id="503" name="Google Shape;503;p81"/>
          <p:cNvSpPr txBox="1"/>
          <p:nvPr/>
        </p:nvSpPr>
        <p:spPr>
          <a:xfrm>
            <a:off x="735175" y="1475649"/>
            <a:ext cx="76446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700"/>
              <a:t>Arrays.fill(</a:t>
            </a:r>
            <a:r>
              <a:rPr lang="en-GB" sz="1700"/>
              <a:t>arr, -1</a:t>
            </a:r>
            <a:r>
              <a:rPr b="1" lang="en-GB" sz="1700"/>
              <a:t>);						</a:t>
            </a:r>
            <a:r>
              <a:rPr lang="en-GB" sz="1700"/>
              <a:t>//setze jedes Element in arr auf -1</a:t>
            </a:r>
            <a:endParaRPr sz="1700"/>
          </a:p>
        </p:txBody>
      </p:sp>
      <p:grpSp>
        <p:nvGrpSpPr>
          <p:cNvPr id="504" name="Google Shape;504;p81"/>
          <p:cNvGrpSpPr/>
          <p:nvPr/>
        </p:nvGrpSpPr>
        <p:grpSpPr>
          <a:xfrm>
            <a:off x="2987733" y="3636549"/>
            <a:ext cx="4269300" cy="609900"/>
            <a:chOff x="1926600" y="3588075"/>
            <a:chExt cx="4269300" cy="609900"/>
          </a:xfrm>
        </p:grpSpPr>
        <p:sp>
          <p:nvSpPr>
            <p:cNvPr id="505" name="Google Shape;505;p81"/>
            <p:cNvSpPr/>
            <p:nvPr/>
          </p:nvSpPr>
          <p:spPr>
            <a:xfrm>
              <a:off x="1926600" y="3588075"/>
              <a:ext cx="609900" cy="6099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500"/>
                <a:t>MAX</a:t>
              </a:r>
              <a:endParaRPr sz="1500"/>
            </a:p>
          </p:txBody>
        </p:sp>
        <p:sp>
          <p:nvSpPr>
            <p:cNvPr id="506" name="Google Shape;506;p81"/>
            <p:cNvSpPr/>
            <p:nvPr/>
          </p:nvSpPr>
          <p:spPr>
            <a:xfrm>
              <a:off x="2536500" y="3588075"/>
              <a:ext cx="609900" cy="6099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500"/>
                <a:t>MAX</a:t>
              </a:r>
              <a:endParaRPr sz="1500"/>
            </a:p>
          </p:txBody>
        </p:sp>
        <p:sp>
          <p:nvSpPr>
            <p:cNvPr id="507" name="Google Shape;507;p81"/>
            <p:cNvSpPr/>
            <p:nvPr/>
          </p:nvSpPr>
          <p:spPr>
            <a:xfrm>
              <a:off x="3146400" y="3588075"/>
              <a:ext cx="609900" cy="6099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500"/>
                <a:t>MAX</a:t>
              </a:r>
              <a:endParaRPr sz="1500"/>
            </a:p>
          </p:txBody>
        </p:sp>
        <p:sp>
          <p:nvSpPr>
            <p:cNvPr id="508" name="Google Shape;508;p81"/>
            <p:cNvSpPr/>
            <p:nvPr/>
          </p:nvSpPr>
          <p:spPr>
            <a:xfrm>
              <a:off x="3756300" y="3588075"/>
              <a:ext cx="609900" cy="6099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500"/>
                <a:t>MAX</a:t>
              </a:r>
              <a:endParaRPr sz="1500"/>
            </a:p>
          </p:txBody>
        </p:sp>
        <p:sp>
          <p:nvSpPr>
            <p:cNvPr id="509" name="Google Shape;509;p81"/>
            <p:cNvSpPr/>
            <p:nvPr/>
          </p:nvSpPr>
          <p:spPr>
            <a:xfrm>
              <a:off x="4366200" y="3588075"/>
              <a:ext cx="609900" cy="6099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500"/>
                <a:t>MAX</a:t>
              </a:r>
              <a:endParaRPr sz="1500"/>
            </a:p>
          </p:txBody>
        </p:sp>
        <p:sp>
          <p:nvSpPr>
            <p:cNvPr id="510" name="Google Shape;510;p81"/>
            <p:cNvSpPr/>
            <p:nvPr/>
          </p:nvSpPr>
          <p:spPr>
            <a:xfrm>
              <a:off x="4976100" y="3588075"/>
              <a:ext cx="609900" cy="6099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500"/>
                <a:t>MAX</a:t>
              </a:r>
              <a:endParaRPr sz="1500"/>
            </a:p>
          </p:txBody>
        </p:sp>
        <p:sp>
          <p:nvSpPr>
            <p:cNvPr id="511" name="Google Shape;511;p81"/>
            <p:cNvSpPr/>
            <p:nvPr/>
          </p:nvSpPr>
          <p:spPr>
            <a:xfrm>
              <a:off x="5586000" y="3588075"/>
              <a:ext cx="609900" cy="6099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500"/>
                <a:t>MAX</a:t>
              </a:r>
              <a:endParaRPr sz="1500"/>
            </a:p>
          </p:txBody>
        </p:sp>
      </p:grpSp>
      <p:sp>
        <p:nvSpPr>
          <p:cNvPr id="512" name="Google Shape;512;p81"/>
          <p:cNvSpPr txBox="1"/>
          <p:nvPr/>
        </p:nvSpPr>
        <p:spPr>
          <a:xfrm>
            <a:off x="2086333" y="3702999"/>
            <a:ext cx="7335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900"/>
              <a:t>arr[]</a:t>
            </a:r>
            <a:endParaRPr b="1" sz="1900"/>
          </a:p>
        </p:txBody>
      </p:sp>
      <p:sp>
        <p:nvSpPr>
          <p:cNvPr id="513" name="Google Shape;513;p81"/>
          <p:cNvSpPr txBox="1"/>
          <p:nvPr/>
        </p:nvSpPr>
        <p:spPr>
          <a:xfrm>
            <a:off x="2010133" y="4177949"/>
            <a:ext cx="5170800" cy="29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/>
              <a:t> index:            0           1          2          3           4          5          6</a:t>
            </a:r>
            <a:endParaRPr i="1"/>
          </a:p>
        </p:txBody>
      </p:sp>
      <p:sp>
        <p:nvSpPr>
          <p:cNvPr id="514" name="Google Shape;514;p81"/>
          <p:cNvSpPr txBox="1"/>
          <p:nvPr/>
        </p:nvSpPr>
        <p:spPr>
          <a:xfrm>
            <a:off x="773225" y="3006735"/>
            <a:ext cx="76446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700"/>
              <a:t>Arrays.fill(</a:t>
            </a:r>
            <a:r>
              <a:rPr lang="en-GB" sz="1700"/>
              <a:t>arr, Integer.MAX_VALUE</a:t>
            </a:r>
            <a:r>
              <a:rPr b="1" lang="en-GB" sz="1700"/>
              <a:t>);		</a:t>
            </a:r>
            <a:r>
              <a:rPr lang="en-GB"/>
              <a:t>//setze jedes Element auf 2147483647</a:t>
            </a:r>
            <a:r>
              <a:rPr lang="en-GB" sz="1700"/>
              <a:t>	</a:t>
            </a:r>
            <a:endParaRPr sz="170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82"/>
          <p:cNvSpPr txBox="1"/>
          <p:nvPr>
            <p:ph type="title"/>
          </p:nvPr>
        </p:nvSpPr>
        <p:spPr>
          <a:xfrm>
            <a:off x="311700" y="2242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Arrays Tipps</a:t>
            </a:r>
            <a:endParaRPr/>
          </a:p>
        </p:txBody>
      </p:sp>
      <p:sp>
        <p:nvSpPr>
          <p:cNvPr id="520" name="Google Shape;520;p82"/>
          <p:cNvSpPr txBox="1"/>
          <p:nvPr/>
        </p:nvSpPr>
        <p:spPr>
          <a:xfrm>
            <a:off x="441875" y="1069350"/>
            <a:ext cx="83073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900">
                <a:solidFill>
                  <a:srgbClr val="CC0000"/>
                </a:solidFill>
              </a:rPr>
              <a:t>ACHTUNG: </a:t>
            </a:r>
            <a:r>
              <a:rPr lang="en-GB" sz="1900">
                <a:solidFill>
                  <a:srgbClr val="CC0000"/>
                </a:solidFill>
              </a:rPr>
              <a:t>OBJEKTE WERDEN NICHT MEHRMALS INITIALISIERT!!!</a:t>
            </a:r>
            <a:endParaRPr sz="1900">
              <a:solidFill>
                <a:srgbClr val="CC0000"/>
              </a:solidFill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grpSp>
        <p:nvGrpSpPr>
          <p:cNvPr id="521" name="Google Shape;521;p82"/>
          <p:cNvGrpSpPr/>
          <p:nvPr/>
        </p:nvGrpSpPr>
        <p:grpSpPr>
          <a:xfrm>
            <a:off x="2949683" y="2105463"/>
            <a:ext cx="4269300" cy="609900"/>
            <a:chOff x="1926600" y="3588075"/>
            <a:chExt cx="4269300" cy="609900"/>
          </a:xfrm>
        </p:grpSpPr>
        <p:sp>
          <p:nvSpPr>
            <p:cNvPr id="522" name="Google Shape;522;p82"/>
            <p:cNvSpPr/>
            <p:nvPr/>
          </p:nvSpPr>
          <p:spPr>
            <a:xfrm>
              <a:off x="1926600" y="3588075"/>
              <a:ext cx="609900" cy="6099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0"/>
            </a:p>
          </p:txBody>
        </p:sp>
        <p:sp>
          <p:nvSpPr>
            <p:cNvPr id="523" name="Google Shape;523;p82"/>
            <p:cNvSpPr/>
            <p:nvPr/>
          </p:nvSpPr>
          <p:spPr>
            <a:xfrm>
              <a:off x="2536500" y="3588075"/>
              <a:ext cx="609900" cy="6099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0"/>
            </a:p>
          </p:txBody>
        </p:sp>
        <p:sp>
          <p:nvSpPr>
            <p:cNvPr id="524" name="Google Shape;524;p82"/>
            <p:cNvSpPr/>
            <p:nvPr/>
          </p:nvSpPr>
          <p:spPr>
            <a:xfrm>
              <a:off x="3146400" y="3588075"/>
              <a:ext cx="609900" cy="6099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0"/>
            </a:p>
          </p:txBody>
        </p:sp>
        <p:sp>
          <p:nvSpPr>
            <p:cNvPr id="525" name="Google Shape;525;p82"/>
            <p:cNvSpPr/>
            <p:nvPr/>
          </p:nvSpPr>
          <p:spPr>
            <a:xfrm>
              <a:off x="3756300" y="3588075"/>
              <a:ext cx="609900" cy="6099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0"/>
            </a:p>
          </p:txBody>
        </p:sp>
        <p:sp>
          <p:nvSpPr>
            <p:cNvPr id="526" name="Google Shape;526;p82"/>
            <p:cNvSpPr/>
            <p:nvPr/>
          </p:nvSpPr>
          <p:spPr>
            <a:xfrm>
              <a:off x="4366200" y="3588075"/>
              <a:ext cx="609900" cy="6099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0"/>
            </a:p>
          </p:txBody>
        </p:sp>
        <p:sp>
          <p:nvSpPr>
            <p:cNvPr id="527" name="Google Shape;527;p82"/>
            <p:cNvSpPr/>
            <p:nvPr/>
          </p:nvSpPr>
          <p:spPr>
            <a:xfrm>
              <a:off x="4976100" y="3588075"/>
              <a:ext cx="609900" cy="6099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0"/>
            </a:p>
          </p:txBody>
        </p:sp>
        <p:sp>
          <p:nvSpPr>
            <p:cNvPr id="528" name="Google Shape;528;p82"/>
            <p:cNvSpPr/>
            <p:nvPr/>
          </p:nvSpPr>
          <p:spPr>
            <a:xfrm>
              <a:off x="5586000" y="3588075"/>
              <a:ext cx="609900" cy="6099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0"/>
            </a:p>
          </p:txBody>
        </p:sp>
      </p:grpSp>
      <p:sp>
        <p:nvSpPr>
          <p:cNvPr id="529" name="Google Shape;529;p82"/>
          <p:cNvSpPr txBox="1"/>
          <p:nvPr/>
        </p:nvSpPr>
        <p:spPr>
          <a:xfrm>
            <a:off x="2048283" y="2171913"/>
            <a:ext cx="7335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900"/>
              <a:t>arr[]</a:t>
            </a:r>
            <a:endParaRPr b="1" sz="1900"/>
          </a:p>
        </p:txBody>
      </p:sp>
      <p:sp>
        <p:nvSpPr>
          <p:cNvPr id="530" name="Google Shape;530;p82"/>
          <p:cNvSpPr txBox="1"/>
          <p:nvPr/>
        </p:nvSpPr>
        <p:spPr>
          <a:xfrm>
            <a:off x="1972083" y="2646863"/>
            <a:ext cx="5170800" cy="29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/>
              <a:t> index:            0           1          2          3           4          5          6</a:t>
            </a:r>
            <a:endParaRPr i="1"/>
          </a:p>
        </p:txBody>
      </p:sp>
      <p:sp>
        <p:nvSpPr>
          <p:cNvPr id="531" name="Google Shape;531;p82"/>
          <p:cNvSpPr txBox="1"/>
          <p:nvPr/>
        </p:nvSpPr>
        <p:spPr>
          <a:xfrm>
            <a:off x="735175" y="1475649"/>
            <a:ext cx="76446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700"/>
              <a:t>Arrays.fill(</a:t>
            </a:r>
            <a:r>
              <a:rPr lang="en-GB" sz="1700"/>
              <a:t>arr, new Object()</a:t>
            </a:r>
            <a:r>
              <a:rPr b="1" lang="en-GB" sz="1700"/>
              <a:t>);	</a:t>
            </a:r>
            <a:r>
              <a:rPr lang="en-GB" sz="1700"/>
              <a:t>//setze jedes Element in arr auf </a:t>
            </a:r>
            <a:r>
              <a:rPr b="1" lang="en-GB" sz="1700"/>
              <a:t>ein</a:t>
            </a:r>
            <a:r>
              <a:rPr lang="en-GB" sz="1700"/>
              <a:t> Objekt</a:t>
            </a:r>
            <a:endParaRPr sz="1700"/>
          </a:p>
        </p:txBody>
      </p:sp>
      <p:sp>
        <p:nvSpPr>
          <p:cNvPr id="532" name="Google Shape;532;p82"/>
          <p:cNvSpPr/>
          <p:nvPr/>
        </p:nvSpPr>
        <p:spPr>
          <a:xfrm>
            <a:off x="2206661" y="4035683"/>
            <a:ext cx="2795400" cy="429900"/>
          </a:xfrm>
          <a:prstGeom prst="rect">
            <a:avLst/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solidFill>
                  <a:schemeClr val="dk1"/>
                </a:solidFill>
              </a:rPr>
              <a:t>Initialisiertes Objekt</a:t>
            </a:r>
            <a:endParaRPr/>
          </a:p>
        </p:txBody>
      </p:sp>
      <p:sp>
        <p:nvSpPr>
          <p:cNvPr id="533" name="Google Shape;533;p82"/>
          <p:cNvSpPr/>
          <p:nvPr/>
        </p:nvSpPr>
        <p:spPr>
          <a:xfrm>
            <a:off x="2206661" y="3605750"/>
            <a:ext cx="2795400" cy="4299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solidFill>
                  <a:schemeClr val="dk1"/>
                </a:solidFill>
              </a:rPr>
              <a:t>…</a:t>
            </a:r>
            <a:endParaRPr/>
          </a:p>
        </p:txBody>
      </p:sp>
      <p:sp>
        <p:nvSpPr>
          <p:cNvPr id="534" name="Google Shape;534;p82"/>
          <p:cNvSpPr/>
          <p:nvPr/>
        </p:nvSpPr>
        <p:spPr>
          <a:xfrm>
            <a:off x="2206661" y="4465617"/>
            <a:ext cx="2795400" cy="4299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solidFill>
                  <a:schemeClr val="dk1"/>
                </a:solidFill>
              </a:rPr>
              <a:t>…</a:t>
            </a:r>
            <a:endParaRPr/>
          </a:p>
        </p:txBody>
      </p:sp>
      <p:sp>
        <p:nvSpPr>
          <p:cNvPr id="535" name="Google Shape;535;p82"/>
          <p:cNvSpPr txBox="1"/>
          <p:nvPr/>
        </p:nvSpPr>
        <p:spPr>
          <a:xfrm>
            <a:off x="989850" y="3640361"/>
            <a:ext cx="1149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…</a:t>
            </a:r>
            <a:endParaRPr b="1"/>
          </a:p>
        </p:txBody>
      </p:sp>
      <p:sp>
        <p:nvSpPr>
          <p:cNvPr id="536" name="Google Shape;536;p82"/>
          <p:cNvSpPr txBox="1"/>
          <p:nvPr/>
        </p:nvSpPr>
        <p:spPr>
          <a:xfrm>
            <a:off x="989850" y="4070294"/>
            <a:ext cx="1149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&lt;addr&gt;</a:t>
            </a:r>
            <a:endParaRPr b="1"/>
          </a:p>
        </p:txBody>
      </p:sp>
      <p:sp>
        <p:nvSpPr>
          <p:cNvPr id="537" name="Google Shape;537;p82"/>
          <p:cNvSpPr txBox="1"/>
          <p:nvPr/>
        </p:nvSpPr>
        <p:spPr>
          <a:xfrm>
            <a:off x="989850" y="4500228"/>
            <a:ext cx="1149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…</a:t>
            </a:r>
            <a:endParaRPr b="1"/>
          </a:p>
        </p:txBody>
      </p:sp>
      <p:cxnSp>
        <p:nvCxnSpPr>
          <p:cNvPr id="538" name="Google Shape;538;p82"/>
          <p:cNvCxnSpPr>
            <a:endCxn id="533" idx="2"/>
          </p:cNvCxnSpPr>
          <p:nvPr/>
        </p:nvCxnSpPr>
        <p:spPr>
          <a:xfrm>
            <a:off x="3278861" y="2421350"/>
            <a:ext cx="325500" cy="16143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39" name="Google Shape;539;p82"/>
          <p:cNvCxnSpPr/>
          <p:nvPr/>
        </p:nvCxnSpPr>
        <p:spPr>
          <a:xfrm flipH="1">
            <a:off x="3826661" y="2421350"/>
            <a:ext cx="11100" cy="15999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40" name="Google Shape;540;p82"/>
          <p:cNvCxnSpPr/>
          <p:nvPr/>
        </p:nvCxnSpPr>
        <p:spPr>
          <a:xfrm flipH="1">
            <a:off x="3959336" y="2393888"/>
            <a:ext cx="516900" cy="16185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41" name="Google Shape;541;p82"/>
          <p:cNvCxnSpPr/>
          <p:nvPr/>
        </p:nvCxnSpPr>
        <p:spPr>
          <a:xfrm flipH="1">
            <a:off x="4189000" y="2421500"/>
            <a:ext cx="883800" cy="15822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42" name="Google Shape;542;p82"/>
          <p:cNvCxnSpPr/>
          <p:nvPr/>
        </p:nvCxnSpPr>
        <p:spPr>
          <a:xfrm flipH="1">
            <a:off x="4418761" y="2421350"/>
            <a:ext cx="1249800" cy="15645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43" name="Google Shape;543;p82"/>
          <p:cNvCxnSpPr/>
          <p:nvPr/>
        </p:nvCxnSpPr>
        <p:spPr>
          <a:xfrm flipH="1">
            <a:off x="4710311" y="2403650"/>
            <a:ext cx="1597500" cy="15645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44" name="Google Shape;544;p82"/>
          <p:cNvCxnSpPr>
            <a:endCxn id="532" idx="3"/>
          </p:cNvCxnSpPr>
          <p:nvPr/>
        </p:nvCxnSpPr>
        <p:spPr>
          <a:xfrm flipH="1">
            <a:off x="5002061" y="2439233"/>
            <a:ext cx="1926600" cy="18114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83"/>
          <p:cNvSpPr txBox="1"/>
          <p:nvPr>
            <p:ph type="title"/>
          </p:nvPr>
        </p:nvSpPr>
        <p:spPr>
          <a:xfrm>
            <a:off x="311700" y="2242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Arrays Tipps</a:t>
            </a:r>
            <a:endParaRPr/>
          </a:p>
        </p:txBody>
      </p:sp>
      <p:sp>
        <p:nvSpPr>
          <p:cNvPr id="550" name="Google Shape;550;p83"/>
          <p:cNvSpPr txBox="1"/>
          <p:nvPr/>
        </p:nvSpPr>
        <p:spPr>
          <a:xfrm>
            <a:off x="441875" y="1069350"/>
            <a:ext cx="83073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grpSp>
        <p:nvGrpSpPr>
          <p:cNvPr id="551" name="Google Shape;551;p83"/>
          <p:cNvGrpSpPr/>
          <p:nvPr/>
        </p:nvGrpSpPr>
        <p:grpSpPr>
          <a:xfrm>
            <a:off x="2858608" y="3819938"/>
            <a:ext cx="4269300" cy="609900"/>
            <a:chOff x="1926600" y="3588075"/>
            <a:chExt cx="4269300" cy="609900"/>
          </a:xfrm>
        </p:grpSpPr>
        <p:sp>
          <p:nvSpPr>
            <p:cNvPr id="552" name="Google Shape;552;p83"/>
            <p:cNvSpPr/>
            <p:nvPr/>
          </p:nvSpPr>
          <p:spPr>
            <a:xfrm>
              <a:off x="1926600" y="3588075"/>
              <a:ext cx="609900" cy="6099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700"/>
                <a:t>obj1</a:t>
              </a:r>
              <a:endParaRPr sz="1700"/>
            </a:p>
          </p:txBody>
        </p:sp>
        <p:sp>
          <p:nvSpPr>
            <p:cNvPr id="553" name="Google Shape;553;p83"/>
            <p:cNvSpPr/>
            <p:nvPr/>
          </p:nvSpPr>
          <p:spPr>
            <a:xfrm>
              <a:off x="2536500" y="3588075"/>
              <a:ext cx="609900" cy="6099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700"/>
                <a:t>obj2</a:t>
              </a:r>
              <a:endParaRPr sz="1700"/>
            </a:p>
          </p:txBody>
        </p:sp>
        <p:sp>
          <p:nvSpPr>
            <p:cNvPr id="554" name="Google Shape;554;p83"/>
            <p:cNvSpPr/>
            <p:nvPr/>
          </p:nvSpPr>
          <p:spPr>
            <a:xfrm>
              <a:off x="3146400" y="3588075"/>
              <a:ext cx="609900" cy="6099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700"/>
                <a:t>obj2</a:t>
              </a:r>
              <a:endParaRPr sz="1700"/>
            </a:p>
          </p:txBody>
        </p:sp>
        <p:sp>
          <p:nvSpPr>
            <p:cNvPr id="555" name="Google Shape;555;p83"/>
            <p:cNvSpPr/>
            <p:nvPr/>
          </p:nvSpPr>
          <p:spPr>
            <a:xfrm>
              <a:off x="3756300" y="3588075"/>
              <a:ext cx="609900" cy="6099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700"/>
                <a:t>obj3</a:t>
              </a:r>
              <a:endParaRPr sz="1700"/>
            </a:p>
          </p:txBody>
        </p:sp>
        <p:sp>
          <p:nvSpPr>
            <p:cNvPr id="556" name="Google Shape;556;p83"/>
            <p:cNvSpPr/>
            <p:nvPr/>
          </p:nvSpPr>
          <p:spPr>
            <a:xfrm>
              <a:off x="4366200" y="3588075"/>
              <a:ext cx="609900" cy="6099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700"/>
                <a:t>obj4</a:t>
              </a:r>
              <a:endParaRPr sz="1700"/>
            </a:p>
          </p:txBody>
        </p:sp>
        <p:sp>
          <p:nvSpPr>
            <p:cNvPr id="557" name="Google Shape;557;p83"/>
            <p:cNvSpPr/>
            <p:nvPr/>
          </p:nvSpPr>
          <p:spPr>
            <a:xfrm>
              <a:off x="4976100" y="3588075"/>
              <a:ext cx="609900" cy="6099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700"/>
                <a:t>obj5</a:t>
              </a:r>
              <a:endParaRPr sz="1700"/>
            </a:p>
          </p:txBody>
        </p:sp>
        <p:sp>
          <p:nvSpPr>
            <p:cNvPr id="558" name="Google Shape;558;p83"/>
            <p:cNvSpPr/>
            <p:nvPr/>
          </p:nvSpPr>
          <p:spPr>
            <a:xfrm>
              <a:off x="5586000" y="3588075"/>
              <a:ext cx="609900" cy="6099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700"/>
                <a:t>obj6</a:t>
              </a:r>
              <a:endParaRPr sz="1700"/>
            </a:p>
          </p:txBody>
        </p:sp>
      </p:grpSp>
      <p:sp>
        <p:nvSpPr>
          <p:cNvPr id="559" name="Google Shape;559;p83"/>
          <p:cNvSpPr txBox="1"/>
          <p:nvPr/>
        </p:nvSpPr>
        <p:spPr>
          <a:xfrm>
            <a:off x="1957208" y="3886388"/>
            <a:ext cx="7335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900"/>
              <a:t>arr[]</a:t>
            </a:r>
            <a:endParaRPr b="1" sz="1900"/>
          </a:p>
        </p:txBody>
      </p:sp>
      <p:sp>
        <p:nvSpPr>
          <p:cNvPr id="560" name="Google Shape;560;p83"/>
          <p:cNvSpPr txBox="1"/>
          <p:nvPr/>
        </p:nvSpPr>
        <p:spPr>
          <a:xfrm>
            <a:off x="1881008" y="4361338"/>
            <a:ext cx="5170800" cy="29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/>
              <a:t> index:            0           1          2          3           4          5          6</a:t>
            </a:r>
            <a:endParaRPr i="1"/>
          </a:p>
        </p:txBody>
      </p:sp>
      <p:sp>
        <p:nvSpPr>
          <p:cNvPr id="561" name="Google Shape;561;p83"/>
          <p:cNvSpPr txBox="1"/>
          <p:nvPr/>
        </p:nvSpPr>
        <p:spPr>
          <a:xfrm>
            <a:off x="735175" y="1475649"/>
            <a:ext cx="76446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/>
              <a:t>//for-Schleife: erstellt für jeden index in der array ein </a:t>
            </a:r>
            <a:r>
              <a:rPr b="1" lang="en-GB" sz="1700"/>
              <a:t>NEUES</a:t>
            </a:r>
            <a:r>
              <a:rPr lang="en-GB" sz="1700"/>
              <a:t> objekt!</a:t>
            </a:r>
            <a:endParaRPr sz="1700"/>
          </a:p>
        </p:txBody>
      </p:sp>
      <p:sp>
        <p:nvSpPr>
          <p:cNvPr id="562" name="Google Shape;562;p83"/>
          <p:cNvSpPr txBox="1"/>
          <p:nvPr/>
        </p:nvSpPr>
        <p:spPr>
          <a:xfrm>
            <a:off x="2466225" y="2088850"/>
            <a:ext cx="4536000" cy="1522500"/>
          </a:xfrm>
          <a:prstGeom prst="rect">
            <a:avLst/>
          </a:prstGeom>
          <a:solidFill>
            <a:srgbClr val="151515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07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rgbClr val="BCBEC4"/>
                </a:solidFill>
                <a:latin typeface="Courier New"/>
                <a:ea typeface="Courier New"/>
                <a:cs typeface="Courier New"/>
                <a:sym typeface="Courier New"/>
              </a:rPr>
              <a:t>Object[] arr = </a:t>
            </a:r>
            <a:r>
              <a:rPr b="1" lang="en-GB" sz="1600">
                <a:solidFill>
                  <a:srgbClr val="CF8E6D"/>
                </a:solidFill>
                <a:latin typeface="Courier New"/>
                <a:ea typeface="Courier New"/>
                <a:cs typeface="Courier New"/>
                <a:sym typeface="Courier New"/>
              </a:rPr>
              <a:t>new </a:t>
            </a:r>
            <a:r>
              <a:rPr b="1" lang="en-GB" sz="1600">
                <a:solidFill>
                  <a:srgbClr val="BCBEC4"/>
                </a:solidFill>
                <a:latin typeface="Courier New"/>
                <a:ea typeface="Courier New"/>
                <a:cs typeface="Courier New"/>
                <a:sym typeface="Courier New"/>
              </a:rPr>
              <a:t>Object[</a:t>
            </a:r>
            <a:r>
              <a:rPr b="1" lang="en-GB" sz="1600">
                <a:solidFill>
                  <a:srgbClr val="2AACB8"/>
                </a:solidFill>
                <a:latin typeface="Courier New"/>
                <a:ea typeface="Courier New"/>
                <a:cs typeface="Courier New"/>
                <a:sym typeface="Courier New"/>
              </a:rPr>
              <a:t>6</a:t>
            </a:r>
            <a:r>
              <a:rPr b="1" lang="en-GB" sz="1600">
                <a:solidFill>
                  <a:srgbClr val="BCBEC4"/>
                </a:solidFill>
                <a:latin typeface="Courier New"/>
                <a:ea typeface="Courier New"/>
                <a:cs typeface="Courier New"/>
                <a:sym typeface="Courier New"/>
              </a:rPr>
              <a:t>];</a:t>
            </a:r>
            <a:endParaRPr b="1" sz="1600">
              <a:solidFill>
                <a:srgbClr val="BCBEC4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07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BCBEC4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07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rgbClr val="CF8E6D"/>
                </a:solidFill>
                <a:latin typeface="Courier New"/>
                <a:ea typeface="Courier New"/>
                <a:cs typeface="Courier New"/>
                <a:sym typeface="Courier New"/>
              </a:rPr>
              <a:t>for </a:t>
            </a:r>
            <a:r>
              <a:rPr b="1" lang="en-GB" sz="1600">
                <a:solidFill>
                  <a:srgbClr val="BCBEC4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-GB" sz="1600">
                <a:solidFill>
                  <a:srgbClr val="CF8E6D"/>
                </a:solidFill>
                <a:latin typeface="Courier New"/>
                <a:ea typeface="Courier New"/>
                <a:cs typeface="Courier New"/>
                <a:sym typeface="Courier New"/>
              </a:rPr>
              <a:t>int </a:t>
            </a:r>
            <a:r>
              <a:rPr b="1" lang="en-GB" sz="1600">
                <a:solidFill>
                  <a:srgbClr val="BCBEC4"/>
                </a:solidFill>
                <a:latin typeface="Courier New"/>
                <a:ea typeface="Courier New"/>
                <a:cs typeface="Courier New"/>
                <a:sym typeface="Courier New"/>
              </a:rPr>
              <a:t>i = </a:t>
            </a:r>
            <a:r>
              <a:rPr b="1" lang="en-GB" sz="1600">
                <a:solidFill>
                  <a:srgbClr val="2AACB8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r>
              <a:rPr b="1" lang="en-GB" sz="1600">
                <a:solidFill>
                  <a:srgbClr val="BCBEC4"/>
                </a:solidFill>
                <a:latin typeface="Courier New"/>
                <a:ea typeface="Courier New"/>
                <a:cs typeface="Courier New"/>
                <a:sym typeface="Courier New"/>
              </a:rPr>
              <a:t>; i &lt; </a:t>
            </a:r>
            <a:r>
              <a:rPr b="1" lang="en-GB" sz="1600">
                <a:solidFill>
                  <a:srgbClr val="2AACB8"/>
                </a:solidFill>
                <a:latin typeface="Courier New"/>
                <a:ea typeface="Courier New"/>
                <a:cs typeface="Courier New"/>
                <a:sym typeface="Courier New"/>
              </a:rPr>
              <a:t>7</a:t>
            </a:r>
            <a:r>
              <a:rPr b="1" lang="en-GB" sz="1600">
                <a:solidFill>
                  <a:srgbClr val="BCBEC4"/>
                </a:solidFill>
                <a:latin typeface="Courier New"/>
                <a:ea typeface="Courier New"/>
                <a:cs typeface="Courier New"/>
                <a:sym typeface="Courier New"/>
              </a:rPr>
              <a:t>; i++){</a:t>
            </a:r>
            <a:endParaRPr b="1" sz="1600">
              <a:solidFill>
                <a:srgbClr val="BCBEC4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07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rgbClr val="BCBEC4"/>
                </a:solidFill>
                <a:latin typeface="Courier New"/>
                <a:ea typeface="Courier New"/>
                <a:cs typeface="Courier New"/>
                <a:sym typeface="Courier New"/>
              </a:rPr>
              <a:t>   arr[i] = </a:t>
            </a:r>
            <a:r>
              <a:rPr b="1" lang="en-GB" sz="1600">
                <a:solidFill>
                  <a:srgbClr val="CF8E6D"/>
                </a:solidFill>
                <a:latin typeface="Courier New"/>
                <a:ea typeface="Courier New"/>
                <a:cs typeface="Courier New"/>
                <a:sym typeface="Courier New"/>
              </a:rPr>
              <a:t>new </a:t>
            </a:r>
            <a:r>
              <a:rPr b="1" lang="en-GB" sz="1600">
                <a:solidFill>
                  <a:srgbClr val="BCBEC4"/>
                </a:solidFill>
                <a:latin typeface="Courier New"/>
                <a:ea typeface="Courier New"/>
                <a:cs typeface="Courier New"/>
                <a:sym typeface="Courier New"/>
              </a:rPr>
              <a:t>Object();</a:t>
            </a:r>
            <a:endParaRPr b="1" sz="1600">
              <a:solidFill>
                <a:srgbClr val="BCBEC4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07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rgbClr val="BCBEC4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b="1" sz="2000">
              <a:solidFill>
                <a:srgbClr val="BCBEC4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6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p84"/>
          <p:cNvSpPr txBox="1"/>
          <p:nvPr>
            <p:ph type="title"/>
          </p:nvPr>
        </p:nvSpPr>
        <p:spPr>
          <a:xfrm>
            <a:off x="311700" y="2242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Arrays Tipps</a:t>
            </a:r>
            <a:endParaRPr/>
          </a:p>
        </p:txBody>
      </p:sp>
      <p:sp>
        <p:nvSpPr>
          <p:cNvPr id="568" name="Google Shape;568;p84"/>
          <p:cNvSpPr txBox="1"/>
          <p:nvPr/>
        </p:nvSpPr>
        <p:spPr>
          <a:xfrm>
            <a:off x="441875" y="1140051"/>
            <a:ext cx="83073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900">
                <a:solidFill>
                  <a:srgbClr val="FF0000"/>
                </a:solidFill>
              </a:rPr>
              <a:t>int[] b = arr</a:t>
            </a:r>
            <a:r>
              <a:rPr lang="en-GB" sz="1900">
                <a:solidFill>
                  <a:srgbClr val="FF0000"/>
                </a:solidFill>
              </a:rPr>
              <a:t> kopiert die Array nicht!!</a:t>
            </a:r>
            <a:endParaRPr sz="1900">
              <a:solidFill>
                <a:srgbClr val="FF0000"/>
              </a:solidFill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grpSp>
        <p:nvGrpSpPr>
          <p:cNvPr id="569" name="Google Shape;569;p84"/>
          <p:cNvGrpSpPr/>
          <p:nvPr/>
        </p:nvGrpSpPr>
        <p:grpSpPr>
          <a:xfrm>
            <a:off x="2964208" y="2423613"/>
            <a:ext cx="4269300" cy="609900"/>
            <a:chOff x="1926600" y="3588075"/>
            <a:chExt cx="4269300" cy="609900"/>
          </a:xfrm>
        </p:grpSpPr>
        <p:sp>
          <p:nvSpPr>
            <p:cNvPr id="570" name="Google Shape;570;p84"/>
            <p:cNvSpPr/>
            <p:nvPr/>
          </p:nvSpPr>
          <p:spPr>
            <a:xfrm>
              <a:off x="1926600" y="3588075"/>
              <a:ext cx="609900" cy="6099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700"/>
                <a:t>-1</a:t>
              </a:r>
              <a:endParaRPr sz="1700"/>
            </a:p>
          </p:txBody>
        </p:sp>
        <p:sp>
          <p:nvSpPr>
            <p:cNvPr id="571" name="Google Shape;571;p84"/>
            <p:cNvSpPr/>
            <p:nvPr/>
          </p:nvSpPr>
          <p:spPr>
            <a:xfrm>
              <a:off x="2536500" y="3588075"/>
              <a:ext cx="609900" cy="6099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700"/>
                <a:t>-1</a:t>
              </a:r>
              <a:endParaRPr sz="1700"/>
            </a:p>
          </p:txBody>
        </p:sp>
        <p:sp>
          <p:nvSpPr>
            <p:cNvPr id="572" name="Google Shape;572;p84"/>
            <p:cNvSpPr/>
            <p:nvPr/>
          </p:nvSpPr>
          <p:spPr>
            <a:xfrm>
              <a:off x="3146400" y="3588075"/>
              <a:ext cx="609900" cy="6099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700"/>
                <a:t>-1</a:t>
              </a:r>
              <a:endParaRPr sz="1700"/>
            </a:p>
          </p:txBody>
        </p:sp>
        <p:sp>
          <p:nvSpPr>
            <p:cNvPr id="573" name="Google Shape;573;p84"/>
            <p:cNvSpPr/>
            <p:nvPr/>
          </p:nvSpPr>
          <p:spPr>
            <a:xfrm>
              <a:off x="3756300" y="3588075"/>
              <a:ext cx="609900" cy="6099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700"/>
                <a:t>-1</a:t>
              </a:r>
              <a:endParaRPr sz="1700"/>
            </a:p>
          </p:txBody>
        </p:sp>
        <p:sp>
          <p:nvSpPr>
            <p:cNvPr id="574" name="Google Shape;574;p84"/>
            <p:cNvSpPr/>
            <p:nvPr/>
          </p:nvSpPr>
          <p:spPr>
            <a:xfrm>
              <a:off x="4366200" y="3588075"/>
              <a:ext cx="609900" cy="6099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700"/>
                <a:t>-1</a:t>
              </a:r>
              <a:endParaRPr sz="1700"/>
            </a:p>
          </p:txBody>
        </p:sp>
        <p:sp>
          <p:nvSpPr>
            <p:cNvPr id="575" name="Google Shape;575;p84"/>
            <p:cNvSpPr/>
            <p:nvPr/>
          </p:nvSpPr>
          <p:spPr>
            <a:xfrm>
              <a:off x="4976100" y="3588075"/>
              <a:ext cx="609900" cy="6099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700"/>
                <a:t>-1</a:t>
              </a:r>
              <a:endParaRPr sz="1700"/>
            </a:p>
          </p:txBody>
        </p:sp>
        <p:sp>
          <p:nvSpPr>
            <p:cNvPr id="576" name="Google Shape;576;p84"/>
            <p:cNvSpPr/>
            <p:nvPr/>
          </p:nvSpPr>
          <p:spPr>
            <a:xfrm>
              <a:off x="5586000" y="3588075"/>
              <a:ext cx="609900" cy="6099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700"/>
                <a:t>-1</a:t>
              </a:r>
              <a:endParaRPr sz="1700"/>
            </a:p>
          </p:txBody>
        </p:sp>
      </p:grpSp>
      <p:sp>
        <p:nvSpPr>
          <p:cNvPr id="577" name="Google Shape;577;p84"/>
          <p:cNvSpPr txBox="1"/>
          <p:nvPr/>
        </p:nvSpPr>
        <p:spPr>
          <a:xfrm>
            <a:off x="2062808" y="2490063"/>
            <a:ext cx="7335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900"/>
              <a:t>b[]</a:t>
            </a:r>
            <a:endParaRPr b="1" sz="1900"/>
          </a:p>
        </p:txBody>
      </p:sp>
      <p:sp>
        <p:nvSpPr>
          <p:cNvPr id="578" name="Google Shape;578;p84"/>
          <p:cNvSpPr txBox="1"/>
          <p:nvPr/>
        </p:nvSpPr>
        <p:spPr>
          <a:xfrm>
            <a:off x="1986608" y="2965013"/>
            <a:ext cx="5170800" cy="29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/>
              <a:t> index:            0           1          2          3           4          5          6</a:t>
            </a:r>
            <a:endParaRPr i="1"/>
          </a:p>
        </p:txBody>
      </p:sp>
      <p:sp>
        <p:nvSpPr>
          <p:cNvPr id="579" name="Google Shape;579;p84"/>
          <p:cNvSpPr txBox="1"/>
          <p:nvPr/>
        </p:nvSpPr>
        <p:spPr>
          <a:xfrm>
            <a:off x="749700" y="1793799"/>
            <a:ext cx="76446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700"/>
              <a:t>int[] b = Arrays.copyOf(</a:t>
            </a:r>
            <a:r>
              <a:rPr lang="en-GB" sz="1700"/>
              <a:t>arr, arr.length</a:t>
            </a:r>
            <a:r>
              <a:rPr b="1" lang="en-GB" sz="1700"/>
              <a:t>);	</a:t>
            </a:r>
            <a:endParaRPr sz="1700"/>
          </a:p>
        </p:txBody>
      </p:sp>
      <p:pic>
        <p:nvPicPr>
          <p:cNvPr id="580" name="Google Shape;580;p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93525" y="1178275"/>
            <a:ext cx="4038776" cy="7657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81" name="Google Shape;581;p84"/>
          <p:cNvGrpSpPr/>
          <p:nvPr/>
        </p:nvGrpSpPr>
        <p:grpSpPr>
          <a:xfrm>
            <a:off x="2964208" y="4016538"/>
            <a:ext cx="4269300" cy="609900"/>
            <a:chOff x="1926600" y="3588075"/>
            <a:chExt cx="4269300" cy="609900"/>
          </a:xfrm>
        </p:grpSpPr>
        <p:sp>
          <p:nvSpPr>
            <p:cNvPr id="582" name="Google Shape;582;p84"/>
            <p:cNvSpPr/>
            <p:nvPr/>
          </p:nvSpPr>
          <p:spPr>
            <a:xfrm>
              <a:off x="1926600" y="3588075"/>
              <a:ext cx="609900" cy="6099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700"/>
                <a:t>-1</a:t>
              </a:r>
              <a:endParaRPr sz="1700"/>
            </a:p>
          </p:txBody>
        </p:sp>
        <p:sp>
          <p:nvSpPr>
            <p:cNvPr id="583" name="Google Shape;583;p84"/>
            <p:cNvSpPr/>
            <p:nvPr/>
          </p:nvSpPr>
          <p:spPr>
            <a:xfrm>
              <a:off x="2536500" y="3588075"/>
              <a:ext cx="609900" cy="6099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700"/>
                <a:t>-1</a:t>
              </a:r>
              <a:endParaRPr sz="1700"/>
            </a:p>
          </p:txBody>
        </p:sp>
        <p:sp>
          <p:nvSpPr>
            <p:cNvPr id="584" name="Google Shape;584;p84"/>
            <p:cNvSpPr/>
            <p:nvPr/>
          </p:nvSpPr>
          <p:spPr>
            <a:xfrm>
              <a:off x="3146400" y="3588075"/>
              <a:ext cx="609900" cy="6099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700"/>
                <a:t>-1</a:t>
              </a:r>
              <a:endParaRPr sz="1700"/>
            </a:p>
          </p:txBody>
        </p:sp>
        <p:sp>
          <p:nvSpPr>
            <p:cNvPr id="585" name="Google Shape;585;p84"/>
            <p:cNvSpPr/>
            <p:nvPr/>
          </p:nvSpPr>
          <p:spPr>
            <a:xfrm>
              <a:off x="3756300" y="3588075"/>
              <a:ext cx="609900" cy="6099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700"/>
                <a:t>-1</a:t>
              </a:r>
              <a:endParaRPr sz="1700"/>
            </a:p>
          </p:txBody>
        </p:sp>
        <p:sp>
          <p:nvSpPr>
            <p:cNvPr id="586" name="Google Shape;586;p84"/>
            <p:cNvSpPr/>
            <p:nvPr/>
          </p:nvSpPr>
          <p:spPr>
            <a:xfrm>
              <a:off x="4366200" y="3588075"/>
              <a:ext cx="609900" cy="6099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700"/>
                <a:t>-1</a:t>
              </a:r>
              <a:endParaRPr sz="1700"/>
            </a:p>
          </p:txBody>
        </p:sp>
        <p:sp>
          <p:nvSpPr>
            <p:cNvPr id="587" name="Google Shape;587;p84"/>
            <p:cNvSpPr/>
            <p:nvPr/>
          </p:nvSpPr>
          <p:spPr>
            <a:xfrm>
              <a:off x="4976100" y="3588075"/>
              <a:ext cx="609900" cy="6099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700"/>
                <a:t>-1</a:t>
              </a:r>
              <a:endParaRPr sz="1700"/>
            </a:p>
          </p:txBody>
        </p:sp>
        <p:sp>
          <p:nvSpPr>
            <p:cNvPr id="588" name="Google Shape;588;p84"/>
            <p:cNvSpPr/>
            <p:nvPr/>
          </p:nvSpPr>
          <p:spPr>
            <a:xfrm>
              <a:off x="5586000" y="3588075"/>
              <a:ext cx="609900" cy="6099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700"/>
                <a:t>-1</a:t>
              </a:r>
              <a:endParaRPr sz="1700"/>
            </a:p>
          </p:txBody>
        </p:sp>
      </p:grpSp>
      <p:sp>
        <p:nvSpPr>
          <p:cNvPr id="589" name="Google Shape;589;p84"/>
          <p:cNvSpPr txBox="1"/>
          <p:nvPr/>
        </p:nvSpPr>
        <p:spPr>
          <a:xfrm>
            <a:off x="2062808" y="4082988"/>
            <a:ext cx="7335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900"/>
              <a:t>c[]</a:t>
            </a:r>
            <a:endParaRPr b="1" sz="1900"/>
          </a:p>
        </p:txBody>
      </p:sp>
      <p:sp>
        <p:nvSpPr>
          <p:cNvPr id="590" name="Google Shape;590;p84"/>
          <p:cNvSpPr txBox="1"/>
          <p:nvPr/>
        </p:nvSpPr>
        <p:spPr>
          <a:xfrm>
            <a:off x="1986598" y="4557950"/>
            <a:ext cx="6506400" cy="29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/>
              <a:t> index:            0           1          2          3           4          5          6           7          8</a:t>
            </a:r>
            <a:endParaRPr i="1"/>
          </a:p>
        </p:txBody>
      </p:sp>
      <p:sp>
        <p:nvSpPr>
          <p:cNvPr id="591" name="Google Shape;591;p84"/>
          <p:cNvSpPr txBox="1"/>
          <p:nvPr/>
        </p:nvSpPr>
        <p:spPr>
          <a:xfrm>
            <a:off x="749700" y="3386724"/>
            <a:ext cx="76446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700"/>
              <a:t>int[] c = Arrays.copyOf(</a:t>
            </a:r>
            <a:r>
              <a:rPr lang="en-GB" sz="1700"/>
              <a:t>arr, 9</a:t>
            </a:r>
            <a:r>
              <a:rPr b="1" lang="en-GB" sz="1700"/>
              <a:t>);	</a:t>
            </a:r>
            <a:endParaRPr sz="1700"/>
          </a:p>
        </p:txBody>
      </p:sp>
      <p:grpSp>
        <p:nvGrpSpPr>
          <p:cNvPr id="592" name="Google Shape;592;p84"/>
          <p:cNvGrpSpPr/>
          <p:nvPr/>
        </p:nvGrpSpPr>
        <p:grpSpPr>
          <a:xfrm>
            <a:off x="7233508" y="4016538"/>
            <a:ext cx="1219800" cy="609900"/>
            <a:chOff x="4976100" y="3588075"/>
            <a:chExt cx="1219800" cy="609900"/>
          </a:xfrm>
        </p:grpSpPr>
        <p:sp>
          <p:nvSpPr>
            <p:cNvPr id="593" name="Google Shape;593;p84"/>
            <p:cNvSpPr/>
            <p:nvPr/>
          </p:nvSpPr>
          <p:spPr>
            <a:xfrm>
              <a:off x="4976100" y="3588075"/>
              <a:ext cx="609900" cy="609900"/>
            </a:xfrm>
            <a:prstGeom prst="rect">
              <a:avLst/>
            </a:prstGeom>
            <a:solidFill>
              <a:srgbClr val="A4C2F4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700"/>
                <a:t>0</a:t>
              </a:r>
              <a:endParaRPr sz="1700"/>
            </a:p>
          </p:txBody>
        </p:sp>
        <p:sp>
          <p:nvSpPr>
            <p:cNvPr id="594" name="Google Shape;594;p84"/>
            <p:cNvSpPr/>
            <p:nvPr/>
          </p:nvSpPr>
          <p:spPr>
            <a:xfrm>
              <a:off x="5586000" y="3588075"/>
              <a:ext cx="609900" cy="609900"/>
            </a:xfrm>
            <a:prstGeom prst="rect">
              <a:avLst/>
            </a:prstGeom>
            <a:solidFill>
              <a:srgbClr val="A4C2F4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700"/>
                <a:t>0</a:t>
              </a:r>
              <a:endParaRPr sz="1700"/>
            </a:p>
          </p:txBody>
        </p:sp>
      </p:grp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8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85"/>
          <p:cNvSpPr txBox="1"/>
          <p:nvPr>
            <p:ph type="title"/>
          </p:nvPr>
        </p:nvSpPr>
        <p:spPr>
          <a:xfrm>
            <a:off x="311700" y="2242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Arrays Tipps</a:t>
            </a:r>
            <a:endParaRPr/>
          </a:p>
        </p:txBody>
      </p:sp>
      <p:sp>
        <p:nvSpPr>
          <p:cNvPr id="600" name="Google Shape;600;p85"/>
          <p:cNvSpPr txBox="1"/>
          <p:nvPr/>
        </p:nvSpPr>
        <p:spPr>
          <a:xfrm>
            <a:off x="-487200" y="1133375"/>
            <a:ext cx="76446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900">
                <a:solidFill>
                  <a:srgbClr val="FF0000"/>
                </a:solidFill>
              </a:rPr>
              <a:t>Objekte werden flach kopiert!</a:t>
            </a:r>
            <a:endParaRPr sz="1900"/>
          </a:p>
        </p:txBody>
      </p:sp>
      <p:grpSp>
        <p:nvGrpSpPr>
          <p:cNvPr id="601" name="Google Shape;601;p85"/>
          <p:cNvGrpSpPr/>
          <p:nvPr/>
        </p:nvGrpSpPr>
        <p:grpSpPr>
          <a:xfrm>
            <a:off x="2964208" y="2423613"/>
            <a:ext cx="4269300" cy="609900"/>
            <a:chOff x="1926600" y="3588075"/>
            <a:chExt cx="4269300" cy="609900"/>
          </a:xfrm>
        </p:grpSpPr>
        <p:sp>
          <p:nvSpPr>
            <p:cNvPr id="602" name="Google Shape;602;p85"/>
            <p:cNvSpPr/>
            <p:nvPr/>
          </p:nvSpPr>
          <p:spPr>
            <a:xfrm>
              <a:off x="1926600" y="3588075"/>
              <a:ext cx="609900" cy="6099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700"/>
                <a:t>obj1</a:t>
              </a:r>
              <a:endParaRPr sz="1700"/>
            </a:p>
          </p:txBody>
        </p:sp>
        <p:sp>
          <p:nvSpPr>
            <p:cNvPr id="603" name="Google Shape;603;p85"/>
            <p:cNvSpPr/>
            <p:nvPr/>
          </p:nvSpPr>
          <p:spPr>
            <a:xfrm>
              <a:off x="2536500" y="3588075"/>
              <a:ext cx="609900" cy="6099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700"/>
                <a:t>obj2</a:t>
              </a:r>
              <a:endParaRPr sz="1700"/>
            </a:p>
          </p:txBody>
        </p:sp>
        <p:sp>
          <p:nvSpPr>
            <p:cNvPr id="604" name="Google Shape;604;p85"/>
            <p:cNvSpPr/>
            <p:nvPr/>
          </p:nvSpPr>
          <p:spPr>
            <a:xfrm>
              <a:off x="3146400" y="3588075"/>
              <a:ext cx="609900" cy="6099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700"/>
                <a:t>obj3</a:t>
              </a:r>
              <a:endParaRPr sz="1700"/>
            </a:p>
          </p:txBody>
        </p:sp>
        <p:sp>
          <p:nvSpPr>
            <p:cNvPr id="605" name="Google Shape;605;p85"/>
            <p:cNvSpPr/>
            <p:nvPr/>
          </p:nvSpPr>
          <p:spPr>
            <a:xfrm>
              <a:off x="3756300" y="3588075"/>
              <a:ext cx="609900" cy="6099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700"/>
                <a:t>obj4</a:t>
              </a:r>
              <a:endParaRPr sz="1700"/>
            </a:p>
          </p:txBody>
        </p:sp>
        <p:sp>
          <p:nvSpPr>
            <p:cNvPr id="606" name="Google Shape;606;p85"/>
            <p:cNvSpPr/>
            <p:nvPr/>
          </p:nvSpPr>
          <p:spPr>
            <a:xfrm>
              <a:off x="4366200" y="3588075"/>
              <a:ext cx="609900" cy="6099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700"/>
                <a:t>obj5</a:t>
              </a:r>
              <a:endParaRPr sz="1700"/>
            </a:p>
          </p:txBody>
        </p:sp>
        <p:sp>
          <p:nvSpPr>
            <p:cNvPr id="607" name="Google Shape;607;p85"/>
            <p:cNvSpPr/>
            <p:nvPr/>
          </p:nvSpPr>
          <p:spPr>
            <a:xfrm>
              <a:off x="4976100" y="3588075"/>
              <a:ext cx="609900" cy="6099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700"/>
                <a:t>obj6</a:t>
              </a:r>
              <a:endParaRPr sz="1700"/>
            </a:p>
          </p:txBody>
        </p:sp>
        <p:sp>
          <p:nvSpPr>
            <p:cNvPr id="608" name="Google Shape;608;p85"/>
            <p:cNvSpPr/>
            <p:nvPr/>
          </p:nvSpPr>
          <p:spPr>
            <a:xfrm>
              <a:off x="5586000" y="3588075"/>
              <a:ext cx="609900" cy="6099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700"/>
                <a:t>obj7</a:t>
              </a:r>
              <a:endParaRPr sz="1700"/>
            </a:p>
          </p:txBody>
        </p:sp>
      </p:grpSp>
      <p:sp>
        <p:nvSpPr>
          <p:cNvPr id="609" name="Google Shape;609;p85"/>
          <p:cNvSpPr txBox="1"/>
          <p:nvPr/>
        </p:nvSpPr>
        <p:spPr>
          <a:xfrm>
            <a:off x="2062808" y="2490063"/>
            <a:ext cx="7335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900"/>
              <a:t>b[]</a:t>
            </a:r>
            <a:endParaRPr b="1" sz="1900"/>
          </a:p>
        </p:txBody>
      </p:sp>
      <p:sp>
        <p:nvSpPr>
          <p:cNvPr id="610" name="Google Shape;610;p85"/>
          <p:cNvSpPr txBox="1"/>
          <p:nvPr/>
        </p:nvSpPr>
        <p:spPr>
          <a:xfrm>
            <a:off x="1986608" y="2965013"/>
            <a:ext cx="5170800" cy="29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/>
              <a:t> index:            0           1          2          3           4          5          6</a:t>
            </a:r>
            <a:endParaRPr i="1"/>
          </a:p>
        </p:txBody>
      </p:sp>
      <p:sp>
        <p:nvSpPr>
          <p:cNvPr id="611" name="Google Shape;611;p85"/>
          <p:cNvSpPr txBox="1"/>
          <p:nvPr/>
        </p:nvSpPr>
        <p:spPr>
          <a:xfrm>
            <a:off x="749700" y="1793799"/>
            <a:ext cx="76446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700"/>
              <a:t>int[] b = Arrays.copyOf(</a:t>
            </a:r>
            <a:r>
              <a:rPr lang="en-GB" sz="1700"/>
              <a:t>arr, arr.length</a:t>
            </a:r>
            <a:r>
              <a:rPr b="1" lang="en-GB" sz="1700"/>
              <a:t>);	</a:t>
            </a:r>
            <a:endParaRPr sz="1700"/>
          </a:p>
        </p:txBody>
      </p:sp>
      <p:grpSp>
        <p:nvGrpSpPr>
          <p:cNvPr id="612" name="Google Shape;612;p85"/>
          <p:cNvGrpSpPr/>
          <p:nvPr/>
        </p:nvGrpSpPr>
        <p:grpSpPr>
          <a:xfrm>
            <a:off x="2964208" y="4016538"/>
            <a:ext cx="4269300" cy="609900"/>
            <a:chOff x="1926600" y="3588075"/>
            <a:chExt cx="4269300" cy="609900"/>
          </a:xfrm>
        </p:grpSpPr>
        <p:sp>
          <p:nvSpPr>
            <p:cNvPr id="613" name="Google Shape;613;p85"/>
            <p:cNvSpPr/>
            <p:nvPr/>
          </p:nvSpPr>
          <p:spPr>
            <a:xfrm>
              <a:off x="1926600" y="3588075"/>
              <a:ext cx="609900" cy="6099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700"/>
                <a:t>obj1</a:t>
              </a:r>
              <a:endParaRPr sz="1700"/>
            </a:p>
          </p:txBody>
        </p:sp>
        <p:sp>
          <p:nvSpPr>
            <p:cNvPr id="614" name="Google Shape;614;p85"/>
            <p:cNvSpPr/>
            <p:nvPr/>
          </p:nvSpPr>
          <p:spPr>
            <a:xfrm>
              <a:off x="2536500" y="3588075"/>
              <a:ext cx="609900" cy="6099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700"/>
                <a:t>obj2</a:t>
              </a:r>
              <a:endParaRPr sz="1700"/>
            </a:p>
          </p:txBody>
        </p:sp>
        <p:sp>
          <p:nvSpPr>
            <p:cNvPr id="615" name="Google Shape;615;p85"/>
            <p:cNvSpPr/>
            <p:nvPr/>
          </p:nvSpPr>
          <p:spPr>
            <a:xfrm>
              <a:off x="3146400" y="3588075"/>
              <a:ext cx="609900" cy="6099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700"/>
                <a:t>obj3</a:t>
              </a:r>
              <a:endParaRPr sz="1700"/>
            </a:p>
          </p:txBody>
        </p:sp>
        <p:sp>
          <p:nvSpPr>
            <p:cNvPr id="616" name="Google Shape;616;p85"/>
            <p:cNvSpPr/>
            <p:nvPr/>
          </p:nvSpPr>
          <p:spPr>
            <a:xfrm>
              <a:off x="3756300" y="3588075"/>
              <a:ext cx="609900" cy="6099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700"/>
                <a:t>obj4</a:t>
              </a:r>
              <a:endParaRPr sz="1700"/>
            </a:p>
          </p:txBody>
        </p:sp>
        <p:sp>
          <p:nvSpPr>
            <p:cNvPr id="617" name="Google Shape;617;p85"/>
            <p:cNvSpPr/>
            <p:nvPr/>
          </p:nvSpPr>
          <p:spPr>
            <a:xfrm>
              <a:off x="4366200" y="3588075"/>
              <a:ext cx="609900" cy="6099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700"/>
                <a:t>obj5</a:t>
              </a:r>
              <a:endParaRPr sz="1700"/>
            </a:p>
          </p:txBody>
        </p:sp>
        <p:sp>
          <p:nvSpPr>
            <p:cNvPr id="618" name="Google Shape;618;p85"/>
            <p:cNvSpPr/>
            <p:nvPr/>
          </p:nvSpPr>
          <p:spPr>
            <a:xfrm>
              <a:off x="4976100" y="3588075"/>
              <a:ext cx="609900" cy="6099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700"/>
                <a:t>obj6</a:t>
              </a:r>
              <a:endParaRPr sz="1700"/>
            </a:p>
          </p:txBody>
        </p:sp>
        <p:sp>
          <p:nvSpPr>
            <p:cNvPr id="619" name="Google Shape;619;p85"/>
            <p:cNvSpPr/>
            <p:nvPr/>
          </p:nvSpPr>
          <p:spPr>
            <a:xfrm>
              <a:off x="5586000" y="3588075"/>
              <a:ext cx="609900" cy="6099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700"/>
                <a:t>obj7</a:t>
              </a:r>
              <a:endParaRPr sz="1700"/>
            </a:p>
          </p:txBody>
        </p:sp>
      </p:grpSp>
      <p:sp>
        <p:nvSpPr>
          <p:cNvPr id="620" name="Google Shape;620;p85"/>
          <p:cNvSpPr txBox="1"/>
          <p:nvPr/>
        </p:nvSpPr>
        <p:spPr>
          <a:xfrm>
            <a:off x="2062808" y="4082988"/>
            <a:ext cx="7335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900"/>
              <a:t>c[]</a:t>
            </a:r>
            <a:endParaRPr b="1" sz="1900"/>
          </a:p>
        </p:txBody>
      </p:sp>
      <p:sp>
        <p:nvSpPr>
          <p:cNvPr id="621" name="Google Shape;621;p85"/>
          <p:cNvSpPr txBox="1"/>
          <p:nvPr/>
        </p:nvSpPr>
        <p:spPr>
          <a:xfrm>
            <a:off x="1986598" y="4557950"/>
            <a:ext cx="6506400" cy="29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/>
              <a:t> index:            0           1          2          3           4          5          6           7          8</a:t>
            </a:r>
            <a:endParaRPr i="1"/>
          </a:p>
        </p:txBody>
      </p:sp>
      <p:sp>
        <p:nvSpPr>
          <p:cNvPr id="622" name="Google Shape;622;p85"/>
          <p:cNvSpPr txBox="1"/>
          <p:nvPr/>
        </p:nvSpPr>
        <p:spPr>
          <a:xfrm>
            <a:off x="749700" y="3386724"/>
            <a:ext cx="76446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700"/>
              <a:t>int[] c = Arrays.copyOf(</a:t>
            </a:r>
            <a:r>
              <a:rPr lang="en-GB" sz="1700"/>
              <a:t>arr, 9</a:t>
            </a:r>
            <a:r>
              <a:rPr b="1" lang="en-GB" sz="1700"/>
              <a:t>);	</a:t>
            </a:r>
            <a:endParaRPr sz="1700"/>
          </a:p>
        </p:txBody>
      </p:sp>
      <p:grpSp>
        <p:nvGrpSpPr>
          <p:cNvPr id="623" name="Google Shape;623;p85"/>
          <p:cNvGrpSpPr/>
          <p:nvPr/>
        </p:nvGrpSpPr>
        <p:grpSpPr>
          <a:xfrm>
            <a:off x="7233508" y="4016538"/>
            <a:ext cx="1219800" cy="609900"/>
            <a:chOff x="4976100" y="3588075"/>
            <a:chExt cx="1219800" cy="609900"/>
          </a:xfrm>
        </p:grpSpPr>
        <p:sp>
          <p:nvSpPr>
            <p:cNvPr id="624" name="Google Shape;624;p85"/>
            <p:cNvSpPr/>
            <p:nvPr/>
          </p:nvSpPr>
          <p:spPr>
            <a:xfrm>
              <a:off x="4976100" y="3588075"/>
              <a:ext cx="609900" cy="609900"/>
            </a:xfrm>
            <a:prstGeom prst="rect">
              <a:avLst/>
            </a:prstGeom>
            <a:solidFill>
              <a:srgbClr val="A4C2F4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700"/>
                <a:t>null</a:t>
              </a:r>
              <a:endParaRPr sz="1700"/>
            </a:p>
          </p:txBody>
        </p:sp>
        <p:sp>
          <p:nvSpPr>
            <p:cNvPr id="625" name="Google Shape;625;p85"/>
            <p:cNvSpPr/>
            <p:nvPr/>
          </p:nvSpPr>
          <p:spPr>
            <a:xfrm>
              <a:off x="5586000" y="3588075"/>
              <a:ext cx="609900" cy="609900"/>
            </a:xfrm>
            <a:prstGeom prst="rect">
              <a:avLst/>
            </a:prstGeom>
            <a:solidFill>
              <a:srgbClr val="A4C2F4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700"/>
                <a:t>null</a:t>
              </a:r>
              <a:endParaRPr sz="1700"/>
            </a:p>
          </p:txBody>
        </p:sp>
      </p:grpSp>
      <p:pic>
        <p:nvPicPr>
          <p:cNvPr id="626" name="Google Shape;626;p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05100" y="1066050"/>
            <a:ext cx="4444076" cy="7820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0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p86"/>
          <p:cNvSpPr txBox="1"/>
          <p:nvPr>
            <p:ph type="title"/>
          </p:nvPr>
        </p:nvSpPr>
        <p:spPr>
          <a:xfrm>
            <a:off x="311700" y="2242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Arrays Tipps</a:t>
            </a:r>
            <a:endParaRPr/>
          </a:p>
        </p:txBody>
      </p:sp>
      <p:sp>
        <p:nvSpPr>
          <p:cNvPr id="632" name="Google Shape;632;p86"/>
          <p:cNvSpPr txBox="1"/>
          <p:nvPr/>
        </p:nvSpPr>
        <p:spPr>
          <a:xfrm>
            <a:off x="441875" y="565605"/>
            <a:ext cx="83073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sp>
        <p:nvSpPr>
          <p:cNvPr id="633" name="Google Shape;633;p86"/>
          <p:cNvSpPr txBox="1"/>
          <p:nvPr/>
        </p:nvSpPr>
        <p:spPr>
          <a:xfrm>
            <a:off x="735175" y="971904"/>
            <a:ext cx="76446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/>
              <a:t>Durch Array Elemente loopen</a:t>
            </a:r>
            <a:endParaRPr sz="1700"/>
          </a:p>
        </p:txBody>
      </p:sp>
      <p:sp>
        <p:nvSpPr>
          <p:cNvPr id="634" name="Google Shape;634;p86"/>
          <p:cNvSpPr txBox="1"/>
          <p:nvPr/>
        </p:nvSpPr>
        <p:spPr>
          <a:xfrm>
            <a:off x="735175" y="1650718"/>
            <a:ext cx="4536000" cy="1522500"/>
          </a:xfrm>
          <a:prstGeom prst="rect">
            <a:avLst/>
          </a:prstGeom>
          <a:solidFill>
            <a:srgbClr val="151515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07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rgbClr val="CF8E6D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b="1" lang="en-GB" sz="1600">
                <a:solidFill>
                  <a:srgbClr val="BCBEC4"/>
                </a:solidFill>
                <a:latin typeface="Courier New"/>
                <a:ea typeface="Courier New"/>
                <a:cs typeface="Courier New"/>
                <a:sym typeface="Courier New"/>
              </a:rPr>
              <a:t>[] arr = </a:t>
            </a:r>
            <a:r>
              <a:rPr b="1" lang="en-GB" sz="1600">
                <a:solidFill>
                  <a:srgbClr val="CF8E6D"/>
                </a:solidFill>
                <a:latin typeface="Courier New"/>
                <a:ea typeface="Courier New"/>
                <a:cs typeface="Courier New"/>
                <a:sym typeface="Courier New"/>
              </a:rPr>
              <a:t>new int</a:t>
            </a:r>
            <a:r>
              <a:rPr b="1" lang="en-GB" sz="1600">
                <a:solidFill>
                  <a:srgbClr val="BCBEC4"/>
                </a:solidFill>
                <a:latin typeface="Courier New"/>
                <a:ea typeface="Courier New"/>
                <a:cs typeface="Courier New"/>
                <a:sym typeface="Courier New"/>
              </a:rPr>
              <a:t>[</a:t>
            </a:r>
            <a:r>
              <a:rPr b="1" lang="en-GB" sz="1600">
                <a:solidFill>
                  <a:srgbClr val="2AACB8"/>
                </a:solidFill>
                <a:latin typeface="Courier New"/>
                <a:ea typeface="Courier New"/>
                <a:cs typeface="Courier New"/>
                <a:sym typeface="Courier New"/>
              </a:rPr>
              <a:t>7</a:t>
            </a:r>
            <a:r>
              <a:rPr b="1" lang="en-GB" sz="1600">
                <a:solidFill>
                  <a:srgbClr val="BCBEC4"/>
                </a:solidFill>
                <a:latin typeface="Courier New"/>
                <a:ea typeface="Courier New"/>
                <a:cs typeface="Courier New"/>
                <a:sym typeface="Courier New"/>
              </a:rPr>
              <a:t>];</a:t>
            </a:r>
            <a:endParaRPr b="1" sz="1600">
              <a:solidFill>
                <a:srgbClr val="BCBEC4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079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600">
                <a:solidFill>
                  <a:srgbClr val="CF8E6D"/>
                </a:solidFill>
                <a:latin typeface="Courier New"/>
                <a:ea typeface="Courier New"/>
                <a:cs typeface="Courier New"/>
                <a:sym typeface="Courier New"/>
              </a:rPr>
              <a:t>int </a:t>
            </a:r>
            <a:r>
              <a:rPr b="1" lang="en-GB" sz="1600">
                <a:solidFill>
                  <a:srgbClr val="BCBEC4"/>
                </a:solidFill>
                <a:latin typeface="Courier New"/>
                <a:ea typeface="Courier New"/>
                <a:cs typeface="Courier New"/>
                <a:sym typeface="Courier New"/>
              </a:rPr>
              <a:t>sum = </a:t>
            </a:r>
            <a:r>
              <a:rPr b="1" lang="en-GB" sz="1600">
                <a:solidFill>
                  <a:srgbClr val="2AACB8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r>
              <a:rPr b="1" lang="en-GB" sz="1600">
                <a:solidFill>
                  <a:srgbClr val="BCBEC4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b="1" sz="1600">
              <a:solidFill>
                <a:srgbClr val="BCBEC4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07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rgbClr val="CF8E6D"/>
                </a:solidFill>
                <a:latin typeface="Courier New"/>
                <a:ea typeface="Courier New"/>
                <a:cs typeface="Courier New"/>
                <a:sym typeface="Courier New"/>
              </a:rPr>
              <a:t>for </a:t>
            </a:r>
            <a:r>
              <a:rPr b="1" lang="en-GB" sz="1600">
                <a:solidFill>
                  <a:srgbClr val="BCBEC4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-GB" sz="1600">
                <a:solidFill>
                  <a:srgbClr val="CF8E6D"/>
                </a:solidFill>
                <a:latin typeface="Courier New"/>
                <a:ea typeface="Courier New"/>
                <a:cs typeface="Courier New"/>
                <a:sym typeface="Courier New"/>
              </a:rPr>
              <a:t>int </a:t>
            </a:r>
            <a:r>
              <a:rPr b="1" lang="en-GB" sz="1600">
                <a:solidFill>
                  <a:srgbClr val="BCBEC4"/>
                </a:solidFill>
                <a:latin typeface="Courier New"/>
                <a:ea typeface="Courier New"/>
                <a:cs typeface="Courier New"/>
                <a:sym typeface="Courier New"/>
              </a:rPr>
              <a:t>i : arr){</a:t>
            </a:r>
            <a:endParaRPr b="1" sz="1600">
              <a:solidFill>
                <a:srgbClr val="BCBEC4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07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rgbClr val="BCBEC4"/>
                </a:solidFill>
                <a:latin typeface="Courier New"/>
                <a:ea typeface="Courier New"/>
                <a:cs typeface="Courier New"/>
                <a:sym typeface="Courier New"/>
              </a:rPr>
              <a:t>   sum += i;</a:t>
            </a:r>
            <a:endParaRPr b="1" sz="1600">
              <a:solidFill>
                <a:srgbClr val="BCBEC4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07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rgbClr val="BCBEC4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b="1" sz="2000">
              <a:solidFill>
                <a:srgbClr val="BCBEC4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35" name="Google Shape;635;p86"/>
          <p:cNvSpPr txBox="1"/>
          <p:nvPr/>
        </p:nvSpPr>
        <p:spPr>
          <a:xfrm>
            <a:off x="735175" y="3209788"/>
            <a:ext cx="4966200" cy="1795200"/>
          </a:xfrm>
          <a:prstGeom prst="rect">
            <a:avLst/>
          </a:prstGeom>
          <a:solidFill>
            <a:srgbClr val="151515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07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rgbClr val="CF8E6D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b="1" lang="en-GB" sz="1600">
                <a:solidFill>
                  <a:srgbClr val="BCBEC4"/>
                </a:solidFill>
                <a:latin typeface="Courier New"/>
                <a:ea typeface="Courier New"/>
                <a:cs typeface="Courier New"/>
                <a:sym typeface="Courier New"/>
              </a:rPr>
              <a:t>[] arr = </a:t>
            </a:r>
            <a:r>
              <a:rPr b="1" lang="en-GB" sz="1600">
                <a:solidFill>
                  <a:srgbClr val="CF8E6D"/>
                </a:solidFill>
                <a:latin typeface="Courier New"/>
                <a:ea typeface="Courier New"/>
                <a:cs typeface="Courier New"/>
                <a:sym typeface="Courier New"/>
              </a:rPr>
              <a:t>new int</a:t>
            </a:r>
            <a:r>
              <a:rPr b="1" lang="en-GB" sz="1600">
                <a:solidFill>
                  <a:srgbClr val="BCBEC4"/>
                </a:solidFill>
                <a:latin typeface="Courier New"/>
                <a:ea typeface="Courier New"/>
                <a:cs typeface="Courier New"/>
                <a:sym typeface="Courier New"/>
              </a:rPr>
              <a:t>[</a:t>
            </a:r>
            <a:r>
              <a:rPr b="1" lang="en-GB" sz="1600">
                <a:solidFill>
                  <a:srgbClr val="2AACB8"/>
                </a:solidFill>
                <a:latin typeface="Courier New"/>
                <a:ea typeface="Courier New"/>
                <a:cs typeface="Courier New"/>
                <a:sym typeface="Courier New"/>
              </a:rPr>
              <a:t>7</a:t>
            </a:r>
            <a:r>
              <a:rPr b="1" lang="en-GB" sz="1600">
                <a:solidFill>
                  <a:srgbClr val="BCBEC4"/>
                </a:solidFill>
                <a:latin typeface="Courier New"/>
                <a:ea typeface="Courier New"/>
                <a:cs typeface="Courier New"/>
                <a:sym typeface="Courier New"/>
              </a:rPr>
              <a:t>];</a:t>
            </a:r>
            <a:endParaRPr b="1" sz="1600">
              <a:solidFill>
                <a:srgbClr val="BCBEC4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079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600">
                <a:solidFill>
                  <a:srgbClr val="CF8E6D"/>
                </a:solidFill>
                <a:latin typeface="Courier New"/>
                <a:ea typeface="Courier New"/>
                <a:cs typeface="Courier New"/>
                <a:sym typeface="Courier New"/>
              </a:rPr>
              <a:t>int </a:t>
            </a:r>
            <a:r>
              <a:rPr b="1" lang="en-GB" sz="1600">
                <a:solidFill>
                  <a:srgbClr val="BCBEC4"/>
                </a:solidFill>
                <a:latin typeface="Courier New"/>
                <a:ea typeface="Courier New"/>
                <a:cs typeface="Courier New"/>
                <a:sym typeface="Courier New"/>
              </a:rPr>
              <a:t>sum = </a:t>
            </a:r>
            <a:r>
              <a:rPr b="1" lang="en-GB" sz="1600">
                <a:solidFill>
                  <a:srgbClr val="2AACB8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r>
              <a:rPr b="1" lang="en-GB" sz="1600">
                <a:solidFill>
                  <a:srgbClr val="BCBEC4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b="1" sz="1600">
              <a:solidFill>
                <a:srgbClr val="BCBEC4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07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CF8E6D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07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rgbClr val="CF8E6D"/>
                </a:solidFill>
                <a:latin typeface="Courier New"/>
                <a:ea typeface="Courier New"/>
                <a:cs typeface="Courier New"/>
                <a:sym typeface="Courier New"/>
              </a:rPr>
              <a:t>for </a:t>
            </a:r>
            <a:r>
              <a:rPr b="1" lang="en-GB" sz="1600">
                <a:solidFill>
                  <a:srgbClr val="BCBEC4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-GB" sz="1600">
                <a:solidFill>
                  <a:srgbClr val="CF8E6D"/>
                </a:solidFill>
                <a:latin typeface="Courier New"/>
                <a:ea typeface="Courier New"/>
                <a:cs typeface="Courier New"/>
                <a:sym typeface="Courier New"/>
              </a:rPr>
              <a:t>int </a:t>
            </a:r>
            <a:r>
              <a:rPr b="1" lang="en-GB" sz="1600">
                <a:solidFill>
                  <a:srgbClr val="BCBEC4"/>
                </a:solidFill>
                <a:latin typeface="Courier New"/>
                <a:ea typeface="Courier New"/>
                <a:cs typeface="Courier New"/>
                <a:sym typeface="Courier New"/>
              </a:rPr>
              <a:t>i = </a:t>
            </a:r>
            <a:r>
              <a:rPr b="1" lang="en-GB" sz="1600">
                <a:solidFill>
                  <a:srgbClr val="2AACB8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r>
              <a:rPr b="1" lang="en-GB" sz="1600">
                <a:solidFill>
                  <a:srgbClr val="BCBEC4"/>
                </a:solidFill>
                <a:latin typeface="Courier New"/>
                <a:ea typeface="Courier New"/>
                <a:cs typeface="Courier New"/>
                <a:sym typeface="Courier New"/>
              </a:rPr>
              <a:t>; i &lt; arr.length; i++){</a:t>
            </a:r>
            <a:endParaRPr b="1" sz="1600">
              <a:solidFill>
                <a:srgbClr val="BCBEC4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07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rgbClr val="BCBEC4"/>
                </a:solidFill>
                <a:latin typeface="Courier New"/>
                <a:ea typeface="Courier New"/>
                <a:cs typeface="Courier New"/>
                <a:sym typeface="Courier New"/>
              </a:rPr>
              <a:t>   sum += arr[i];</a:t>
            </a:r>
            <a:endParaRPr b="1" sz="1600">
              <a:solidFill>
                <a:srgbClr val="BCBEC4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07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rgbClr val="BCBEC4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b="1" sz="2000">
              <a:solidFill>
                <a:srgbClr val="BCBEC4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36" name="Google Shape;636;p86"/>
          <p:cNvSpPr txBox="1"/>
          <p:nvPr/>
        </p:nvSpPr>
        <p:spPr>
          <a:xfrm>
            <a:off x="5701375" y="2211875"/>
            <a:ext cx="2960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 Kein Zugriff auf Index</a:t>
            </a:r>
            <a:endParaRPr/>
          </a:p>
        </p:txBody>
      </p:sp>
      <p:sp>
        <p:nvSpPr>
          <p:cNvPr id="637" name="Google Shape;637;p86"/>
          <p:cNvSpPr txBox="1"/>
          <p:nvPr/>
        </p:nvSpPr>
        <p:spPr>
          <a:xfrm>
            <a:off x="5871600" y="3966800"/>
            <a:ext cx="2960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Zugriff auf Index </a:t>
            </a:r>
            <a:r>
              <a:rPr lang="en-GB" sz="1200"/>
              <a:t>(meistens bevorzugt)</a:t>
            </a:r>
            <a:endParaRPr sz="120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2" name="Google Shape;642;p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2700" y="381375"/>
            <a:ext cx="4093238" cy="1846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3" name="Google Shape;643;p8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57045" y="117750"/>
            <a:ext cx="2329950" cy="2373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4" name="Google Shape;644;p8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2700" y="2881425"/>
            <a:ext cx="4093250" cy="189108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5" name="Google Shape;645;p8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657584" y="2653137"/>
            <a:ext cx="2524244" cy="2347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9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0" name="Google Shape;650;p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2700" y="381375"/>
            <a:ext cx="4093238" cy="1846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1" name="Google Shape;651;p8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57045" y="117750"/>
            <a:ext cx="2329950" cy="2373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2" name="Google Shape;652;p8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2700" y="2881425"/>
            <a:ext cx="4093250" cy="1891083"/>
          </a:xfrm>
          <a:prstGeom prst="rect">
            <a:avLst/>
          </a:prstGeom>
          <a:noFill/>
          <a:ln>
            <a:noFill/>
          </a:ln>
        </p:spPr>
      </p:pic>
      <p:pic>
        <p:nvPicPr>
          <p:cNvPr id="653" name="Google Shape;653;p8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657584" y="2653137"/>
            <a:ext cx="2524244" cy="2347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654" name="Google Shape;654;p8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925963" y="613875"/>
            <a:ext cx="819150" cy="72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44"/>
          <p:cNvSpPr txBox="1"/>
          <p:nvPr>
            <p:ph type="title"/>
          </p:nvPr>
        </p:nvSpPr>
        <p:spPr>
          <a:xfrm>
            <a:off x="311700" y="2423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Aufgabe 1: Sieb des Eratosthenes</a:t>
            </a:r>
            <a:endParaRPr/>
          </a:p>
        </p:txBody>
      </p:sp>
      <p:sp>
        <p:nvSpPr>
          <p:cNvPr id="219" name="Google Shape;219;p44"/>
          <p:cNvSpPr txBox="1"/>
          <p:nvPr>
            <p:ph idx="1" type="body"/>
          </p:nvPr>
        </p:nvSpPr>
        <p:spPr>
          <a:xfrm>
            <a:off x="311700" y="882025"/>
            <a:ext cx="8520600" cy="397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008C00"/>
                </a:solidFill>
                <a:latin typeface="Courier New"/>
                <a:ea typeface="Courier New"/>
                <a:cs typeface="Courier New"/>
                <a:sym typeface="Courier New"/>
              </a:rPr>
              <a:t>//Initialisiere das Array sieb und setze alle Werte auf true </a:t>
            </a:r>
            <a:endParaRPr sz="1100">
              <a:solidFill>
                <a:srgbClr val="008C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1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boolean</a:t>
            </a:r>
            <a:r>
              <a:rPr lang="en-GB" sz="1100">
                <a:latin typeface="Courier New"/>
                <a:ea typeface="Courier New"/>
                <a:cs typeface="Courier New"/>
                <a:sym typeface="Courier New"/>
              </a:rPr>
              <a:t>[] sieb = </a:t>
            </a:r>
            <a:r>
              <a:rPr b="1" lang="en-GB" sz="11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new boolean</a:t>
            </a:r>
            <a:r>
              <a:rPr lang="en-GB" sz="1100">
                <a:latin typeface="Courier New"/>
                <a:ea typeface="Courier New"/>
                <a:cs typeface="Courier New"/>
                <a:sym typeface="Courier New"/>
              </a:rPr>
              <a:t>[limit + 1];</a:t>
            </a:r>
            <a:endParaRPr sz="11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1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for</a:t>
            </a:r>
            <a:r>
              <a:rPr lang="en-GB" sz="1100"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-GB" sz="11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lang="en-GB" sz="1100">
                <a:latin typeface="Courier New"/>
                <a:ea typeface="Courier New"/>
                <a:cs typeface="Courier New"/>
                <a:sym typeface="Courier New"/>
              </a:rPr>
              <a:t> i = 2; i &lt; sieb.</a:t>
            </a:r>
            <a:r>
              <a:rPr lang="en-GB" sz="1100">
                <a:solidFill>
                  <a:srgbClr val="2A00FF"/>
                </a:solidFill>
                <a:latin typeface="Courier New"/>
                <a:ea typeface="Courier New"/>
                <a:cs typeface="Courier New"/>
                <a:sym typeface="Courier New"/>
              </a:rPr>
              <a:t>length</a:t>
            </a:r>
            <a:r>
              <a:rPr lang="en-GB" sz="1100">
                <a:latin typeface="Courier New"/>
                <a:ea typeface="Courier New"/>
                <a:cs typeface="Courier New"/>
                <a:sym typeface="Courier New"/>
              </a:rPr>
              <a:t>; i++){</a:t>
            </a:r>
            <a:endParaRPr sz="11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latin typeface="Courier New"/>
                <a:ea typeface="Courier New"/>
                <a:cs typeface="Courier New"/>
                <a:sym typeface="Courier New"/>
              </a:rPr>
              <a:t>            sieb[i] = </a:t>
            </a:r>
            <a:r>
              <a:rPr b="1" lang="en-GB" sz="11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true</a:t>
            </a:r>
            <a:r>
              <a:rPr lang="en-GB" sz="1100"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100">
              <a:latin typeface="Courier New"/>
              <a:ea typeface="Courier New"/>
              <a:cs typeface="Courier New"/>
              <a:sym typeface="Courier New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1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008C00"/>
                </a:solidFill>
                <a:latin typeface="Courier New"/>
                <a:ea typeface="Courier New"/>
                <a:cs typeface="Courier New"/>
                <a:sym typeface="Courier New"/>
              </a:rPr>
              <a:t>//Markiere die Vielfachen der Primzahlen als false</a:t>
            </a:r>
            <a:endParaRPr sz="1100">
              <a:solidFill>
                <a:srgbClr val="008C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1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for</a:t>
            </a:r>
            <a:r>
              <a:rPr lang="en-GB" sz="1100"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-GB" sz="11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lang="en-GB" sz="1100">
                <a:latin typeface="Courier New"/>
                <a:ea typeface="Courier New"/>
                <a:cs typeface="Courier New"/>
                <a:sym typeface="Courier New"/>
              </a:rPr>
              <a:t> i = 2; i &lt; limit; i++) {</a:t>
            </a:r>
            <a:endParaRPr sz="1100">
              <a:latin typeface="Courier New"/>
              <a:ea typeface="Courier New"/>
              <a:cs typeface="Courier New"/>
              <a:sym typeface="Courier New"/>
            </a:endParaRPr>
          </a:p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1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if</a:t>
            </a:r>
            <a:r>
              <a:rPr lang="en-GB" sz="1100">
                <a:latin typeface="Courier New"/>
                <a:ea typeface="Courier New"/>
                <a:cs typeface="Courier New"/>
                <a:sym typeface="Courier New"/>
              </a:rPr>
              <a:t>(sieb[i]) {</a:t>
            </a:r>
            <a:endParaRPr sz="1100">
              <a:latin typeface="Courier New"/>
              <a:ea typeface="Courier New"/>
              <a:cs typeface="Courier New"/>
              <a:sym typeface="Courier New"/>
            </a:endParaRPr>
          </a:p>
          <a:p>
            <a:pPr indent="45720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1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for</a:t>
            </a:r>
            <a:r>
              <a:rPr lang="en-GB" sz="1100"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-GB" sz="11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int </a:t>
            </a:r>
            <a:r>
              <a:rPr lang="en-GB" sz="1100">
                <a:latin typeface="Courier New"/>
                <a:ea typeface="Courier New"/>
                <a:cs typeface="Courier New"/>
                <a:sym typeface="Courier New"/>
              </a:rPr>
              <a:t>vielfaches = 2 * i; vielfaches &lt;= limit; vielfaches += i) {</a:t>
            </a:r>
            <a:endParaRPr sz="1100">
              <a:latin typeface="Courier New"/>
              <a:ea typeface="Courier New"/>
              <a:cs typeface="Courier New"/>
              <a:sym typeface="Courier New"/>
            </a:endParaRPr>
          </a:p>
          <a:p>
            <a:pPr indent="457200" lvl="0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latin typeface="Courier New"/>
                <a:ea typeface="Courier New"/>
                <a:cs typeface="Courier New"/>
                <a:sym typeface="Courier New"/>
              </a:rPr>
              <a:t>sieb[vielfaches] = </a:t>
            </a:r>
            <a:r>
              <a:rPr b="1" lang="en-GB" sz="11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false</a:t>
            </a:r>
            <a:r>
              <a:rPr lang="en-GB" sz="1100"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1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latin typeface="Courier New"/>
                <a:ea typeface="Courier New"/>
                <a:cs typeface="Courier New"/>
                <a:sym typeface="Courier New"/>
              </a:rPr>
              <a:t>                	}</a:t>
            </a:r>
            <a:endParaRPr sz="11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latin typeface="Courier New"/>
                <a:ea typeface="Courier New"/>
                <a:cs typeface="Courier New"/>
                <a:sym typeface="Courier New"/>
              </a:rPr>
              <a:t>		}</a:t>
            </a:r>
            <a:endParaRPr sz="11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latin typeface="Courier New"/>
                <a:ea typeface="Courier New"/>
                <a:cs typeface="Courier New"/>
                <a:sym typeface="Courier New"/>
              </a:rPr>
              <a:t>	}</a:t>
            </a:r>
            <a:endParaRPr sz="11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008C00"/>
                </a:solidFill>
                <a:latin typeface="Courier New"/>
                <a:ea typeface="Courier New"/>
                <a:cs typeface="Courier New"/>
                <a:sym typeface="Courier New"/>
              </a:rPr>
              <a:t>//Zähle die Primzahlen</a:t>
            </a:r>
            <a:endParaRPr sz="1100">
              <a:solidFill>
                <a:srgbClr val="008C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latin typeface="Courier New"/>
                <a:ea typeface="Courier New"/>
                <a:cs typeface="Courier New"/>
                <a:sym typeface="Courier New"/>
              </a:rPr>
              <a:t> 	</a:t>
            </a:r>
            <a:r>
              <a:rPr b="1" lang="en-GB" sz="11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lang="en-GB" sz="1100">
                <a:latin typeface="Courier New"/>
                <a:ea typeface="Courier New"/>
                <a:cs typeface="Courier New"/>
                <a:sym typeface="Courier New"/>
              </a:rPr>
              <a:t> primzahlen = 0;</a:t>
            </a:r>
            <a:endParaRPr sz="11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latin typeface="Courier New"/>
                <a:ea typeface="Courier New"/>
                <a:cs typeface="Courier New"/>
                <a:sym typeface="Courier New"/>
              </a:rPr>
              <a:t>      </a:t>
            </a:r>
            <a:r>
              <a:rPr b="1" lang="en-GB" sz="11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for</a:t>
            </a:r>
            <a:r>
              <a:rPr lang="en-GB" sz="1100"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-GB" sz="11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lang="en-GB" sz="1100">
                <a:latin typeface="Courier New"/>
                <a:ea typeface="Courier New"/>
                <a:cs typeface="Courier New"/>
                <a:sym typeface="Courier New"/>
              </a:rPr>
              <a:t> i = 2; i &lt; sieb.</a:t>
            </a:r>
            <a:r>
              <a:rPr lang="en-GB" sz="1100">
                <a:solidFill>
                  <a:srgbClr val="2A00FF"/>
                </a:solidFill>
                <a:latin typeface="Courier New"/>
                <a:ea typeface="Courier New"/>
                <a:cs typeface="Courier New"/>
                <a:sym typeface="Courier New"/>
              </a:rPr>
              <a:t>length</a:t>
            </a:r>
            <a:r>
              <a:rPr lang="en-GB" sz="1100">
                <a:latin typeface="Courier New"/>
                <a:ea typeface="Courier New"/>
                <a:cs typeface="Courier New"/>
                <a:sym typeface="Courier New"/>
              </a:rPr>
              <a:t>; i++){</a:t>
            </a:r>
            <a:endParaRPr sz="1100">
              <a:latin typeface="Courier New"/>
              <a:ea typeface="Courier New"/>
              <a:cs typeface="Courier New"/>
              <a:sym typeface="Courier New"/>
            </a:endParaRPr>
          </a:p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1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if</a:t>
            </a:r>
            <a:r>
              <a:rPr lang="en-GB" sz="1100">
                <a:latin typeface="Courier New"/>
                <a:ea typeface="Courier New"/>
                <a:cs typeface="Courier New"/>
                <a:sym typeface="Courier New"/>
              </a:rPr>
              <a:t>(sieb[i]){</a:t>
            </a:r>
            <a:endParaRPr sz="11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latin typeface="Courier New"/>
                <a:ea typeface="Courier New"/>
                <a:cs typeface="Courier New"/>
                <a:sym typeface="Courier New"/>
              </a:rPr>
              <a:t>                	primzahlen++;</a:t>
            </a:r>
            <a:endParaRPr sz="11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latin typeface="Courier New"/>
                <a:ea typeface="Courier New"/>
                <a:cs typeface="Courier New"/>
                <a:sym typeface="Courier New"/>
              </a:rPr>
              <a:t>		}</a:t>
            </a:r>
            <a:endParaRPr sz="11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latin typeface="Courier New"/>
                <a:ea typeface="Courier New"/>
                <a:cs typeface="Courier New"/>
                <a:sym typeface="Courier New"/>
              </a:rPr>
              <a:t>	}</a:t>
            </a:r>
            <a:endParaRPr sz="11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>
                <a:latin typeface="Courier New"/>
                <a:ea typeface="Courier New"/>
                <a:cs typeface="Courier New"/>
                <a:sym typeface="Courier New"/>
              </a:rPr>
              <a:t>            	</a:t>
            </a:r>
            <a:endParaRPr sz="10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8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9" name="Google Shape;659;p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2700" y="381375"/>
            <a:ext cx="4093238" cy="1846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0" name="Google Shape;660;p8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57045" y="117750"/>
            <a:ext cx="2329950" cy="2373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1" name="Google Shape;661;p8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2700" y="2881425"/>
            <a:ext cx="4093250" cy="1891083"/>
          </a:xfrm>
          <a:prstGeom prst="rect">
            <a:avLst/>
          </a:prstGeom>
          <a:noFill/>
          <a:ln>
            <a:noFill/>
          </a:ln>
        </p:spPr>
      </p:pic>
      <p:pic>
        <p:nvPicPr>
          <p:cNvPr id="662" name="Google Shape;662;p8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657584" y="2653137"/>
            <a:ext cx="2524244" cy="2347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663" name="Google Shape;663;p8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925963" y="613875"/>
            <a:ext cx="819150" cy="72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4" name="Google Shape;664;p8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925963" y="2565500"/>
            <a:ext cx="819150" cy="72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8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90"/>
          <p:cNvSpPr txBox="1"/>
          <p:nvPr>
            <p:ph type="title"/>
          </p:nvPr>
        </p:nvSpPr>
        <p:spPr>
          <a:xfrm>
            <a:off x="311700" y="682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Extra Aufgabe</a:t>
            </a:r>
            <a:endParaRPr/>
          </a:p>
        </p:txBody>
      </p:sp>
      <p:pic>
        <p:nvPicPr>
          <p:cNvPr id="670" name="Google Shape;670;p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9150" y="1005975"/>
            <a:ext cx="7724701" cy="3896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4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91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KAHOOT!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Google Shape;224;p45"/>
          <p:cNvPicPr preferRelativeResize="0"/>
          <p:nvPr/>
        </p:nvPicPr>
        <p:blipFill rotWithShape="1">
          <a:blip r:embed="rId3">
            <a:alphaModFix/>
          </a:blip>
          <a:srcRect b="0" l="0" r="0" t="6864"/>
          <a:stretch/>
        </p:blipFill>
        <p:spPr>
          <a:xfrm>
            <a:off x="311700" y="499175"/>
            <a:ext cx="5421076" cy="4506399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45"/>
          <p:cNvSpPr txBox="1"/>
          <p:nvPr>
            <p:ph type="title"/>
          </p:nvPr>
        </p:nvSpPr>
        <p:spPr>
          <a:xfrm>
            <a:off x="311700" y="868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/>
              <a:t>Aufgabe 2: Arrays</a:t>
            </a:r>
            <a:endParaRPr sz="23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4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Aufgabe 3: Testen mit JUnit</a:t>
            </a:r>
            <a:endParaRPr/>
          </a:p>
        </p:txBody>
      </p:sp>
      <p:pic>
        <p:nvPicPr>
          <p:cNvPr id="231" name="Google Shape;231;p46"/>
          <p:cNvPicPr preferRelativeResize="0"/>
          <p:nvPr/>
        </p:nvPicPr>
        <p:blipFill rotWithShape="1">
          <a:blip r:embed="rId3">
            <a:alphaModFix/>
          </a:blip>
          <a:srcRect b="14408" l="16503" r="16274" t="18196"/>
          <a:stretch/>
        </p:blipFill>
        <p:spPr>
          <a:xfrm>
            <a:off x="311700" y="1090425"/>
            <a:ext cx="5645126" cy="3466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Google Shape;236;p47"/>
          <p:cNvPicPr preferRelativeResize="0"/>
          <p:nvPr/>
        </p:nvPicPr>
        <p:blipFill rotWithShape="1">
          <a:blip r:embed="rId3">
            <a:alphaModFix/>
          </a:blip>
          <a:srcRect b="0" l="0" r="0" t="8659"/>
          <a:stretch/>
        </p:blipFill>
        <p:spPr>
          <a:xfrm>
            <a:off x="152400" y="571500"/>
            <a:ext cx="6692926" cy="4419599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47"/>
          <p:cNvSpPr txBox="1"/>
          <p:nvPr>
            <p:ph type="title"/>
          </p:nvPr>
        </p:nvSpPr>
        <p:spPr>
          <a:xfrm>
            <a:off x="279400" y="1011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/>
              <a:t>Aufgabe 4: Loop Invariante</a:t>
            </a:r>
            <a:endParaRPr sz="2600"/>
          </a:p>
        </p:txBody>
      </p:sp>
      <p:sp>
        <p:nvSpPr>
          <p:cNvPr id="238" name="Google Shape;238;p47"/>
          <p:cNvSpPr txBox="1"/>
          <p:nvPr/>
        </p:nvSpPr>
        <p:spPr>
          <a:xfrm>
            <a:off x="2300475" y="2640475"/>
            <a:ext cx="2380200" cy="400200"/>
          </a:xfrm>
          <a:prstGeom prst="rect">
            <a:avLst/>
          </a:prstGeom>
          <a:noFill/>
          <a:ln cap="flat" cmpd="sng" w="28575">
            <a:solidFill>
              <a:srgbClr val="99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onsolas"/>
                <a:ea typeface="Consolas"/>
                <a:cs typeface="Consolas"/>
                <a:sym typeface="Consolas"/>
              </a:rPr>
              <a:t>x &lt;= a &amp;&amp; res == b - x</a:t>
            </a:r>
            <a:endParaRPr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48"/>
          <p:cNvSpPr txBox="1"/>
          <p:nvPr>
            <p:ph type="title"/>
          </p:nvPr>
        </p:nvSpPr>
        <p:spPr>
          <a:xfrm>
            <a:off x="311700" y="2423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Aufgabe 5: Bonusaufgabe</a:t>
            </a:r>
            <a:endParaRPr/>
          </a:p>
        </p:txBody>
      </p:sp>
      <p:sp>
        <p:nvSpPr>
          <p:cNvPr id="244" name="Google Shape;244;p48"/>
          <p:cNvSpPr txBox="1"/>
          <p:nvPr/>
        </p:nvSpPr>
        <p:spPr>
          <a:xfrm>
            <a:off x="311700" y="1152475"/>
            <a:ext cx="8520600" cy="3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595959"/>
                </a:solidFill>
              </a:rPr>
              <a:t>Erreichte Punktzahl nach der Korrektur direkt per Git</a:t>
            </a:r>
            <a:endParaRPr sz="18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800">
              <a:solidFill>
                <a:srgbClr val="595959"/>
              </a:solidFill>
            </a:endParaRPr>
          </a:p>
        </p:txBody>
      </p:sp>
      <p:sp>
        <p:nvSpPr>
          <p:cNvPr id="245" name="Google Shape;245;p48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Lösungsvorschlag von Studenten</a:t>
            </a:r>
            <a:endParaRPr b="1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