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973796-B731-45CF-A525-F7673A504CEA}">
  <a:tblStyle styleId="{09973796-B731-45CF-A525-F7673A504C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e.kahoot.it/share/23-u6-eprog/27d1188e-a1fe-4130-b530-3bf6c3433da2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81fa0efa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81fa0efa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Assistent-TODO: Aufgaben lesen</a:t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d57716f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d57716f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8d57716f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8d57716f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Frage: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Ist klar, wie Template ausgefüllt werden muss?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Wo Attribute/Felder?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Wie Attribute/Felder initialisieren?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Hinweis auf Tests! </a:t>
            </a:r>
            <a:r>
              <a:rPr lang="en-GB"/>
              <a:t>(eventuell auch Demo)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8d57716f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8d57716f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Formel frei erfunden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Qualität zwischen 0 und 1; 1=hohe Qualität (guter Match)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d57716f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d57716f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Konsistenz von ‘partner’: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“Mein Partner ist Partner von mir”: k == partner[</a:t>
            </a:r>
            <a:r>
              <a:rPr lang="en-GB"/>
              <a:t>partner[</a:t>
            </a:r>
            <a:r>
              <a:rPr lang="en-GB"/>
              <a:t>k</a:t>
            </a:r>
            <a:r>
              <a:rPr lang="en-GB"/>
              <a:t>]</a:t>
            </a:r>
            <a:r>
              <a:rPr lang="en-GB"/>
              <a:t>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“Nicht mein eigener Partner”: k != partner[k]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totalPartnerQualitaet()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Summe aller Paar-Qualitäten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eca01232_4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eca01232_4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26cd4d5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26cd4d5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cc8b0109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cc8b0109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cc8b0109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cc8b0109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i&gt;=0 &amp;&amp; i &lt;= n+1 &amp;&amp; res == (</a:t>
            </a:r>
            <a:r>
              <a:rPr lang="en-GB" sz="1500">
                <a:solidFill>
                  <a:schemeClr val="dk1"/>
                </a:solidFill>
              </a:rPr>
              <a:t>i+1)%2</a:t>
            </a:r>
            <a:endParaRPr sz="15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39a98d5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939a98d5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565b9f74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565b9f74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939a98d58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939a98d58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mit ‘size’ parametrisierter Code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51638d4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51638d4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Uhrzeigersinn != mathematisch positive Richtung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Winkel=0 ist oben, nicht rechts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51638d46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51638d46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51638d46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51638d46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51638d46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51638d46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957d47b40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957d47b40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957d47b40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957d47b40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[0, 1, 2, 3, 4]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3/17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57d47b40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57d47b40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Error Exception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3/17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57d47b40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957d47b40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0%		.equals muss verwendet werden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0/17 richtig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957d47b40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957d47b40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Kein gültiger null vergleich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1/17 richtig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565b9f7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565b9f7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Hier Probleme besprechen, die bei der Korrektur aufgefallen sind.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56a7375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956a7375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2"/>
              </a:rPr>
              <a:t>https://create.kahoot.it/share/23-u6-eprog/27d1188e-a1fe-4130-b530-3bf6c3433da2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81fa0efa5_0_2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81fa0efa5_0_2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8d57716f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8d57716f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Code in “exercise-additionals/exercise-session5” Projekt (CloseEnough.java)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Studenten etwas Zeit geben zum Implementieren.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Fragen: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Mögliche Probleme bei der Implementierung? Lücken in der Spezifikation?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Was sollte getestet werden?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leeres Array, Array mit 2, 3 Elementen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a.length != b.length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Ungenaue Spezifikation </a:t>
            </a:r>
            <a:r>
              <a:rPr lang="en-GB"/>
              <a:t>(bei Arrays unterschiedlicher Länge wäre true oder false möglich)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8d57716fa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8d57716fa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Antworten: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Nein, a und b werden kopiert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int-Array mit 2 Elementen (oder Objekt)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8d57716fa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8d57716fa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Siehe exercise-additionals/exercise-session5/RechenUebungen.java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8d57716fa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8d57716fa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8d57716fa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8d57716fa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Antworten: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Siehe exercise-additionals/exercise-session5/Array2D.java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nicht Arrays.toString(x), ergibt [[I@190d11, [I@a90653, [I@de6ced].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for (int i =0; i&lt; length; i++ )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    System.out.println(" result = \n" + Arrays.toString(x[i]));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957d47b40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957d47b40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 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 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 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 u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1fa0ef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81fa0e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d57716f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8d57716f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Betonen: .equals() für String-Vergleiche!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Hinweis: do-while praktischer in diesem Fall als while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do-while besser verständlich, da sichtbar, dass Schleifen immer mind. 1x ausgeführt werden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d474759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d474759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[TODO Assistent]: </a:t>
            </a:r>
            <a:r>
              <a:rPr lang="en-GB"/>
              <a:t>Überlegen, was für deine Gruppe in u5-sol/Datenanalyse interessant sein könnte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9039799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9039799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0a5ca5b4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0a5ca5b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c382fe0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c382fe0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 sz="2000"/>
            </a:lvl4pPr>
            <a:lvl5pPr indent="-3556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  <a:defRPr sz="2000"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6</a:t>
            </a:r>
            <a:endParaRPr/>
          </a:p>
        </p:txBody>
      </p:sp>
      <p:sp>
        <p:nvSpPr>
          <p:cNvPr id="106" name="Google Shape;10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Übung 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6"/>
          <p:cNvPicPr preferRelativeResize="0"/>
          <p:nvPr/>
        </p:nvPicPr>
        <p:blipFill rotWithShape="1">
          <a:blip r:embed="rId3">
            <a:alphaModFix/>
          </a:blip>
          <a:srcRect b="45515" l="5561" r="10931" t="33082"/>
          <a:stretch/>
        </p:blipFill>
        <p:spPr>
          <a:xfrm>
            <a:off x="367725" y="890525"/>
            <a:ext cx="7012824" cy="11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 txBox="1"/>
          <p:nvPr/>
        </p:nvSpPr>
        <p:spPr>
          <a:xfrm>
            <a:off x="446825" y="2419250"/>
            <a:ext cx="3560400" cy="1652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506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42.9 17.7 28.0 21  65.6 174.0 1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43.7 16.9 30.8 23  71.8 175.3 1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40.1 20.9 31.7 28  80.7 193.5 1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44.3 18.4 28.2 23  72.6 186.5 1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42.5 21.5 29.4 22  78.8 187.2 1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6"/>
          <p:cNvSpPr txBox="1"/>
          <p:nvPr/>
        </p:nvSpPr>
        <p:spPr>
          <a:xfrm>
            <a:off x="446825" y="2047250"/>
            <a:ext cx="1122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body.dat</a:t>
            </a:r>
            <a:r>
              <a:rPr i="1" lang="en-GB"/>
              <a:t>.txt</a:t>
            </a:r>
            <a:endParaRPr i="1"/>
          </a:p>
        </p:txBody>
      </p:sp>
      <p:pic>
        <p:nvPicPr>
          <p:cNvPr id="171" name="Google Shape;171;p36"/>
          <p:cNvPicPr preferRelativeResize="0"/>
          <p:nvPr/>
        </p:nvPicPr>
        <p:blipFill rotWithShape="1">
          <a:blip r:embed="rId4">
            <a:alphaModFix/>
          </a:blip>
          <a:srcRect b="38937" l="21684" r="26673" t="23137"/>
          <a:stretch/>
        </p:blipFill>
        <p:spPr>
          <a:xfrm>
            <a:off x="4187250" y="2120750"/>
            <a:ext cx="4336574" cy="195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6"/>
          <p:cNvSpPr txBox="1"/>
          <p:nvPr/>
        </p:nvSpPr>
        <p:spPr>
          <a:xfrm>
            <a:off x="576900" y="4443350"/>
            <a:ext cx="2070900" cy="57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scanner.nextInt()</a:t>
            </a:r>
            <a:b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scanner.nextDouble()</a:t>
            </a: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3" name="Google Shape;173;p36"/>
          <p:cNvSpPr txBox="1"/>
          <p:nvPr/>
        </p:nvSpPr>
        <p:spPr>
          <a:xfrm>
            <a:off x="576900" y="4071350"/>
            <a:ext cx="1816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Einlesen mit:</a:t>
            </a:r>
            <a:endParaRPr i="1"/>
          </a:p>
        </p:txBody>
      </p:sp>
      <p:sp>
        <p:nvSpPr>
          <p:cNvPr id="174" name="Google Shape;17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Datenanalyse mit Personen  </a:t>
            </a:r>
            <a:r>
              <a:rPr lang="en-GB" sz="1700"/>
              <a:t>(Priorität: ★★★)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7"/>
          <p:cNvPicPr preferRelativeResize="0"/>
          <p:nvPr/>
        </p:nvPicPr>
        <p:blipFill rotWithShape="1">
          <a:blip r:embed="rId3">
            <a:alphaModFix/>
          </a:blip>
          <a:srcRect b="38937" l="21684" r="26673" t="23137"/>
          <a:stretch/>
        </p:blipFill>
        <p:spPr>
          <a:xfrm>
            <a:off x="388325" y="1526050"/>
            <a:ext cx="4013525" cy="18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7"/>
          <p:cNvPicPr preferRelativeResize="0"/>
          <p:nvPr/>
        </p:nvPicPr>
        <p:blipFill rotWithShape="1">
          <a:blip r:embed="rId3">
            <a:alphaModFix/>
          </a:blip>
          <a:srcRect b="16033" l="6640" r="10769" t="67674"/>
          <a:stretch/>
        </p:blipFill>
        <p:spPr>
          <a:xfrm>
            <a:off x="388325" y="470075"/>
            <a:ext cx="6935198" cy="8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7"/>
          <p:cNvSpPr txBox="1"/>
          <p:nvPr/>
        </p:nvSpPr>
        <p:spPr>
          <a:xfrm>
            <a:off x="4574500" y="1412475"/>
            <a:ext cx="4138800" cy="3072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</a:rPr>
              <a:t>public</a:t>
            </a:r>
            <a:r>
              <a:rPr lang="en-GB" sz="1200">
                <a:solidFill>
                  <a:schemeClr val="dk1"/>
                </a:solidFill>
              </a:rPr>
              <a:t> </a:t>
            </a:r>
            <a:r>
              <a:rPr b="1" lang="en-GB" sz="1200">
                <a:solidFill>
                  <a:srgbClr val="7F0055"/>
                </a:solidFill>
              </a:rPr>
              <a:t>class</a:t>
            </a:r>
            <a:r>
              <a:rPr lang="en-GB" sz="1200">
                <a:solidFill>
                  <a:schemeClr val="dk1"/>
                </a:solidFill>
              </a:rPr>
              <a:t> Person {</a:t>
            </a:r>
            <a:br>
              <a:rPr lang="en-GB" sz="1200">
                <a:solidFill>
                  <a:schemeClr val="dk1"/>
                </a:solidFill>
              </a:rPr>
            </a:br>
            <a:br>
              <a:rPr lang="en-GB" sz="1200">
                <a:solidFill>
                  <a:schemeClr val="dk1"/>
                </a:solidFill>
              </a:rPr>
            </a:br>
            <a:br>
              <a:rPr lang="en-GB" sz="1200">
                <a:solidFill>
                  <a:schemeClr val="dk1"/>
                </a:solidFill>
              </a:rPr>
            </a:br>
            <a:br>
              <a:rPr lang="en-GB" sz="1200">
                <a:solidFill>
                  <a:schemeClr val="dk1"/>
                </a:solidFill>
              </a:rPr>
            </a:br>
            <a:r>
              <a:rPr lang="en-GB" sz="1200">
                <a:solidFill>
                  <a:schemeClr val="dk1"/>
                </a:solidFill>
              </a:rPr>
              <a:t>    </a:t>
            </a:r>
            <a:r>
              <a:rPr lang="en-GB" sz="1200">
                <a:solidFill>
                  <a:srgbClr val="3F7F59"/>
                </a:solidFill>
              </a:rPr>
              <a:t>/**</a:t>
            </a:r>
            <a:br>
              <a:rPr lang="en-GB" sz="1200">
                <a:solidFill>
                  <a:schemeClr val="dk1"/>
                </a:solidFill>
              </a:rPr>
            </a:br>
            <a:r>
              <a:rPr lang="en-GB" sz="1200">
                <a:solidFill>
                  <a:srgbClr val="3F7F59"/>
                </a:solidFill>
              </a:rPr>
              <a:t>     * Erstellt eine neue Person mit den gegebenen Werten </a:t>
            </a:r>
            <a:endParaRPr sz="1200">
              <a:solidFill>
                <a:srgbClr val="3F7F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F7F59"/>
                </a:solidFill>
              </a:rPr>
              <a:t>     * für die Eigenschaften. */</a:t>
            </a:r>
            <a:br>
              <a:rPr lang="en-GB" sz="1200">
                <a:solidFill>
                  <a:schemeClr val="dk1"/>
                </a:solidFill>
              </a:rPr>
            </a:br>
            <a:r>
              <a:rPr lang="en-GB" sz="1200">
                <a:solidFill>
                  <a:schemeClr val="dk1"/>
                </a:solidFill>
              </a:rPr>
              <a:t>    Person(</a:t>
            </a:r>
            <a:r>
              <a:rPr b="1" lang="en-GB" sz="1200">
                <a:solidFill>
                  <a:srgbClr val="7F0055"/>
                </a:solidFill>
              </a:rPr>
              <a:t>int</a:t>
            </a:r>
            <a:r>
              <a:rPr lang="en-GB" sz="1200">
                <a:solidFill>
                  <a:schemeClr val="dk1"/>
                </a:solidFill>
              </a:rPr>
              <a:t> alter, </a:t>
            </a:r>
            <a:r>
              <a:rPr b="1" lang="en-GB" sz="1200">
                <a:solidFill>
                  <a:srgbClr val="7F0055"/>
                </a:solidFill>
              </a:rPr>
              <a:t>double</a:t>
            </a:r>
            <a:r>
              <a:rPr lang="en-GB" sz="1200">
                <a:solidFill>
                  <a:schemeClr val="dk1"/>
                </a:solidFill>
              </a:rPr>
              <a:t> gewicht, </a:t>
            </a:r>
            <a:r>
              <a:rPr b="1" lang="en-GB" sz="1200">
                <a:solidFill>
                  <a:srgbClr val="7F0055"/>
                </a:solidFill>
              </a:rPr>
              <a:t>double</a:t>
            </a:r>
            <a:r>
              <a:rPr lang="en-GB" sz="1200">
                <a:solidFill>
                  <a:schemeClr val="dk1"/>
                </a:solidFill>
              </a:rPr>
              <a:t> groesse,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                </a:t>
            </a:r>
            <a:r>
              <a:rPr b="1" lang="en-GB" sz="1200">
                <a:solidFill>
                  <a:srgbClr val="7F0055"/>
                </a:solidFill>
              </a:rPr>
              <a:t>boolean</a:t>
            </a:r>
            <a:r>
              <a:rPr lang="en-GB" sz="1200">
                <a:solidFill>
                  <a:schemeClr val="dk1"/>
                </a:solidFill>
              </a:rPr>
              <a:t> istMaennlich, </a:t>
            </a:r>
            <a:r>
              <a:rPr b="1" lang="en-GB" sz="1200">
                <a:solidFill>
                  <a:srgbClr val="7F0055"/>
                </a:solidFill>
              </a:rPr>
              <a:t>double</a:t>
            </a:r>
            <a:r>
              <a:rPr lang="en-GB" sz="1200">
                <a:solidFill>
                  <a:schemeClr val="dk1"/>
                </a:solidFill>
              </a:rPr>
              <a:t> schulterBreite,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</a:rPr>
              <a:t>                double</a:t>
            </a:r>
            <a:r>
              <a:rPr lang="en-GB" sz="1200">
                <a:solidFill>
                  <a:schemeClr val="dk1"/>
                </a:solidFill>
              </a:rPr>
              <a:t> brustTiefe, </a:t>
            </a:r>
            <a:r>
              <a:rPr b="1" lang="en-GB" sz="1200">
                <a:solidFill>
                  <a:srgbClr val="7F0055"/>
                </a:solidFill>
              </a:rPr>
              <a:t>double</a:t>
            </a:r>
            <a:r>
              <a:rPr lang="en-GB" sz="1200">
                <a:solidFill>
                  <a:schemeClr val="dk1"/>
                </a:solidFill>
              </a:rPr>
              <a:t> brustBreite) {</a:t>
            </a:r>
            <a:br>
              <a:rPr lang="en-GB" sz="1200">
                <a:solidFill>
                  <a:schemeClr val="dk1"/>
                </a:solidFill>
              </a:rPr>
            </a:br>
            <a:r>
              <a:rPr lang="en-GB" sz="1200">
                <a:solidFill>
                  <a:schemeClr val="dk1"/>
                </a:solidFill>
              </a:rPr>
              <a:t>        </a:t>
            </a:r>
            <a:br>
              <a:rPr lang="en-GB" sz="1200">
                <a:solidFill>
                  <a:schemeClr val="dk1"/>
                </a:solidFill>
              </a:rPr>
            </a:br>
            <a:r>
              <a:rPr lang="en-GB" sz="1200">
                <a:solidFill>
                  <a:schemeClr val="dk1"/>
                </a:solidFill>
              </a:rPr>
              <a:t>        </a:t>
            </a:r>
            <a:br>
              <a:rPr lang="en-GB" sz="1200">
                <a:solidFill>
                  <a:schemeClr val="dk1"/>
                </a:solidFill>
              </a:rPr>
            </a:br>
            <a:r>
              <a:rPr lang="en-GB" sz="1200">
                <a:solidFill>
                  <a:schemeClr val="dk1"/>
                </a:solidFill>
              </a:rPr>
              <a:t>    }</a:t>
            </a:r>
            <a:br>
              <a:rPr lang="en-GB" sz="1200">
                <a:solidFill>
                  <a:schemeClr val="dk1"/>
                </a:solidFill>
              </a:rPr>
            </a:br>
            <a:r>
              <a:rPr lang="en-GB" sz="1200">
                <a:solidFill>
                  <a:schemeClr val="dk1"/>
                </a:solidFill>
              </a:rPr>
              <a:t>}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8"/>
          <p:cNvPicPr preferRelativeResize="0"/>
          <p:nvPr/>
        </p:nvPicPr>
        <p:blipFill rotWithShape="1">
          <a:blip r:embed="rId3">
            <a:alphaModFix/>
          </a:blip>
          <a:srcRect b="43445" l="5857" r="10823" t="8340"/>
          <a:stretch/>
        </p:blipFill>
        <p:spPr>
          <a:xfrm>
            <a:off x="1073738" y="1331862"/>
            <a:ext cx="6996523" cy="24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00" y="152400"/>
            <a:ext cx="7321905" cy="24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Opaque Testing  </a:t>
            </a:r>
            <a:r>
              <a:rPr lang="en-GB"/>
              <a:t> </a:t>
            </a:r>
            <a:r>
              <a:rPr lang="en-GB" sz="1700"/>
              <a:t>(Priorität: ★★)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0"/>
          <p:cNvSpPr txBox="1"/>
          <p:nvPr/>
        </p:nvSpPr>
        <p:spPr>
          <a:xfrm>
            <a:off x="407275" y="2494425"/>
            <a:ext cx="38460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BlackBox.rotateArray(values, 2);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98" name="Google Shape;198;p40"/>
          <p:cNvGraphicFramePr/>
          <p:nvPr/>
        </p:nvGraphicFramePr>
        <p:xfrm>
          <a:off x="407275" y="185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559300"/>
                <a:gridCol w="559300"/>
                <a:gridCol w="559300"/>
                <a:gridCol w="559300"/>
                <a:gridCol w="559300"/>
                <a:gridCol w="559300"/>
                <a:gridCol w="559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9" name="Google Shape;199;p40"/>
          <p:cNvGraphicFramePr/>
          <p:nvPr/>
        </p:nvGraphicFramePr>
        <p:xfrm>
          <a:off x="407275" y="315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559300"/>
                <a:gridCol w="559300"/>
                <a:gridCol w="559300"/>
                <a:gridCol w="559300"/>
                <a:gridCol w="559300"/>
                <a:gridCol w="559300"/>
                <a:gridCol w="559300"/>
              </a:tblGrid>
              <a:tr h="25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3: Opaque Testing</a:t>
            </a:r>
            <a:endParaRPr/>
          </a:p>
        </p:txBody>
      </p:sp>
      <p:pic>
        <p:nvPicPr>
          <p:cNvPr id="205" name="Google Shape;2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25" y="1087175"/>
            <a:ext cx="6923000" cy="18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93250"/>
            <a:ext cx="6863817" cy="18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1"/>
          <p:cNvSpPr/>
          <p:nvPr/>
        </p:nvSpPr>
        <p:spPr>
          <a:xfrm>
            <a:off x="6626400" y="4154050"/>
            <a:ext cx="2205900" cy="871500"/>
          </a:xfrm>
          <a:prstGeom prst="wedgeRoundRectCallout">
            <a:avLst>
              <a:gd fmla="val -134947" name="adj1"/>
              <a:gd fmla="val -70895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Negative bedeutet nach links 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type="title"/>
          </p:nvPr>
        </p:nvSpPr>
        <p:spPr>
          <a:xfrm>
            <a:off x="279400" y="10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Aufgabe 4: Loop Invariante  </a:t>
            </a:r>
            <a:r>
              <a:rPr lang="en-GB" sz="1700"/>
              <a:t>(Priorität: ★★★)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213" name="Google Shape;2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00" y="673825"/>
            <a:ext cx="5891405" cy="41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Loop Invariante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r>
              <a:rPr lang="en-GB"/>
              <a:t>um Vorlösen</a:t>
            </a:r>
            <a:endParaRPr/>
          </a:p>
        </p:txBody>
      </p:sp>
      <p:sp>
        <p:nvSpPr>
          <p:cNvPr id="219" name="Google Shape;219;p43"/>
          <p:cNvSpPr/>
          <p:nvPr/>
        </p:nvSpPr>
        <p:spPr>
          <a:xfrm>
            <a:off x="4080100" y="1052638"/>
            <a:ext cx="3819600" cy="3645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int compute(int n) {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// Precondition: n &gt;= 0 &amp;&amp; n % 2 == 0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int i;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nt res;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 = 0;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res = 1;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// Loop Invariante: ??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while (i &lt;= n) {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es = 1 - res;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// Postcondition:  res == 0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return res;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4080100" y="647513"/>
            <a:ext cx="3819600" cy="4053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Beispiel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5: Schweizerfahne (GUI) </a:t>
            </a:r>
            <a:r>
              <a:rPr lang="en-GB" sz="2600"/>
              <a:t> </a:t>
            </a:r>
            <a:r>
              <a:rPr lang="en-GB" sz="1700"/>
              <a:t>(Priorität: ★)</a:t>
            </a:r>
            <a:endParaRPr/>
          </a:p>
        </p:txBody>
      </p:sp>
      <p:sp>
        <p:nvSpPr>
          <p:cNvPr id="226" name="Google Shape;226;p44"/>
          <p:cNvSpPr txBox="1"/>
          <p:nvPr/>
        </p:nvSpPr>
        <p:spPr>
          <a:xfrm>
            <a:off x="311700" y="1017725"/>
            <a:ext cx="82089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Instanziere die Window-Klasse und benutze die Methoden setColor() und fillRect()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RGB-Farbwerte sind zwischen 0 und 255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Die (x,y)-Koordinaten beginnen in der linken oberen Ecke mit (0,0)</a:t>
            </a:r>
            <a:endParaRPr/>
          </a:p>
        </p:txBody>
      </p:sp>
      <p:sp>
        <p:nvSpPr>
          <p:cNvPr id="227" name="Google Shape;227;p44"/>
          <p:cNvSpPr txBox="1"/>
          <p:nvPr/>
        </p:nvSpPr>
        <p:spPr>
          <a:xfrm>
            <a:off x="311700" y="2604125"/>
            <a:ext cx="79668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Das Verhältnis von Breite und Länge der Kreuzarme beträgt also 6:7, von Breite und Gesamtlänge des Kreuzbalkens 6:20.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Das Grössenverhältnis des Kreuzes zum Quadrat ist nicht definiert. </a:t>
            </a:r>
            <a:r>
              <a:rPr i="1" lang="en-GB" sz="1800"/>
              <a:t> (wikipedia)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													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ctrTitle"/>
          </p:nvPr>
        </p:nvSpPr>
        <p:spPr>
          <a:xfrm>
            <a:off x="311700" y="227775"/>
            <a:ext cx="8520600" cy="9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 für heute</a:t>
            </a:r>
            <a:endParaRPr/>
          </a:p>
        </p:txBody>
      </p:sp>
      <p:sp>
        <p:nvSpPr>
          <p:cNvPr id="112" name="Google Shape;112;p27"/>
          <p:cNvSpPr txBox="1"/>
          <p:nvPr/>
        </p:nvSpPr>
        <p:spPr>
          <a:xfrm>
            <a:off x="295325" y="1197700"/>
            <a:ext cx="8537100" cy="3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FEEDBACK U04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Typische Fehler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Nachbesprechung U05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Vorbesprechung U06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1" lang="en-GB" sz="2200"/>
              <a:t>Bonus Aufgabe!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Kahoot Recap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Kahoot!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Zusatzübungen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/>
        </p:nvSpPr>
        <p:spPr>
          <a:xfrm>
            <a:off x="492350" y="499375"/>
            <a:ext cx="7085400" cy="4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5"/>
          <p:cNvSpPr txBox="1"/>
          <p:nvPr/>
        </p:nvSpPr>
        <p:spPr>
          <a:xfrm>
            <a:off x="0" y="499375"/>
            <a:ext cx="53910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Scanner s = </a:t>
            </a:r>
            <a:r>
              <a:rPr b="1" lang="en-GB" sz="1300">
                <a:solidFill>
                  <a:srgbClr val="7F0055"/>
                </a:solidFill>
              </a:rPr>
              <a:t>new</a:t>
            </a:r>
            <a:r>
              <a:rPr lang="en-GB" sz="1300"/>
              <a:t> Scanner(System.in);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</a:t>
            </a:r>
            <a:r>
              <a:rPr b="1" lang="en-GB" sz="1300">
                <a:solidFill>
                  <a:srgbClr val="7F0055"/>
                </a:solidFill>
              </a:rPr>
              <a:t>int</a:t>
            </a:r>
            <a:r>
              <a:rPr b="1" lang="en-GB" sz="1300"/>
              <a:t> </a:t>
            </a:r>
            <a:r>
              <a:rPr lang="en-GB" sz="1300"/>
              <a:t>size = s.nextInt(); </a:t>
            </a:r>
            <a:r>
              <a:rPr lang="en-GB" sz="1300">
                <a:solidFill>
                  <a:srgbClr val="008C00"/>
                </a:solidFill>
              </a:rPr>
              <a:t>// input the flag size</a:t>
            </a:r>
            <a:endParaRPr sz="1300">
              <a:solidFill>
                <a:srgbClr val="008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F00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 window = </a:t>
            </a:r>
            <a:r>
              <a:rPr b="1" lang="en-GB" sz="1300">
                <a:solidFill>
                  <a:srgbClr val="7F0055"/>
                </a:solidFill>
              </a:rPr>
              <a:t>new</a:t>
            </a:r>
            <a:r>
              <a:rPr lang="en-GB" sz="1300"/>
              <a:t> Window(</a:t>
            </a:r>
            <a:r>
              <a:rPr b="1" lang="en-GB" sz="1300">
                <a:solidFill>
                  <a:srgbClr val="0000E6"/>
                </a:solidFill>
              </a:rPr>
              <a:t>"Fahne"</a:t>
            </a:r>
            <a:r>
              <a:rPr lang="en-GB" sz="1300"/>
              <a:t>, size, size);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window.setColor(255, 0, 0); </a:t>
            </a:r>
            <a:r>
              <a:rPr lang="en-GB" sz="1300">
                <a:solidFill>
                  <a:srgbClr val="008C00"/>
                </a:solidFill>
              </a:rPr>
              <a:t>// red</a:t>
            </a:r>
            <a:endParaRPr sz="1300">
              <a:solidFill>
                <a:srgbClr val="008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window.fillRect(0, 0, size, size);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window.setColor(255, 255, 255); </a:t>
            </a:r>
            <a:r>
              <a:rPr lang="en-GB" sz="1300">
                <a:solidFill>
                  <a:srgbClr val="008C00"/>
                </a:solidFill>
              </a:rPr>
              <a:t>// white</a:t>
            </a:r>
            <a:endParaRPr sz="1300">
              <a:solidFill>
                <a:srgbClr val="008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window.fillRect(0.2 * size, 0.4 * size, 0.6 * size, 0.2 * size);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window.fillRect(0.4 * size, 0.2 * size, 0.2 * size, 0.6 * size);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window.open();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window.waitUntilClosed();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4" name="Google Shape;234;p45"/>
          <p:cNvSpPr/>
          <p:nvPr/>
        </p:nvSpPr>
        <p:spPr>
          <a:xfrm>
            <a:off x="5533275" y="1159875"/>
            <a:ext cx="2711700" cy="515700"/>
          </a:xfrm>
          <a:prstGeom prst="wedgeRoundRectCallout">
            <a:avLst>
              <a:gd fmla="val -101530" name="adj1"/>
              <a:gd fmla="val -101067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wiederverwendbar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6: Analoge Uhr  </a:t>
            </a:r>
            <a:r>
              <a:rPr lang="en-GB" sz="1700"/>
              <a:t>(Priorität: ★)</a:t>
            </a:r>
            <a:endParaRPr/>
          </a:p>
        </p:txBody>
      </p:sp>
      <p:sp>
        <p:nvSpPr>
          <p:cNvPr id="240" name="Google Shape;240;p46"/>
          <p:cNvSpPr txBox="1"/>
          <p:nvPr>
            <p:ph idx="1" type="body"/>
          </p:nvPr>
        </p:nvSpPr>
        <p:spPr>
          <a:xfrm>
            <a:off x="2355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Zeit  ---&gt;  Winkel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z.B.   23:10:20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Wie kann man 20 Sekunden in einen Winkel umrechnen?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  α = 20 / 60 * 2 π   (rad)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Achtung: eine Uhr läuft im Uhrzeigersinn</a:t>
            </a:r>
            <a:endParaRPr/>
          </a:p>
        </p:txBody>
      </p:sp>
      <p:pic>
        <p:nvPicPr>
          <p:cNvPr id="241" name="Google Shape;2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445" y="1853145"/>
            <a:ext cx="2032650" cy="21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 Class</a:t>
            </a:r>
            <a:endParaRPr/>
          </a:p>
        </p:txBody>
      </p:sp>
      <p:sp>
        <p:nvSpPr>
          <p:cNvPr id="247" name="Google Shape;247;p47"/>
          <p:cNvSpPr txBox="1"/>
          <p:nvPr/>
        </p:nvSpPr>
        <p:spPr>
          <a:xfrm>
            <a:off x="410225" y="1458550"/>
            <a:ext cx="7347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47"/>
          <p:cNvPicPr preferRelativeResize="0"/>
          <p:nvPr/>
        </p:nvPicPr>
        <p:blipFill rotWithShape="1">
          <a:blip r:embed="rId3">
            <a:alphaModFix/>
          </a:blip>
          <a:srcRect b="46949" l="0" r="0" t="0"/>
          <a:stretch/>
        </p:blipFill>
        <p:spPr>
          <a:xfrm>
            <a:off x="311700" y="1243250"/>
            <a:ext cx="5260400" cy="19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7"/>
          <p:cNvSpPr/>
          <p:nvPr/>
        </p:nvSpPr>
        <p:spPr>
          <a:xfrm>
            <a:off x="3461175" y="1599700"/>
            <a:ext cx="745800" cy="367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7"/>
          <p:cNvPicPr preferRelativeResize="0"/>
          <p:nvPr/>
        </p:nvPicPr>
        <p:blipFill rotWithShape="1">
          <a:blip r:embed="rId3">
            <a:alphaModFix/>
          </a:blip>
          <a:srcRect b="0" l="0" r="0" t="70834"/>
          <a:stretch/>
        </p:blipFill>
        <p:spPr>
          <a:xfrm>
            <a:off x="311700" y="3793925"/>
            <a:ext cx="5260400" cy="10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7"/>
          <p:cNvSpPr/>
          <p:nvPr/>
        </p:nvSpPr>
        <p:spPr>
          <a:xfrm>
            <a:off x="2271525" y="3995725"/>
            <a:ext cx="792600" cy="367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02" y="1690552"/>
            <a:ext cx="2907300" cy="301764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8"/>
          <p:cNvSpPr txBox="1"/>
          <p:nvPr>
            <p:ph type="title"/>
          </p:nvPr>
        </p:nvSpPr>
        <p:spPr>
          <a:xfrm>
            <a:off x="311700" y="445025"/>
            <a:ext cx="8520600" cy="7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window.drawLine(double x1, double y1,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                double x2, double y2)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8" name="Google Shape;258;p48"/>
          <p:cNvCxnSpPr/>
          <p:nvPr/>
        </p:nvCxnSpPr>
        <p:spPr>
          <a:xfrm flipH="1" rot="10800000">
            <a:off x="1677300" y="3298125"/>
            <a:ext cx="484800" cy="100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48"/>
          <p:cNvSpPr txBox="1"/>
          <p:nvPr/>
        </p:nvSpPr>
        <p:spPr>
          <a:xfrm>
            <a:off x="1192500" y="4299225"/>
            <a:ext cx="20832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(x1,y1)  Center</a:t>
            </a:r>
            <a:endParaRPr sz="1800"/>
          </a:p>
        </p:txBody>
      </p:sp>
      <p:cxnSp>
        <p:nvCxnSpPr>
          <p:cNvPr id="260" name="Google Shape;260;p48"/>
          <p:cNvCxnSpPr/>
          <p:nvPr/>
        </p:nvCxnSpPr>
        <p:spPr>
          <a:xfrm flipH="1">
            <a:off x="1562950" y="2038125"/>
            <a:ext cx="3029700" cy="275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48"/>
          <p:cNvSpPr txBox="1"/>
          <p:nvPr/>
        </p:nvSpPr>
        <p:spPr>
          <a:xfrm>
            <a:off x="4652150" y="1779350"/>
            <a:ext cx="2239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(x2, y2)</a:t>
            </a:r>
            <a:endParaRPr sz="1800"/>
          </a:p>
        </p:txBody>
      </p:sp>
      <p:grpSp>
        <p:nvGrpSpPr>
          <p:cNvPr id="262" name="Google Shape;262;p48"/>
          <p:cNvGrpSpPr/>
          <p:nvPr/>
        </p:nvGrpSpPr>
        <p:grpSpPr>
          <a:xfrm>
            <a:off x="319650" y="1551775"/>
            <a:ext cx="4616475" cy="3306600"/>
            <a:chOff x="319650" y="1551775"/>
            <a:chExt cx="4616475" cy="3306600"/>
          </a:xfrm>
        </p:grpSpPr>
        <p:cxnSp>
          <p:nvCxnSpPr>
            <p:cNvPr id="263" name="Google Shape;263;p48"/>
            <p:cNvCxnSpPr/>
            <p:nvPr/>
          </p:nvCxnSpPr>
          <p:spPr>
            <a:xfrm>
              <a:off x="335625" y="1562918"/>
              <a:ext cx="4600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64" name="Google Shape;264;p48"/>
            <p:cNvCxnSpPr/>
            <p:nvPr/>
          </p:nvCxnSpPr>
          <p:spPr>
            <a:xfrm>
              <a:off x="319650" y="1551775"/>
              <a:ext cx="0" cy="33066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/>
        </p:nvSpPr>
        <p:spPr>
          <a:xfrm>
            <a:off x="399500" y="369725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System.currentTimeMillis()</a:t>
            </a:r>
            <a:endParaRPr sz="2800"/>
          </a:p>
        </p:txBody>
      </p:sp>
      <p:sp>
        <p:nvSpPr>
          <p:cNvPr id="270" name="Google Shape;270;p49"/>
          <p:cNvSpPr txBox="1"/>
          <p:nvPr/>
        </p:nvSpPr>
        <p:spPr>
          <a:xfrm>
            <a:off x="560000" y="1476825"/>
            <a:ext cx="7359900" cy="2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Millisekunden seit 00:00:00, 01.01.1970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System.out.println(System.currentTimeMillis);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→ 1507981421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Wie kann man mit dieser Zahl die aktuelle Zeit ausrechnen?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1" name="Google Shape;271;p49"/>
          <p:cNvSpPr txBox="1"/>
          <p:nvPr/>
        </p:nvSpPr>
        <p:spPr>
          <a:xfrm>
            <a:off x="572450" y="3532425"/>
            <a:ext cx="7335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FF"/>
                </a:solidFill>
              </a:rPr>
              <a:t>Division und Modulo:  </a:t>
            </a:r>
            <a:r>
              <a:rPr b="1" lang="en-GB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sec = (msec / 1000) % 60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Kahoot Recap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Q3: Ausgabe</a:t>
            </a:r>
            <a:endParaRPr/>
          </a:p>
        </p:txBody>
      </p:sp>
      <p:sp>
        <p:nvSpPr>
          <p:cNvPr id="282" name="Google Shape;282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80600"/>
            <a:ext cx="4853074" cy="19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013" y="1533525"/>
            <a:ext cx="347662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Q4:Was gibt der folgende Code aus?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90" name="Google Shape;290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3924"/>
            <a:ext cx="5858399" cy="21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4800" y="1655750"/>
            <a:ext cx="207645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Q9: Was ist die Wahrscheinlichkeit, dass der folgende Code true ausgibt?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98" name="Google Shape;298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00" y="1213737"/>
            <a:ext cx="8405000" cy="151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7075" y="2924813"/>
            <a:ext cx="26098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Q10: Was gibt der folgende Code aus?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50" y="1611025"/>
            <a:ext cx="4984751" cy="2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175" y="1763463"/>
            <a:ext cx="21145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311700" y="1152475"/>
            <a:ext cx="773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LEST EUCH DIE AUFGABEN RICHTIG DURCH!!!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Auch wenn euer Code die korrekten Berechnungen durchführt, müsst ihr dennoch den Output richtig formatieren.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Loop Invarianten bei den meisten immer noch falsch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Vergesst nicht die Laufvariable zu beschränken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Überprüft eure Lösung für die ersten und letzten 2-3 Iterationen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Arrays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Überprüft zuerst ob das Array leer ist oder nicht.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arr[0] ergibt sonst IndexOutOfBoundException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Verwendet die JUnit Tests (besonders wichtig bei der Prüfung)</a:t>
            </a:r>
            <a:br>
              <a:rPr lang="en-GB"/>
            </a:br>
            <a:endParaRPr/>
          </a:p>
        </p:txBody>
      </p:sp>
      <p:sp>
        <p:nvSpPr>
          <p:cNvPr id="118" name="Google Shape;11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Probleme bei Übung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Kahoot!</a:t>
            </a:r>
            <a:endParaRPr/>
          </a:p>
        </p:txBody>
      </p:sp>
      <p:sp>
        <p:nvSpPr>
          <p:cNvPr id="314" name="Google Shape;314;p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Zusatzübungen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Close Enough</a:t>
            </a:r>
            <a:endParaRPr/>
          </a:p>
        </p:txBody>
      </p:sp>
      <p:sp>
        <p:nvSpPr>
          <p:cNvPr id="325" name="Google Shape;325;p57"/>
          <p:cNvSpPr txBox="1"/>
          <p:nvPr>
            <p:ph idx="1" type="body"/>
          </p:nvPr>
        </p:nvSpPr>
        <p:spPr>
          <a:xfrm>
            <a:off x="311700" y="1152475"/>
            <a:ext cx="85206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Schreiben Sie eine Methode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closeEnough</a:t>
            </a:r>
            <a:r>
              <a:rPr lang="en-GB"/>
              <a:t> die zwei Arrays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a, b</a:t>
            </a:r>
            <a:r>
              <a:rPr lang="en-GB"/>
              <a:t> des Typs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/>
              <a:t> und einen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/>
              <a:t> Wert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eps</a:t>
            </a:r>
            <a:r>
              <a:rPr lang="en-GB"/>
              <a:t> als Parameter übernimmt.  Die Methode liefert </a:t>
            </a: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GB"/>
              <a:t> </a:t>
            </a:r>
            <a:r>
              <a:rPr lang="en-GB"/>
              <a:t>wenn </a:t>
            </a:r>
            <a:r>
              <a:rPr lang="en-GB"/>
              <a:t>für </a:t>
            </a:r>
            <a:r>
              <a:rPr lang="en-GB"/>
              <a:t>alle Elemente von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GB"/>
              <a:t> und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/>
              <a:t> gilt: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Wenn das nicht der Fall ist, dann ist der Return-Wert </a:t>
            </a: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850" y="2228575"/>
            <a:ext cx="2524300" cy="2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7"/>
          <p:cNvSpPr txBox="1"/>
          <p:nvPr/>
        </p:nvSpPr>
        <p:spPr>
          <a:xfrm>
            <a:off x="4817100" y="3140575"/>
            <a:ext cx="4326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static boolean closeEnough(int[] a, int[] b, int eps)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for(int i = 0; i &lt; a.length; i++)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if(Math.abs(a[i] - b[i]) </a:t>
            </a:r>
            <a:r>
              <a:rPr lang="en-GB"/>
              <a:t>&gt;</a:t>
            </a:r>
            <a:r>
              <a:rPr lang="en-GB"/>
              <a:t> eps)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return </a:t>
            </a:r>
            <a:r>
              <a:rPr lang="en-GB"/>
              <a:t>false</a:t>
            </a:r>
            <a:r>
              <a:rPr lang="en-GB"/>
              <a:t>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return </a:t>
            </a:r>
            <a:r>
              <a:rPr lang="en-GB"/>
              <a:t>true</a:t>
            </a:r>
            <a:r>
              <a:rPr lang="en-GB"/>
              <a:t>;</a:t>
            </a:r>
            <a:endParaRPr/>
          </a:p>
        </p:txBody>
      </p:sp>
      <p:sp>
        <p:nvSpPr>
          <p:cNvPr id="328" name="Google Shape;328;p57"/>
          <p:cNvSpPr txBox="1"/>
          <p:nvPr/>
        </p:nvSpPr>
        <p:spPr>
          <a:xfrm>
            <a:off x="407475" y="3140575"/>
            <a:ext cx="424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static boolean closeEnough(int[] a, int[] b, int eps)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for(int i = 0; i &lt; a.length; i++)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if(Math.abs(a[i] - b[i]) &lt;= eps)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return true;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return false;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Sorted Int</a:t>
            </a:r>
            <a:endParaRPr/>
          </a:p>
        </p:txBody>
      </p:sp>
      <p:sp>
        <p:nvSpPr>
          <p:cNvPr id="334" name="Google Shape;334;p58"/>
          <p:cNvSpPr txBox="1"/>
          <p:nvPr>
            <p:ph idx="1" type="body"/>
          </p:nvPr>
        </p:nvSpPr>
        <p:spPr>
          <a:xfrm>
            <a:off x="311700" y="1152475"/>
            <a:ext cx="8520600" cy="24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Schreiben Sie eine Methode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sortedInt,</a:t>
            </a:r>
            <a:r>
              <a:rPr lang="en-GB"/>
              <a:t> die zwei </a:t>
            </a: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/>
              <a:t> Parameter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GB"/>
              <a:t>,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/>
              <a:t> entgegen nimmt und sie der Grösse nach sortiert (aufsteigend)  zurück gibt. Also: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</a:t>
            </a:r>
            <a:r>
              <a:rPr b="1" lang="en-GB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?</a:t>
            </a:r>
            <a:r>
              <a:rPr lang="en-GB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 ← sortedInt(a, b);</a:t>
            </a:r>
            <a:endParaRPr>
              <a:highlight>
                <a:srgbClr val="F3F3F3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Kann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sortedInt a</a:t>
            </a:r>
            <a:r>
              <a:rPr lang="en-GB"/>
              <a:t> und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/>
              <a:t> modifizieren?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Was muss der Return-Wert sein?</a:t>
            </a:r>
            <a:endParaRPr/>
          </a:p>
        </p:txBody>
      </p:sp>
      <p:sp>
        <p:nvSpPr>
          <p:cNvPr id="335" name="Google Shape;335;p58"/>
          <p:cNvSpPr txBox="1"/>
          <p:nvPr/>
        </p:nvSpPr>
        <p:spPr>
          <a:xfrm>
            <a:off x="846600" y="3377300"/>
            <a:ext cx="7985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 static int</a:t>
            </a:r>
            <a:r>
              <a:rPr lang="en-GB" sz="17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</a:t>
            </a:r>
            <a:r>
              <a:rPr lang="en-GB" sz="1700">
                <a:solidFill>
                  <a:srgbClr val="0062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sortedInt</a:t>
            </a:r>
            <a:r>
              <a:rPr lang="en-GB" sz="17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70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GB" sz="17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a, </a:t>
            </a:r>
            <a:r>
              <a:rPr lang="en-GB" sz="170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GB" sz="17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b){</a:t>
            </a:r>
            <a:endParaRPr sz="170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70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GB" sz="17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 &lt; b ? </a:t>
            </a:r>
            <a:r>
              <a:rPr lang="en-GB" sz="170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 int</a:t>
            </a:r>
            <a:r>
              <a:rPr lang="en-GB" sz="17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[]{a, b} : </a:t>
            </a:r>
            <a:r>
              <a:rPr lang="en-GB" sz="170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 int</a:t>
            </a:r>
            <a:r>
              <a:rPr lang="en-GB" sz="17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[]{b, a};</a:t>
            </a:r>
            <a:endParaRPr sz="170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400">
              <a:solidFill>
                <a:srgbClr val="CF8E6D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Rechenübungen</a:t>
            </a:r>
            <a:endParaRPr/>
          </a:p>
        </p:txBody>
      </p:sp>
      <p:pic>
        <p:nvPicPr>
          <p:cNvPr id="341" name="Google Shape;341;p59"/>
          <p:cNvPicPr preferRelativeResize="0"/>
          <p:nvPr/>
        </p:nvPicPr>
        <p:blipFill rotWithShape="1">
          <a:blip r:embed="rId3">
            <a:alphaModFix/>
          </a:blip>
          <a:srcRect b="24601" l="10439" r="9316" t="17903"/>
          <a:stretch/>
        </p:blipFill>
        <p:spPr>
          <a:xfrm>
            <a:off x="311700" y="1017725"/>
            <a:ext cx="7285224" cy="31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/>
          <p:nvPr/>
        </p:nvSpPr>
        <p:spPr>
          <a:xfrm>
            <a:off x="2676649" y="3117160"/>
            <a:ext cx="3219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b="1"/>
          </a:p>
        </p:txBody>
      </p:sp>
      <p:sp>
        <p:nvSpPr>
          <p:cNvPr id="347" name="Google Shape;347;p60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2D-Array</a:t>
            </a:r>
            <a:endParaRPr/>
          </a:p>
        </p:txBody>
      </p:sp>
      <p:sp>
        <p:nvSpPr>
          <p:cNvPr id="348" name="Google Shape;348;p60"/>
          <p:cNvSpPr txBox="1"/>
          <p:nvPr>
            <p:ph idx="1" type="body"/>
          </p:nvPr>
        </p:nvSpPr>
        <p:spPr>
          <a:xfrm>
            <a:off x="311700" y="923875"/>
            <a:ext cx="85206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Java hat auch 2-dimensionale Arrays. Ein 2D-Array mit Elementen des Typs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GB"/>
              <a:t>  wird so deklariert: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type [] [] array2d;</a:t>
            </a:r>
            <a:endParaRPr>
              <a:highlight>
                <a:srgbClr val="F3F3F3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Der Array muss natürlich mit </a:t>
            </a: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/>
              <a:t> erschaffen werden, z.B.: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 [] [] x = </a:t>
            </a:r>
            <a:r>
              <a:rPr b="1" lang="en-GB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 [zeilen] [spalten];</a:t>
            </a:r>
            <a:endParaRPr>
              <a:highlight>
                <a:srgbClr val="F3F3F3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 2D-Array ist ein lineares </a:t>
            </a:r>
            <a:r>
              <a:rPr lang="en-GB">
                <a:highlight>
                  <a:srgbClr val="D9EAD3"/>
                </a:highlight>
              </a:rPr>
              <a:t>Array</a:t>
            </a:r>
            <a:r>
              <a:rPr lang="en-GB"/>
              <a:t> von </a:t>
            </a:r>
            <a:r>
              <a:rPr lang="en-GB">
                <a:highlight>
                  <a:srgbClr val="C9DAF8"/>
                </a:highlight>
              </a:rPr>
              <a:t>Zeilen</a:t>
            </a:r>
            <a:r>
              <a:rPr lang="en-GB"/>
              <a:t>. Der </a:t>
            </a: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/>
              <a:t> Operator initialisiert die Elemente der Zeilen mit dem Nullwert des Typs, z.B. 0 für </a:t>
            </a: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/>
              <a:t>.</a:t>
            </a:r>
            <a:endParaRPr/>
          </a:p>
        </p:txBody>
      </p:sp>
      <p:graphicFrame>
        <p:nvGraphicFramePr>
          <p:cNvPr id="349" name="Google Shape;349;p60"/>
          <p:cNvGraphicFramePr/>
          <p:nvPr/>
        </p:nvGraphicFramePr>
        <p:xfrm>
          <a:off x="952500" y="35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382850"/>
              </a:tblGrid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" name="Google Shape;350;p60"/>
          <p:cNvGraphicFramePr/>
          <p:nvPr/>
        </p:nvGraphicFramePr>
        <p:xfrm>
          <a:off x="1865900" y="35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24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1" name="Google Shape;351;p60"/>
          <p:cNvGraphicFramePr/>
          <p:nvPr/>
        </p:nvGraphicFramePr>
        <p:xfrm>
          <a:off x="1865900" y="390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24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2" name="Google Shape;352;p60"/>
          <p:cNvGraphicFramePr/>
          <p:nvPr/>
        </p:nvGraphicFramePr>
        <p:xfrm>
          <a:off x="1865900" y="428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24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353" name="Google Shape;353;p60"/>
          <p:cNvSpPr txBox="1"/>
          <p:nvPr/>
        </p:nvSpPr>
        <p:spPr>
          <a:xfrm rot="5400000">
            <a:off x="2533237" y="4594286"/>
            <a:ext cx="382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…</a:t>
            </a:r>
            <a:endParaRPr b="1"/>
          </a:p>
        </p:txBody>
      </p:sp>
      <p:cxnSp>
        <p:nvCxnSpPr>
          <p:cNvPr id="354" name="Google Shape;354;p60"/>
          <p:cNvCxnSpPr/>
          <p:nvPr/>
        </p:nvCxnSpPr>
        <p:spPr>
          <a:xfrm>
            <a:off x="1205400" y="3658421"/>
            <a:ext cx="65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60"/>
          <p:cNvCxnSpPr/>
          <p:nvPr/>
        </p:nvCxnSpPr>
        <p:spPr>
          <a:xfrm>
            <a:off x="1205400" y="3963221"/>
            <a:ext cx="651300" cy="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60"/>
          <p:cNvCxnSpPr/>
          <p:nvPr/>
        </p:nvCxnSpPr>
        <p:spPr>
          <a:xfrm>
            <a:off x="1205400" y="4191821"/>
            <a:ext cx="666300" cy="21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7" name="Google Shape;357;p60"/>
          <p:cNvSpPr txBox="1"/>
          <p:nvPr/>
        </p:nvSpPr>
        <p:spPr>
          <a:xfrm>
            <a:off x="3810825" y="3448050"/>
            <a:ext cx="50214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array2d[</a:t>
            </a:r>
            <a:r>
              <a:rPr b="1" lang="en-GB" sz="1800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z</a:t>
            </a:r>
            <a:r>
              <a:rPr lang="en-GB" sz="1800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b="1" lang="en-GB" sz="1800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 sz="1800"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600"/>
              <a:t> </a:t>
            </a:r>
            <a:r>
              <a:rPr lang="en-GB" sz="1800">
                <a:solidFill>
                  <a:schemeClr val="dk2"/>
                </a:solidFill>
              </a:rPr>
              <a:t>selektiert Zeile </a:t>
            </a:r>
            <a:r>
              <a:rPr b="1" lang="en-GB" sz="1800">
                <a:solidFill>
                  <a:schemeClr val="dk1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z</a:t>
            </a:r>
            <a:r>
              <a:rPr lang="en-GB" sz="1800">
                <a:solidFill>
                  <a:schemeClr val="dk2"/>
                </a:solidFill>
              </a:rPr>
              <a:t> und darin das </a:t>
            </a:r>
            <a:r>
              <a:rPr b="1" lang="en-GB" sz="1800">
                <a:solidFill>
                  <a:schemeClr val="dk1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 sz="1800">
                <a:solidFill>
                  <a:schemeClr val="dk2"/>
                </a:solidFill>
              </a:rPr>
              <a:t>-te Element (die </a:t>
            </a:r>
            <a:r>
              <a:rPr b="1" lang="en-GB" sz="1800">
                <a:solidFill>
                  <a:schemeClr val="dk1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 sz="1800">
                <a:solidFill>
                  <a:schemeClr val="dk2"/>
                </a:solidFill>
              </a:rPr>
              <a:t>-te Spalte)</a:t>
            </a:r>
            <a:endParaRPr sz="1600"/>
          </a:p>
        </p:txBody>
      </p:sp>
      <p:sp>
        <p:nvSpPr>
          <p:cNvPr id="358" name="Google Shape;358;p60"/>
          <p:cNvSpPr txBox="1"/>
          <p:nvPr/>
        </p:nvSpPr>
        <p:spPr>
          <a:xfrm>
            <a:off x="572996" y="3932899"/>
            <a:ext cx="3219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z</a:t>
            </a:r>
            <a:endParaRPr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1"/>
          <p:cNvSpPr txBox="1"/>
          <p:nvPr/>
        </p:nvSpPr>
        <p:spPr>
          <a:xfrm>
            <a:off x="2415349" y="2171285"/>
            <a:ext cx="3219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b="1"/>
          </a:p>
        </p:txBody>
      </p:sp>
      <p:sp>
        <p:nvSpPr>
          <p:cNvPr id="364" name="Google Shape;364;p61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2D-Array</a:t>
            </a:r>
            <a:endParaRPr/>
          </a:p>
        </p:txBody>
      </p:sp>
      <p:sp>
        <p:nvSpPr>
          <p:cNvPr id="365" name="Google Shape;365;p61"/>
          <p:cNvSpPr txBox="1"/>
          <p:nvPr>
            <p:ph idx="1" type="body"/>
          </p:nvPr>
        </p:nvSpPr>
        <p:spPr>
          <a:xfrm>
            <a:off x="311700" y="923875"/>
            <a:ext cx="8520600" cy="12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Schreiben Sie ein Programm, das einen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int N</a:t>
            </a:r>
            <a:r>
              <a:rPr lang="en-GB"/>
              <a:t> einliest und dann einen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 * N int</a:t>
            </a:r>
            <a:r>
              <a:rPr lang="en-GB"/>
              <a:t>-Array erschafft</a:t>
            </a:r>
            <a:r>
              <a:rPr lang="en-GB"/>
              <a:t> und</a:t>
            </a:r>
            <a:r>
              <a:rPr lang="en-GB"/>
              <a:t> die Elemente entlang der Diagonale auf 1 setzt.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Wie geben Sie das Array aus?</a:t>
            </a:r>
            <a:endParaRPr/>
          </a:p>
        </p:txBody>
      </p:sp>
      <p:graphicFrame>
        <p:nvGraphicFramePr>
          <p:cNvPr id="366" name="Google Shape;366;p61"/>
          <p:cNvGraphicFramePr/>
          <p:nvPr/>
        </p:nvGraphicFramePr>
        <p:xfrm>
          <a:off x="691200" y="257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382850"/>
              </a:tblGrid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1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7" name="Google Shape;367;p61"/>
          <p:cNvGraphicFramePr/>
          <p:nvPr/>
        </p:nvGraphicFramePr>
        <p:xfrm>
          <a:off x="1604600" y="257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24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1</a:t>
                      </a:r>
                      <a:endParaRPr b="1"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8" name="Google Shape;368;p61"/>
          <p:cNvGraphicFramePr/>
          <p:nvPr/>
        </p:nvGraphicFramePr>
        <p:xfrm>
          <a:off x="1604600" y="295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24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1</a:t>
                      </a:r>
                      <a:endParaRPr b="1"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9" name="Google Shape;369;p61"/>
          <p:cNvGraphicFramePr/>
          <p:nvPr/>
        </p:nvGraphicFramePr>
        <p:xfrm>
          <a:off x="1604600" y="334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{09973796-B731-45CF-A525-F7673A504CEA}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24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1</a:t>
                      </a:r>
                      <a:endParaRPr b="1" sz="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370" name="Google Shape;370;p61"/>
          <p:cNvSpPr txBox="1"/>
          <p:nvPr/>
        </p:nvSpPr>
        <p:spPr>
          <a:xfrm rot="5400000">
            <a:off x="2271937" y="3648411"/>
            <a:ext cx="382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…</a:t>
            </a:r>
            <a:endParaRPr b="1"/>
          </a:p>
        </p:txBody>
      </p:sp>
      <p:cxnSp>
        <p:nvCxnSpPr>
          <p:cNvPr id="371" name="Google Shape;371;p61"/>
          <p:cNvCxnSpPr/>
          <p:nvPr/>
        </p:nvCxnSpPr>
        <p:spPr>
          <a:xfrm>
            <a:off x="944100" y="2712546"/>
            <a:ext cx="65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2" name="Google Shape;372;p61"/>
          <p:cNvCxnSpPr/>
          <p:nvPr/>
        </p:nvCxnSpPr>
        <p:spPr>
          <a:xfrm>
            <a:off x="944100" y="3017346"/>
            <a:ext cx="651300" cy="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3" name="Google Shape;373;p61"/>
          <p:cNvCxnSpPr/>
          <p:nvPr/>
        </p:nvCxnSpPr>
        <p:spPr>
          <a:xfrm>
            <a:off x="944100" y="3245946"/>
            <a:ext cx="666300" cy="21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4" name="Google Shape;374;p61"/>
          <p:cNvSpPr txBox="1"/>
          <p:nvPr/>
        </p:nvSpPr>
        <p:spPr>
          <a:xfrm>
            <a:off x="311696" y="2987024"/>
            <a:ext cx="3219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z</a:t>
            </a:r>
            <a:endParaRPr b="1"/>
          </a:p>
        </p:txBody>
      </p:sp>
      <p:sp>
        <p:nvSpPr>
          <p:cNvPr id="375" name="Google Shape;375;p61"/>
          <p:cNvSpPr txBox="1"/>
          <p:nvPr/>
        </p:nvSpPr>
        <p:spPr>
          <a:xfrm>
            <a:off x="3972900" y="2094175"/>
            <a:ext cx="4859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public static void main(String[] args)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System.out.print("n = 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int n = new Scanner(System.in).nextInt();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int[][] array = new int[n][n];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for(int i = 0; i &lt; n; i++)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array[i][i] = 1;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for(int i = 0; i &lt; n; i++)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System.out.println(Arrays.toString(array[i]));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EBNF</a:t>
            </a:r>
            <a:endParaRPr/>
          </a:p>
        </p:txBody>
      </p:sp>
      <p:sp>
        <p:nvSpPr>
          <p:cNvPr id="381" name="Google Shape;381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400" y="180600"/>
            <a:ext cx="7377900" cy="29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2"/>
          <p:cNvPicPr preferRelativeResize="0"/>
          <p:nvPr/>
        </p:nvPicPr>
        <p:blipFill rotWithShape="1">
          <a:blip r:embed="rId4">
            <a:alphaModFix/>
          </a:blip>
          <a:srcRect b="0" l="0" r="0" t="19224"/>
          <a:stretch/>
        </p:blipFill>
        <p:spPr>
          <a:xfrm>
            <a:off x="1085950" y="3255999"/>
            <a:ext cx="7746350" cy="19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1: Wörter Raten</a:t>
            </a:r>
            <a:endParaRPr/>
          </a:p>
        </p:txBody>
      </p:sp>
      <p:sp>
        <p:nvSpPr>
          <p:cNvPr id="129" name="Google Shape;129;p30"/>
          <p:cNvSpPr txBox="1"/>
          <p:nvPr/>
        </p:nvSpPr>
        <p:spPr>
          <a:xfrm>
            <a:off x="5026200" y="3094775"/>
            <a:ext cx="3501300" cy="149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</a:t>
            </a:r>
            <a:r>
              <a:rPr lang="en-GB" sz="1200">
                <a:solidFill>
                  <a:schemeClr val="dk1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hinweis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200">
                <a:solidFill>
                  <a:schemeClr val="dk1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hinweis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hinweis(wort, tipp);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(!</a:t>
            </a:r>
            <a:r>
              <a:rPr lang="en-GB" sz="1200">
                <a:solidFill>
                  <a:schemeClr val="dk1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hinweis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.equals(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"ist"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0" name="Google Shape;130;p30"/>
          <p:cNvPicPr preferRelativeResize="0"/>
          <p:nvPr/>
        </p:nvPicPr>
        <p:blipFill rotWithShape="1">
          <a:blip r:embed="rId3">
            <a:alphaModFix/>
          </a:blip>
          <a:srcRect b="15960" l="0" r="35254" t="23330"/>
          <a:stretch/>
        </p:blipFill>
        <p:spPr>
          <a:xfrm>
            <a:off x="311700" y="1017725"/>
            <a:ext cx="3351101" cy="19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0"/>
          <p:cNvSpPr txBox="1"/>
          <p:nvPr/>
        </p:nvSpPr>
        <p:spPr>
          <a:xfrm>
            <a:off x="311700" y="3094775"/>
            <a:ext cx="3501300" cy="149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</a:t>
            </a:r>
            <a:r>
              <a:rPr lang="en-GB" sz="1200">
                <a:solidFill>
                  <a:schemeClr val="dk1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hinweis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"dummy"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(!</a:t>
            </a:r>
            <a:r>
              <a:rPr lang="en-GB" sz="1200">
                <a:solidFill>
                  <a:schemeClr val="dk1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hinweis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.equals(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"ist"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200">
                <a:solidFill>
                  <a:schemeClr val="dk1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hinweis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hinweis(wort, tipp);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" name="Google Shape;132;p30"/>
          <p:cNvSpPr/>
          <p:nvPr/>
        </p:nvSpPr>
        <p:spPr>
          <a:xfrm>
            <a:off x="5113550" y="1754600"/>
            <a:ext cx="2285700" cy="1029300"/>
          </a:xfrm>
          <a:prstGeom prst="wedgeRoundRectCallout">
            <a:avLst>
              <a:gd fmla="val -9943" name="adj1"/>
              <a:gd fmla="val 78745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do-while</a:t>
            </a:r>
            <a:r>
              <a:rPr lang="en-GB">
                <a:solidFill>
                  <a:srgbClr val="FFFFFF"/>
                </a:solidFill>
              </a:rPr>
              <a:t> benötigt keinen Dummy-Wert für </a:t>
            </a:r>
            <a:r>
              <a:rPr b="1"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hinweis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Datenanalyse</a:t>
            </a:r>
            <a:endParaRPr/>
          </a:p>
        </p:txBody>
      </p:sp>
      <p:sp>
        <p:nvSpPr>
          <p:cNvPr id="138" name="Google Shape;138;p31"/>
          <p:cNvSpPr txBox="1"/>
          <p:nvPr/>
        </p:nvSpPr>
        <p:spPr>
          <a:xfrm>
            <a:off x="350875" y="1863000"/>
            <a:ext cx="4627800" cy="2659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[140,143)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[143,146)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[146,149) 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[149,152) 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[152,155) 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[155,158) 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[158,161) ||||||||||||||||||||||||||||||||||||||||||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[161,164) ||||||||||||||||||||||||||||||||||||||||||||||||||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[164,167) ||||||||||||||||||||||||||||||||||||||||||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[167,170) |||||||||||||||||||||||||||||||||||||||||||||||||||||||||||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[170,173) |||||||||||||||||||||||||||||||||||||||||||||||||||||||||||||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[173,176) |||||||||||||||||||||||||||||||||||||||||||||||||||||||||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[176,179) |||||||||||||||||||||||||||||||||||||||||||||||||||||||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[179,182) |||||||||||||||||||||||||||||||||||||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[182,185) ||||||||||||||||||||||||||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[185,188) 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[188,191) ||||||||||||||||||||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[191,194) ||||||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[194,197)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urier New"/>
                <a:ea typeface="Courier New"/>
                <a:cs typeface="Courier New"/>
                <a:sym typeface="Courier New"/>
              </a:rPr>
              <a:t>[197,200) ||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9" name="Google Shape;139;p31"/>
          <p:cNvPicPr preferRelativeResize="0"/>
          <p:nvPr/>
        </p:nvPicPr>
        <p:blipFill rotWithShape="1">
          <a:blip r:embed="rId3">
            <a:alphaModFix/>
          </a:blip>
          <a:srcRect b="69912" l="1125" r="1815" t="15525"/>
          <a:stretch/>
        </p:blipFill>
        <p:spPr>
          <a:xfrm>
            <a:off x="350875" y="1027100"/>
            <a:ext cx="8150448" cy="7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Präfixkonstruktion</a:t>
            </a:r>
            <a:endParaRPr/>
          </a:p>
        </p:txBody>
      </p:sp>
      <p:pic>
        <p:nvPicPr>
          <p:cNvPr id="145" name="Google Shape;1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8425"/>
            <a:ext cx="8839198" cy="317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EBNF</a:t>
            </a:r>
            <a:endParaRPr/>
          </a:p>
        </p:txBody>
      </p:sp>
      <p:pic>
        <p:nvPicPr>
          <p:cNvPr id="151" name="Google Shape;1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763" y="1092650"/>
            <a:ext cx="670247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Bonusaufgabe</a:t>
            </a:r>
            <a:endParaRPr/>
          </a:p>
        </p:txBody>
      </p:sp>
      <p:sp>
        <p:nvSpPr>
          <p:cNvPr id="157" name="Google Shape;157;p34"/>
          <p:cNvSpPr txBox="1"/>
          <p:nvPr/>
        </p:nvSpPr>
        <p:spPr>
          <a:xfrm>
            <a:off x="311700" y="1152475"/>
            <a:ext cx="85206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Erreichte Punktzahl nach der Korrektur direkt per Git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58" name="Google Shape;158;p34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Lösungsvorschlag von Studenten</a:t>
            </a:r>
            <a:endParaRPr b="1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