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Roboto Mono Medium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31709D-F9D8-4894-B23F-4CB7DB4B14C9}">
  <a:tblStyle styleId="{9431709D-F9D8-4894-B23F-4CB7DB4B14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obotoMonoMedium-regular.fntdata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obotoMonoMedium-italic.fntdata"/><Relationship Id="rId47" Type="http://schemas.openxmlformats.org/officeDocument/2006/relationships/font" Target="fonts/RobotoMonoMedium-bold.fntdata"/><Relationship Id="rId49" Type="http://schemas.openxmlformats.org/officeDocument/2006/relationships/font" Target="fonts/RobotoMono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8e077a0e_1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8e077a0e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8d57716f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8d57716f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straightforward…?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8d57716f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8d57716f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38b9864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938b9864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8afb7d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8afb7d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8afb7d7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8afb7d7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8afb7d7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8afb7d7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8afb7d7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98afb7d7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891338c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891338c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39fb8e2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39fb8e2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39fb8e2b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939fb8e2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 ‘size’ parametrisierter Code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83fd94ea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83fd94ea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424b42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424b42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Schaltsekunden fragen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24b422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24b422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Assistent-TODO: Aufgaben lesen</a:t>
            </a:r>
            <a:endParaRPr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0701c6a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0701c6a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cb3f44c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cb3f44c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Beispiele zeigen: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Leere Liste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1-Element Liste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Bedingungen, welche immer gelten sollen (Invarianten) (wichtig für Tests!)?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isEmpty() == (size == 0) == (first == null) == (last == 0)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if first != null then (last != null and last.next == null)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if size == 1 then first == last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etc.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cb3f44c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fcb3f44c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Fragen (wichtige Fälle, DEMO an Whiteboard, ev. Student):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Was passiert bei emptyList.addLast(4)?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Was passiert bei nonEmptyList.addLast(4)?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Welche Felder von LinkedIntList müssen wie angepasst werden?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Fehlerhafte Bedingungen: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Beispiele?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Parameter</a:t>
            </a:r>
            <a:r>
              <a:rPr lang="en-GB">
                <a:solidFill>
                  <a:schemeClr val="dk1"/>
                </a:solidFill>
              </a:rPr>
              <a:t>: index == -1, index &gt;= list.size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State</a:t>
            </a:r>
            <a:r>
              <a:rPr lang="en-GB">
                <a:solidFill>
                  <a:schemeClr val="dk1"/>
                </a:solidFill>
              </a:rPr>
              <a:t>: removeFirst → !isEmpty())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Errors.error() beendet die Ausführung mit einem Fehler (und der angegebenen Meldung)</a:t>
            </a:r>
            <a:endParaRPr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cb3f44cb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fcb3f44c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for-Loop erklären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Fragen zur Methodenbeschreibung?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08e077a0e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08e077a0e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Tests in LinkedPersonListTest.java erweitern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Was gibt es bei den einzelnen Methoden zu beachten?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Wie kann man rückwärts Iterieren?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removeNode() </a:t>
            </a:r>
            <a:r>
              <a:rPr lang="en-GB"/>
              <a:t>(siehe Aufgabenbeschreibung)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Was gibt es für Spezialfälle? (ev. einige durchspielen)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43d8945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43d8945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424b4229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424b4229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08e077a0e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08e077a0e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983fd94ea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983fd94ea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983fd94e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983fd94e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https://exams.vis.ethz.ch/exams/ed5go65b.pdf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983fd94ea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983fd94e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 gt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gt c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983fd94ea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983fd94ea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983fd95237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983fd95237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 == a^(i-1)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&lt;= n+1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983fd95237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983fd95237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Res == a^(i-1)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 &lt;= 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983fd95237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983fd95237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Res == a^i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 &lt;= 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83fd95237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83fd95237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Res == a^i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 &lt;= n+1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983fd95237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983fd95237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Res == a^( i / 2)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 &lt;= 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983fd95237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983fd95237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8e077a0e_1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8e077a0e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08e077a0e_1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08e077a0e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8e077a0e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8e077a0e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8e077a0e_1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08e077a0e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Namenskonflikt</a:t>
            </a:r>
            <a:r>
              <a:rPr lang="en-GB"/>
              <a:t> zwischen Feldern und Parametern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8afb7d7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8afb7d7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8afb7d7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98afb7d7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67544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67544" y="2914650"/>
            <a:ext cx="7086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0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indent="-355600" lvl="2" marL="1371600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7</a:t>
            </a:r>
            <a:endParaRPr/>
          </a:p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 b="43443" l="5857" r="10823" t="29714"/>
          <a:stretch/>
        </p:blipFill>
        <p:spPr>
          <a:xfrm>
            <a:off x="510350" y="334045"/>
            <a:ext cx="6996499" cy="138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510350" y="2013650"/>
            <a:ext cx="8146200" cy="147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partnerQualitaet(Person p1, Person p2)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distanz = Math.pow(p1.groesse - p2.groesse, 2)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		       + 0.2 * Math.abs(p1.brustTiefe * p1.brustBreite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	        - p2.brustTiefe * p2.brustBreite)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			       + 0.5 * Math.pow(p1.schulterBreite - p2.schulterBreite, 2);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/ (1 + distanz);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36"/>
          <p:cNvGraphicFramePr/>
          <p:nvPr/>
        </p:nvGraphicFramePr>
        <p:xfrm>
          <a:off x="1533288" y="296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{9431709D-F9D8-4894-B23F-4CB7DB4B14C9}</a:tableStyleId>
              </a:tblPr>
              <a:tblGrid>
                <a:gridCol w="402700"/>
                <a:gridCol w="402700"/>
                <a:gridCol w="402700"/>
                <a:gridCol w="402700"/>
                <a:gridCol w="402700"/>
                <a:gridCol w="402700"/>
                <a:gridCol w="402700"/>
                <a:gridCol w="402700"/>
                <a:gridCol w="402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P9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5" name="Google Shape;205;p36"/>
          <p:cNvGraphicFramePr/>
          <p:nvPr/>
        </p:nvGraphicFramePr>
        <p:xfrm>
          <a:off x="1533288" y="383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{9431709D-F9D8-4894-B23F-4CB7DB4B14C9}</a:tableStyleId>
              </a:tblPr>
              <a:tblGrid>
                <a:gridCol w="402700"/>
                <a:gridCol w="402700"/>
                <a:gridCol w="402700"/>
                <a:gridCol w="402700"/>
                <a:gridCol w="402700"/>
                <a:gridCol w="402700"/>
                <a:gridCol w="402700"/>
                <a:gridCol w="402700"/>
                <a:gridCol w="402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P9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6" name="Google Shape;206;p36"/>
          <p:cNvSpPr txBox="1"/>
          <p:nvPr/>
        </p:nvSpPr>
        <p:spPr>
          <a:xfrm>
            <a:off x="201525" y="2988300"/>
            <a:ext cx="1090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Personen:</a:t>
            </a:r>
            <a:endParaRPr/>
          </a:p>
        </p:txBody>
      </p:sp>
      <p:sp>
        <p:nvSpPr>
          <p:cNvPr id="207" name="Google Shape;207;p36"/>
          <p:cNvSpPr txBox="1"/>
          <p:nvPr/>
        </p:nvSpPr>
        <p:spPr>
          <a:xfrm>
            <a:off x="201525" y="3850450"/>
            <a:ext cx="1090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Personen:</a:t>
            </a:r>
            <a:endParaRPr/>
          </a:p>
        </p:txBody>
      </p:sp>
      <p:cxnSp>
        <p:nvCxnSpPr>
          <p:cNvPr id="208" name="Google Shape;208;p36"/>
          <p:cNvCxnSpPr/>
          <p:nvPr/>
        </p:nvCxnSpPr>
        <p:spPr>
          <a:xfrm>
            <a:off x="1718500" y="3355700"/>
            <a:ext cx="379200" cy="4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36"/>
          <p:cNvCxnSpPr/>
          <p:nvPr/>
        </p:nvCxnSpPr>
        <p:spPr>
          <a:xfrm>
            <a:off x="1730350" y="3332000"/>
            <a:ext cx="794100" cy="4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36"/>
          <p:cNvSpPr txBox="1"/>
          <p:nvPr/>
        </p:nvSpPr>
        <p:spPr>
          <a:xfrm>
            <a:off x="2548100" y="3438650"/>
            <a:ext cx="1350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……...</a:t>
            </a: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25" y="368875"/>
            <a:ext cx="7714098" cy="22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/>
        </p:nvSpPr>
        <p:spPr>
          <a:xfrm>
            <a:off x="343300" y="657750"/>
            <a:ext cx="8407500" cy="3112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druckeGuteTrainingsPartner(Person[] personen, PrintStream ausgabe)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personen.length; i++)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 = </a:t>
            </a:r>
            <a:r>
              <a:rPr b="1" lang="en-GB" sz="1200">
                <a:solidFill>
                  <a:schemeClr val="dk1"/>
                </a:solidFill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i + 1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j &lt; personen.length; j++)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q = partnerQualitaet(personen[i], personen[j]);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(q &gt; 0.8)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ausgabe.println(personen[i].beschreibung() +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", 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+  gewichtsKlasse(personen[i]));						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ausgabe.println(personen[j].beschreibung() +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", 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+ gewichtsKlasse(personen[j]));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ausgabe.println(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"Qualität: 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q);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42050"/>
            <a:ext cx="7306874" cy="20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Opaque Testing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/>
        </p:nvSpPr>
        <p:spPr>
          <a:xfrm>
            <a:off x="311700" y="1100800"/>
            <a:ext cx="3981900" cy="3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test corner cases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null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0);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1);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-1);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empty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expected =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{};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values =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{};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0);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39"/>
          <p:cNvSpPr txBox="1"/>
          <p:nvPr/>
        </p:nvSpPr>
        <p:spPr>
          <a:xfrm>
            <a:off x="4924325" y="979025"/>
            <a:ext cx="3777300" cy="22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Opaque Testing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/>
        </p:nvSpPr>
        <p:spPr>
          <a:xfrm>
            <a:off x="311700" y="1229125"/>
            <a:ext cx="3285900" cy="3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1-elem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expected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 1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values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 1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0);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1);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-1);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4181175" y="1192500"/>
            <a:ext cx="3627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2-elem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expected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 1, 2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values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 1, 2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0);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2);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-2);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expected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 2, 1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values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 1, 2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1);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values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{ 1, 2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BlackBox.rotateArray(values, -1);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assertArrayEquals(expected, values);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Opaque Testing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/>
        </p:nvSpPr>
        <p:spPr>
          <a:xfrm>
            <a:off x="311700" y="1049100"/>
            <a:ext cx="7322700" cy="3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createRangeArray(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start,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end) 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size = end - start;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res =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[size];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= 0; i &lt; size; i++) 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res[i] = start + i;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res;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7F5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general test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rotations = createRangeArray(-42, 43);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 = 0; n &lt; 13; n++) 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steps : rotations) 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expected = createRangeArray(-1, n - 1);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values = expected.clone();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BlackBox.rotateArray(values, steps);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= 0; i &lt; values.length; i++) 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assertEquals(expected[((i - steps) % n + n) % n], values[i]);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42" name="Google Shape;242;p41"/>
          <p:cNvGraphicFramePr/>
          <p:nvPr/>
        </p:nvGraphicFramePr>
        <p:xfrm>
          <a:off x="3443575" y="198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{9431709D-F9D8-4894-B23F-4CB7DB4B14C9}</a:tableStyleId>
              </a:tblPr>
              <a:tblGrid>
                <a:gridCol w="757050"/>
                <a:gridCol w="757050"/>
                <a:gridCol w="757050"/>
                <a:gridCol w="757050"/>
                <a:gridCol w="757050"/>
                <a:gridCol w="757050"/>
                <a:gridCol w="757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start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start+1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start+2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…...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end-3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end-2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end-1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3" name="Google Shape;24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Opaque Testing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Loop Invariante</a:t>
            </a:r>
            <a:endParaRPr/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419971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2"/>
          <p:cNvSpPr/>
          <p:nvPr/>
        </p:nvSpPr>
        <p:spPr>
          <a:xfrm>
            <a:off x="2184900" y="2760525"/>
            <a:ext cx="3707400" cy="42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x &lt;= n+1 &amp;&amp; res == (x * (x-1)) / 2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5: Schweizerfahne (GUI)</a:t>
            </a:r>
            <a:endParaRPr/>
          </a:p>
        </p:txBody>
      </p:sp>
      <p:sp>
        <p:nvSpPr>
          <p:cNvPr id="256" name="Google Shape;256;p43"/>
          <p:cNvSpPr txBox="1"/>
          <p:nvPr/>
        </p:nvSpPr>
        <p:spPr>
          <a:xfrm>
            <a:off x="311700" y="1017725"/>
            <a:ext cx="82089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Instanziere die Window-Klasse und benutze die Methoden setColor() und fillRect()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RGB-Farbwerte sind zwischen 0 und 255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-GB" sz="1800">
                <a:solidFill>
                  <a:schemeClr val="dk2"/>
                </a:solidFill>
              </a:rPr>
              <a:t>Die (x,y)-Koordinaten beginnen in der linken oberen Ecke mit (0,0)</a:t>
            </a:r>
            <a:endParaRPr/>
          </a:p>
        </p:txBody>
      </p:sp>
      <p:sp>
        <p:nvSpPr>
          <p:cNvPr id="257" name="Google Shape;257;p43"/>
          <p:cNvSpPr txBox="1"/>
          <p:nvPr/>
        </p:nvSpPr>
        <p:spPr>
          <a:xfrm>
            <a:off x="311700" y="2604125"/>
            <a:ext cx="79668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Das Verhältnis von Breite und Länge der Kreuzarme beträgt also 6:7, von Breite und Gesamtlänge des Kreuzbalkens 6:20.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Das Grössenverhältnis des Kreuzes zum Quadrat ist nicht definiert. </a:t>
            </a:r>
            <a:r>
              <a:rPr i="1" lang="en-GB" sz="1800"/>
              <a:t> (wikipedia)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													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/>
        </p:nvSpPr>
        <p:spPr>
          <a:xfrm>
            <a:off x="492350" y="499375"/>
            <a:ext cx="7085400" cy="4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4"/>
          <p:cNvSpPr txBox="1"/>
          <p:nvPr/>
        </p:nvSpPr>
        <p:spPr>
          <a:xfrm>
            <a:off x="0" y="499375"/>
            <a:ext cx="53910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Scanner s = </a:t>
            </a:r>
            <a:r>
              <a:rPr b="1" lang="en-GB" sz="1300">
                <a:solidFill>
                  <a:srgbClr val="7F0055"/>
                </a:solidFill>
              </a:rPr>
              <a:t>new</a:t>
            </a:r>
            <a:r>
              <a:rPr lang="en-GB" sz="1300"/>
              <a:t> Scanner(System.in);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</a:t>
            </a:r>
            <a:r>
              <a:rPr b="1" lang="en-GB" sz="1300">
                <a:solidFill>
                  <a:srgbClr val="7F0055"/>
                </a:solidFill>
              </a:rPr>
              <a:t>int</a:t>
            </a:r>
            <a:r>
              <a:rPr b="1" lang="en-GB" sz="1300"/>
              <a:t> </a:t>
            </a:r>
            <a:r>
              <a:rPr lang="en-GB" sz="1300"/>
              <a:t>size = s.nextInt(); </a:t>
            </a:r>
            <a:r>
              <a:rPr lang="en-GB" sz="1300">
                <a:solidFill>
                  <a:srgbClr val="008C00"/>
                </a:solidFill>
              </a:rPr>
              <a:t>// input the flag size</a:t>
            </a:r>
            <a:endParaRPr sz="1300">
              <a:solidFill>
                <a:srgbClr val="008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F00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 window = </a:t>
            </a:r>
            <a:r>
              <a:rPr b="1" lang="en-GB" sz="1300">
                <a:solidFill>
                  <a:srgbClr val="7F0055"/>
                </a:solidFill>
              </a:rPr>
              <a:t>new</a:t>
            </a:r>
            <a:r>
              <a:rPr lang="en-GB" sz="1300"/>
              <a:t> Window(</a:t>
            </a:r>
            <a:r>
              <a:rPr b="1" lang="en-GB" sz="1300">
                <a:solidFill>
                  <a:srgbClr val="0000E6"/>
                </a:solidFill>
              </a:rPr>
              <a:t>"Fahne"</a:t>
            </a:r>
            <a:r>
              <a:rPr lang="en-GB" sz="1300"/>
              <a:t>, size,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window.setColor(255, 0, 0); </a:t>
            </a:r>
            <a:r>
              <a:rPr lang="en-GB" sz="1300">
                <a:solidFill>
                  <a:srgbClr val="008C00"/>
                </a:solidFill>
              </a:rPr>
              <a:t>// red</a:t>
            </a:r>
            <a:endParaRPr sz="1300">
              <a:solidFill>
                <a:srgbClr val="008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window.fillRect(0, 0, size,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window.setColor(255, 255, 255); </a:t>
            </a:r>
            <a:r>
              <a:rPr lang="en-GB" sz="1300">
                <a:solidFill>
                  <a:srgbClr val="008C00"/>
                </a:solidFill>
              </a:rPr>
              <a:t>// white</a:t>
            </a:r>
            <a:endParaRPr sz="1300">
              <a:solidFill>
                <a:srgbClr val="008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window.fillRect(0.2 * size, 0.4 * size, 0.6 * size, 0.2 *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window.fillRect(0.4 * size, 0.2 * size, 0.2 * size, 0.6 * size);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window.open();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		window.waitUntilClosed();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4" name="Google Shape;264;p44"/>
          <p:cNvSpPr/>
          <p:nvPr/>
        </p:nvSpPr>
        <p:spPr>
          <a:xfrm>
            <a:off x="5533275" y="1159875"/>
            <a:ext cx="2711700" cy="515700"/>
          </a:xfrm>
          <a:prstGeom prst="wedgeRoundRectCallout">
            <a:avLst>
              <a:gd fmla="val -101530" name="adj1"/>
              <a:gd fmla="val -101067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wiederverwendbar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295325" y="1045300"/>
            <a:ext cx="78738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FEEDBACK U05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Typische Fehler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Nachbesprechung U06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Vorbesprechung U07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n-GB" sz="2100"/>
              <a:t>Bonus Aufgabe!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Zusatzübungen Auswahl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EBNF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Pre-/Postconditions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Loop Invarianten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Pause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Kahoot!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Zusatzübungen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6: Analoge Uhr</a:t>
            </a:r>
            <a:endParaRPr/>
          </a:p>
        </p:txBody>
      </p:sp>
      <p:sp>
        <p:nvSpPr>
          <p:cNvPr id="270" name="Google Shape;270;p45"/>
          <p:cNvSpPr txBox="1"/>
          <p:nvPr>
            <p:ph idx="1" type="body"/>
          </p:nvPr>
        </p:nvSpPr>
        <p:spPr>
          <a:xfrm>
            <a:off x="311700" y="1093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seconds = System.currentTimeMillis() / 1000.0;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minutes = seconds / 60;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hours = minutes / 60 + </a:t>
            </a:r>
            <a:r>
              <a:rPr b="1"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HOUR_OFFSET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  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hourAngle =   hours/12 * 2*Math.</a:t>
            </a:r>
            <a:r>
              <a:rPr b="1"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PI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minuteAngle = minutes/60 * 2*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b="1"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PI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secondAngle = seconds/60 * 2*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b="1"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PI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45"/>
          <p:cNvSpPr/>
          <p:nvPr/>
        </p:nvSpPr>
        <p:spPr>
          <a:xfrm>
            <a:off x="6390550" y="2068200"/>
            <a:ext cx="2205900" cy="871500"/>
          </a:xfrm>
          <a:prstGeom prst="wedgeRoundRectCallout">
            <a:avLst>
              <a:gd fmla="val -118321" name="adj1"/>
              <a:gd fmla="val -119022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UTC, Greenwich-Zeit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6: Analoge Uhr</a:t>
            </a:r>
            <a:endParaRPr/>
          </a:p>
        </p:txBody>
      </p:sp>
      <p:sp>
        <p:nvSpPr>
          <p:cNvPr id="277" name="Google Shape;27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 + 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sin(hourAngle)*120;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=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/2 - 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cos(hourAngle)*120;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window.drawLine(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/2,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/2, x, y);   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=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 + 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sin(minuteAngle)*200;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 =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/2 - 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cos(minuteAngle)*200;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window.drawLine(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/2,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/2, x, y);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 =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 + 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sin(secondAngle)*180;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 =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 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/2 - 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cos(secondAngle)*180;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window.setStrokeWidth(5);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651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window.drawLine(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/2, </a:t>
            </a:r>
            <a:r>
              <a:rPr i="1" lang="en-GB" sz="14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GB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/2, x, y);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7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EBNF Wiederholung </a:t>
            </a:r>
            <a:r>
              <a:rPr lang="en-GB" sz="1700">
                <a:latin typeface="Arial"/>
                <a:ea typeface="Arial"/>
                <a:cs typeface="Arial"/>
                <a:sym typeface="Arial"/>
              </a:rPr>
              <a:t>(Priorität: ★★☆☆☆)</a:t>
            </a:r>
            <a:endParaRPr/>
          </a:p>
        </p:txBody>
      </p:sp>
      <p:sp>
        <p:nvSpPr>
          <p:cNvPr id="288" name="Google Shape;288;p48"/>
          <p:cNvSpPr txBox="1"/>
          <p:nvPr>
            <p:ph idx="1" type="body"/>
          </p:nvPr>
        </p:nvSpPr>
        <p:spPr>
          <a:xfrm>
            <a:off x="311700" y="1152475"/>
            <a:ext cx="8520600" cy="364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&lt;LHS&gt;  &lt;=   RHS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LHS: 		Name der EBNF Regel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RHS: 	Beschreibung der EBNF Regel</a:t>
            </a:r>
            <a:endParaRPr sz="1400">
              <a:solidFill>
                <a:schemeClr val="dk1"/>
              </a:solidFill>
            </a:endParaRPr>
          </a:p>
          <a:p>
            <a:pPr indent="-317500" lvl="0" marL="18288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>
                <a:solidFill>
                  <a:schemeClr val="dk1"/>
                </a:solidFill>
              </a:rPr>
              <a:t>Namen anderer EBNF Regeln </a:t>
            </a:r>
            <a:endParaRPr sz="1400">
              <a:solidFill>
                <a:schemeClr val="dk1"/>
              </a:solidFill>
            </a:endParaRPr>
          </a:p>
          <a:p>
            <a:pPr indent="-3175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>
                <a:solidFill>
                  <a:schemeClr val="dk1"/>
                </a:solidFill>
              </a:rPr>
              <a:t>Buchstaben</a:t>
            </a:r>
            <a:endParaRPr sz="1400">
              <a:solidFill>
                <a:schemeClr val="dk1"/>
              </a:solidFill>
            </a:endParaRPr>
          </a:p>
          <a:p>
            <a:pPr indent="-3175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>
                <a:solidFill>
                  <a:schemeClr val="dk1"/>
                </a:solidFill>
              </a:rPr>
              <a:t>Aufreihung							a b </a:t>
            </a:r>
            <a:endParaRPr sz="1400">
              <a:solidFill>
                <a:schemeClr val="dk1"/>
              </a:solidFill>
            </a:endParaRPr>
          </a:p>
          <a:p>
            <a:pPr indent="-3175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>
                <a:solidFill>
                  <a:schemeClr val="dk1"/>
                </a:solidFill>
              </a:rPr>
              <a:t>Entscheidung / Auswahl				a | b</a:t>
            </a:r>
            <a:endParaRPr sz="1400">
              <a:solidFill>
                <a:schemeClr val="dk1"/>
              </a:solidFill>
            </a:endParaRPr>
          </a:p>
          <a:p>
            <a:pPr indent="-3175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>
                <a:solidFill>
                  <a:schemeClr val="dk1"/>
                </a:solidFill>
              </a:rPr>
              <a:t>Option 							[ a ]</a:t>
            </a:r>
            <a:endParaRPr sz="1400">
              <a:solidFill>
                <a:schemeClr val="dk1"/>
              </a:solidFill>
            </a:endParaRPr>
          </a:p>
          <a:p>
            <a:pPr indent="-3175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>
                <a:solidFill>
                  <a:schemeClr val="dk1"/>
                </a:solidFill>
              </a:rPr>
              <a:t>Wiederholung						{ a }</a:t>
            </a:r>
            <a:endParaRPr sz="1400">
              <a:solidFill>
                <a:schemeClr val="dk1"/>
              </a:solidFill>
            </a:endParaRPr>
          </a:p>
          <a:p>
            <a:pPr indent="-3175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 sz="1400">
                <a:solidFill>
                  <a:schemeClr val="dk1"/>
                </a:solidFill>
              </a:rPr>
              <a:t>Rekursion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Weitere Informationen in den Slides der Vorlesung oder der Übung 1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Linked List</a:t>
            </a:r>
            <a:endParaRPr/>
          </a:p>
        </p:txBody>
      </p:sp>
      <p:pic>
        <p:nvPicPr>
          <p:cNvPr id="294" name="Google Shape;294;p49"/>
          <p:cNvPicPr preferRelativeResize="0"/>
          <p:nvPr/>
        </p:nvPicPr>
        <p:blipFill rotWithShape="1">
          <a:blip r:embed="rId3">
            <a:alphaModFix/>
          </a:blip>
          <a:srcRect b="44924" l="4303" r="3352" t="6271"/>
          <a:stretch/>
        </p:blipFill>
        <p:spPr>
          <a:xfrm>
            <a:off x="398575" y="1084725"/>
            <a:ext cx="8433727" cy="25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9"/>
          <p:cNvSpPr/>
          <p:nvPr/>
        </p:nvSpPr>
        <p:spPr>
          <a:xfrm>
            <a:off x="7653875" y="1943150"/>
            <a:ext cx="997200" cy="537900"/>
          </a:xfrm>
          <a:prstGeom prst="wedgeRoundRectCallout">
            <a:avLst>
              <a:gd fmla="val -41792" name="adj1"/>
              <a:gd fmla="val 109951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49"/>
          <p:cNvSpPr txBox="1"/>
          <p:nvPr/>
        </p:nvSpPr>
        <p:spPr>
          <a:xfrm>
            <a:off x="5971675" y="5081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(Priorität: ★★★</a:t>
            </a:r>
            <a:r>
              <a:rPr lang="en-GB" sz="1700">
                <a:solidFill>
                  <a:schemeClr val="dk1"/>
                </a:solidFill>
              </a:rPr>
              <a:t>★★</a:t>
            </a:r>
            <a:r>
              <a:rPr lang="en-GB" sz="1700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5338"/>
            <a:ext cx="8839200" cy="354401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0"/>
          <p:cNvSpPr txBox="1"/>
          <p:nvPr/>
        </p:nvSpPr>
        <p:spPr>
          <a:xfrm>
            <a:off x="392775" y="3705138"/>
            <a:ext cx="6858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</a:rPr>
              <a:t>Überprüfen von fehlerhaften Bedingungen: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392775" y="4181250"/>
            <a:ext cx="3745500" cy="718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i="1" lang="en-GB" sz="1200">
                <a:latin typeface="Courier New"/>
                <a:ea typeface="Courier New"/>
                <a:cs typeface="Courier New"/>
                <a:sym typeface="Courier New"/>
              </a:rPr>
              <a:t>condition</a:t>
            </a:r>
            <a:r>
              <a:rPr lang="en-GB" sz="1200"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urier New"/>
                <a:ea typeface="Courier New"/>
                <a:cs typeface="Courier New"/>
                <a:sym typeface="Courier New"/>
              </a:rPr>
              <a:t>    Errors.error(</a:t>
            </a:r>
            <a:r>
              <a:rPr i="1" lang="en-GB" sz="1200"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en-GB" sz="120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9700"/>
            <a:ext cx="8839201" cy="2434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/>
          <p:nvPr/>
        </p:nvSpPr>
        <p:spPr>
          <a:xfrm>
            <a:off x="3398100" y="1398725"/>
            <a:ext cx="2043000" cy="95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LinkedPersonList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first: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last 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size : 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4" name="Google Shape;314;p52"/>
          <p:cNvSpPr/>
          <p:nvPr/>
        </p:nvSpPr>
        <p:spPr>
          <a:xfrm>
            <a:off x="1250300" y="2829850"/>
            <a:ext cx="1405200" cy="105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PersonNode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next  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prev  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5" name="Google Shape;315;p52"/>
          <p:cNvSpPr/>
          <p:nvPr/>
        </p:nvSpPr>
        <p:spPr>
          <a:xfrm>
            <a:off x="3771050" y="2829850"/>
            <a:ext cx="1405200" cy="105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PersonNode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next  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prev  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6" name="Google Shape;316;p52"/>
          <p:cNvSpPr/>
          <p:nvPr/>
        </p:nvSpPr>
        <p:spPr>
          <a:xfrm>
            <a:off x="6183700" y="2829850"/>
            <a:ext cx="1405200" cy="105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PersonNode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next  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prev  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7" name="Google Shape;317;p52"/>
          <p:cNvSpPr/>
          <p:nvPr/>
        </p:nvSpPr>
        <p:spPr>
          <a:xfrm>
            <a:off x="1515425" y="4430050"/>
            <a:ext cx="874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8" name="Google Shape;318;p52"/>
          <p:cNvSpPr/>
          <p:nvPr/>
        </p:nvSpPr>
        <p:spPr>
          <a:xfrm>
            <a:off x="4036250" y="4430050"/>
            <a:ext cx="874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9" name="Google Shape;319;p52"/>
          <p:cNvSpPr/>
          <p:nvPr/>
        </p:nvSpPr>
        <p:spPr>
          <a:xfrm>
            <a:off x="6448900" y="4430050"/>
            <a:ext cx="8748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Google Shape;320;p52"/>
          <p:cNvSpPr/>
          <p:nvPr/>
        </p:nvSpPr>
        <p:spPr>
          <a:xfrm>
            <a:off x="1943474" y="3677175"/>
            <a:ext cx="566375" cy="767925"/>
          </a:xfrm>
          <a:custGeom>
            <a:rect b="b" l="l" r="r" t="t"/>
            <a:pathLst>
              <a:path extrusionOk="0" h="30717" w="22655">
                <a:moveTo>
                  <a:pt x="19904" y="0"/>
                </a:moveTo>
                <a:cubicBezTo>
                  <a:pt x="20194" y="2173"/>
                  <a:pt x="24589" y="9708"/>
                  <a:pt x="21643" y="13040"/>
                </a:cubicBezTo>
                <a:cubicBezTo>
                  <a:pt x="18697" y="16373"/>
                  <a:pt x="5802" y="17049"/>
                  <a:pt x="2228" y="19995"/>
                </a:cubicBezTo>
                <a:cubicBezTo>
                  <a:pt x="-1346" y="22941"/>
                  <a:pt x="538" y="28930"/>
                  <a:pt x="200" y="30717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21" name="Google Shape;321;p52"/>
          <p:cNvSpPr/>
          <p:nvPr/>
        </p:nvSpPr>
        <p:spPr>
          <a:xfrm>
            <a:off x="2404850" y="3025200"/>
            <a:ext cx="1376450" cy="246300"/>
          </a:xfrm>
          <a:custGeom>
            <a:rect b="b" l="l" r="r" t="t"/>
            <a:pathLst>
              <a:path extrusionOk="0" h="9852" w="55058">
                <a:moveTo>
                  <a:pt x="0" y="9852"/>
                </a:moveTo>
                <a:cubicBezTo>
                  <a:pt x="4492" y="8548"/>
                  <a:pt x="17773" y="3670"/>
                  <a:pt x="26949" y="2028"/>
                </a:cubicBezTo>
                <a:cubicBezTo>
                  <a:pt x="36125" y="386"/>
                  <a:pt x="50373" y="338"/>
                  <a:pt x="55058" y="0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22" name="Google Shape;322;p52"/>
          <p:cNvSpPr/>
          <p:nvPr/>
        </p:nvSpPr>
        <p:spPr>
          <a:xfrm>
            <a:off x="4458074" y="3677175"/>
            <a:ext cx="566375" cy="767925"/>
          </a:xfrm>
          <a:custGeom>
            <a:rect b="b" l="l" r="r" t="t"/>
            <a:pathLst>
              <a:path extrusionOk="0" h="30717" w="22655">
                <a:moveTo>
                  <a:pt x="19904" y="0"/>
                </a:moveTo>
                <a:cubicBezTo>
                  <a:pt x="20194" y="2173"/>
                  <a:pt x="24589" y="9708"/>
                  <a:pt x="21643" y="13040"/>
                </a:cubicBezTo>
                <a:cubicBezTo>
                  <a:pt x="18697" y="16373"/>
                  <a:pt x="5802" y="17049"/>
                  <a:pt x="2228" y="19995"/>
                </a:cubicBezTo>
                <a:cubicBezTo>
                  <a:pt x="-1346" y="22941"/>
                  <a:pt x="538" y="28930"/>
                  <a:pt x="200" y="30717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23" name="Google Shape;323;p52"/>
          <p:cNvSpPr/>
          <p:nvPr/>
        </p:nvSpPr>
        <p:spPr>
          <a:xfrm>
            <a:off x="6896474" y="3677175"/>
            <a:ext cx="566375" cy="767925"/>
          </a:xfrm>
          <a:custGeom>
            <a:rect b="b" l="l" r="r" t="t"/>
            <a:pathLst>
              <a:path extrusionOk="0" h="30717" w="22655">
                <a:moveTo>
                  <a:pt x="19904" y="0"/>
                </a:moveTo>
                <a:cubicBezTo>
                  <a:pt x="20194" y="2173"/>
                  <a:pt x="24589" y="9708"/>
                  <a:pt x="21643" y="13040"/>
                </a:cubicBezTo>
                <a:cubicBezTo>
                  <a:pt x="18697" y="16373"/>
                  <a:pt x="5802" y="17049"/>
                  <a:pt x="2228" y="19995"/>
                </a:cubicBezTo>
                <a:cubicBezTo>
                  <a:pt x="-1346" y="22941"/>
                  <a:pt x="538" y="28930"/>
                  <a:pt x="200" y="30717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24" name="Google Shape;324;p52"/>
          <p:cNvSpPr/>
          <p:nvPr/>
        </p:nvSpPr>
        <p:spPr>
          <a:xfrm>
            <a:off x="4919450" y="3025200"/>
            <a:ext cx="1266975" cy="246300"/>
          </a:xfrm>
          <a:custGeom>
            <a:rect b="b" l="l" r="r" t="t"/>
            <a:pathLst>
              <a:path extrusionOk="0" h="9852" w="50679">
                <a:moveTo>
                  <a:pt x="0" y="9852"/>
                </a:moveTo>
                <a:cubicBezTo>
                  <a:pt x="4492" y="8548"/>
                  <a:pt x="18503" y="3670"/>
                  <a:pt x="26949" y="2028"/>
                </a:cubicBezTo>
                <a:cubicBezTo>
                  <a:pt x="35396" y="386"/>
                  <a:pt x="46724" y="338"/>
                  <a:pt x="50679" y="0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25" name="Google Shape;325;p52"/>
          <p:cNvSpPr txBox="1"/>
          <p:nvPr/>
        </p:nvSpPr>
        <p:spPr>
          <a:xfrm>
            <a:off x="332525" y="2661350"/>
            <a:ext cx="427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×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326" name="Google Shape;326;p52"/>
          <p:cNvSpPr txBox="1"/>
          <p:nvPr/>
        </p:nvSpPr>
        <p:spPr>
          <a:xfrm>
            <a:off x="8470900" y="2625846"/>
            <a:ext cx="427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×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327" name="Google Shape;327;p52"/>
          <p:cNvSpPr/>
          <p:nvPr/>
        </p:nvSpPr>
        <p:spPr>
          <a:xfrm>
            <a:off x="2672900" y="2543807"/>
            <a:ext cx="3051450" cy="923300"/>
          </a:xfrm>
          <a:custGeom>
            <a:rect b="b" l="l" r="r" t="t"/>
            <a:pathLst>
              <a:path extrusionOk="0" h="36932" w="122058">
                <a:moveTo>
                  <a:pt x="90989" y="36932"/>
                </a:moveTo>
                <a:cubicBezTo>
                  <a:pt x="95529" y="35966"/>
                  <a:pt x="113737" y="35194"/>
                  <a:pt x="118228" y="31137"/>
                </a:cubicBezTo>
                <a:cubicBezTo>
                  <a:pt x="122720" y="27080"/>
                  <a:pt x="124023" y="17711"/>
                  <a:pt x="117938" y="12591"/>
                </a:cubicBezTo>
                <a:cubicBezTo>
                  <a:pt x="111853" y="7472"/>
                  <a:pt x="98572" y="1917"/>
                  <a:pt x="81717" y="420"/>
                </a:cubicBezTo>
                <a:cubicBezTo>
                  <a:pt x="64862" y="-1077"/>
                  <a:pt x="30427" y="1773"/>
                  <a:pt x="16807" y="3608"/>
                </a:cubicBezTo>
                <a:cubicBezTo>
                  <a:pt x="3188" y="5443"/>
                  <a:pt x="2801" y="10128"/>
                  <a:pt x="0" y="11432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28" name="Google Shape;328;p52"/>
          <p:cNvSpPr/>
          <p:nvPr/>
        </p:nvSpPr>
        <p:spPr>
          <a:xfrm>
            <a:off x="5187500" y="2543807"/>
            <a:ext cx="2874800" cy="923300"/>
          </a:xfrm>
          <a:custGeom>
            <a:rect b="b" l="l" r="r" t="t"/>
            <a:pathLst>
              <a:path extrusionOk="0" h="36932" w="114992">
                <a:moveTo>
                  <a:pt x="88639" y="36932"/>
                </a:moveTo>
                <a:cubicBezTo>
                  <a:pt x="92503" y="36063"/>
                  <a:pt x="108006" y="35773"/>
                  <a:pt x="111821" y="31716"/>
                </a:cubicBezTo>
                <a:cubicBezTo>
                  <a:pt x="115636" y="27659"/>
                  <a:pt x="116548" y="17807"/>
                  <a:pt x="111531" y="12591"/>
                </a:cubicBezTo>
                <a:cubicBezTo>
                  <a:pt x="106514" y="7375"/>
                  <a:pt x="97504" y="1917"/>
                  <a:pt x="81717" y="420"/>
                </a:cubicBezTo>
                <a:cubicBezTo>
                  <a:pt x="65930" y="-1077"/>
                  <a:pt x="30427" y="1773"/>
                  <a:pt x="16807" y="3608"/>
                </a:cubicBezTo>
                <a:cubicBezTo>
                  <a:pt x="3188" y="5443"/>
                  <a:pt x="2801" y="10128"/>
                  <a:pt x="0" y="11432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29" name="Google Shape;329;p52"/>
          <p:cNvSpPr/>
          <p:nvPr/>
        </p:nvSpPr>
        <p:spPr>
          <a:xfrm>
            <a:off x="1720547" y="1110908"/>
            <a:ext cx="4178875" cy="1718700"/>
          </a:xfrm>
          <a:custGeom>
            <a:rect b="b" l="l" r="r" t="t"/>
            <a:pathLst>
              <a:path extrusionOk="0" h="68748" w="167155">
                <a:moveTo>
                  <a:pt x="130242" y="28759"/>
                </a:moveTo>
                <a:cubicBezTo>
                  <a:pt x="135168" y="28421"/>
                  <a:pt x="153800" y="29962"/>
                  <a:pt x="159799" y="26731"/>
                </a:cubicBezTo>
                <a:cubicBezTo>
                  <a:pt x="165798" y="23500"/>
                  <a:pt x="168797" y="13722"/>
                  <a:pt x="166237" y="9375"/>
                </a:cubicBezTo>
                <a:cubicBezTo>
                  <a:pt x="163677" y="5028"/>
                  <a:pt x="163288" y="1567"/>
                  <a:pt x="144441" y="651"/>
                </a:cubicBezTo>
                <a:cubicBezTo>
                  <a:pt x="125595" y="-265"/>
                  <a:pt x="76617" y="-935"/>
                  <a:pt x="53158" y="3878"/>
                </a:cubicBezTo>
                <a:cubicBezTo>
                  <a:pt x="29699" y="8691"/>
                  <a:pt x="11945" y="18718"/>
                  <a:pt x="3687" y="29530"/>
                </a:cubicBezTo>
                <a:cubicBezTo>
                  <a:pt x="-4571" y="40342"/>
                  <a:pt x="3624" y="62212"/>
                  <a:pt x="3611" y="68748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30" name="Google Shape;330;p52"/>
          <p:cNvSpPr/>
          <p:nvPr/>
        </p:nvSpPr>
        <p:spPr>
          <a:xfrm>
            <a:off x="4969375" y="1981072"/>
            <a:ext cx="2160625" cy="848525"/>
          </a:xfrm>
          <a:custGeom>
            <a:rect b="b" l="l" r="r" t="t"/>
            <a:pathLst>
              <a:path extrusionOk="0" h="33941" w="86425">
                <a:moveTo>
                  <a:pt x="0" y="2066"/>
                </a:moveTo>
                <a:cubicBezTo>
                  <a:pt x="8210" y="1728"/>
                  <a:pt x="35159" y="-204"/>
                  <a:pt x="49261" y="37"/>
                </a:cubicBezTo>
                <a:cubicBezTo>
                  <a:pt x="63363" y="278"/>
                  <a:pt x="79348" y="-1190"/>
                  <a:pt x="84614" y="3514"/>
                </a:cubicBezTo>
                <a:cubicBezTo>
                  <a:pt x="89880" y="8218"/>
                  <a:pt x="82114" y="23192"/>
                  <a:pt x="80858" y="28263"/>
                </a:cubicBezTo>
                <a:cubicBezTo>
                  <a:pt x="79602" y="33334"/>
                  <a:pt x="77710" y="32995"/>
                  <a:pt x="77080" y="33941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31" name="Google Shape;331;p52"/>
          <p:cNvSpPr/>
          <p:nvPr/>
        </p:nvSpPr>
        <p:spPr>
          <a:xfrm>
            <a:off x="608250" y="2532829"/>
            <a:ext cx="2572525" cy="934275"/>
          </a:xfrm>
          <a:custGeom>
            <a:rect b="b" l="l" r="r" t="t"/>
            <a:pathLst>
              <a:path extrusionOk="0" h="37371" w="102901">
                <a:moveTo>
                  <a:pt x="71832" y="37371"/>
                </a:moveTo>
                <a:cubicBezTo>
                  <a:pt x="76372" y="36405"/>
                  <a:pt x="94580" y="35633"/>
                  <a:pt x="99071" y="31576"/>
                </a:cubicBezTo>
                <a:cubicBezTo>
                  <a:pt x="103563" y="27519"/>
                  <a:pt x="104866" y="18150"/>
                  <a:pt x="98781" y="13030"/>
                </a:cubicBezTo>
                <a:cubicBezTo>
                  <a:pt x="92696" y="7911"/>
                  <a:pt x="76174" y="2598"/>
                  <a:pt x="62560" y="859"/>
                </a:cubicBezTo>
                <a:cubicBezTo>
                  <a:pt x="48946" y="-880"/>
                  <a:pt x="27524" y="183"/>
                  <a:pt x="17097" y="2598"/>
                </a:cubicBezTo>
                <a:cubicBezTo>
                  <a:pt x="6670" y="5013"/>
                  <a:pt x="2850" y="13223"/>
                  <a:pt x="0" y="15348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32" name="Google Shape;332;p52"/>
          <p:cNvSpPr/>
          <p:nvPr/>
        </p:nvSpPr>
        <p:spPr>
          <a:xfrm>
            <a:off x="7386827" y="3025200"/>
            <a:ext cx="1266975" cy="246300"/>
          </a:xfrm>
          <a:custGeom>
            <a:rect b="b" l="l" r="r" t="t"/>
            <a:pathLst>
              <a:path extrusionOk="0" h="9852" w="50679">
                <a:moveTo>
                  <a:pt x="0" y="9852"/>
                </a:moveTo>
                <a:cubicBezTo>
                  <a:pt x="4492" y="8548"/>
                  <a:pt x="18503" y="3670"/>
                  <a:pt x="26949" y="2028"/>
                </a:cubicBezTo>
                <a:cubicBezTo>
                  <a:pt x="35396" y="386"/>
                  <a:pt x="46724" y="338"/>
                  <a:pt x="50679" y="0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oval"/>
            <a:tailEnd len="med" w="med" type="stealth"/>
          </a:ln>
        </p:spPr>
      </p:sp>
      <p:sp>
        <p:nvSpPr>
          <p:cNvPr id="333" name="Google Shape;333;p5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3</a:t>
            </a:r>
            <a:r>
              <a:rPr lang="en-GB" sz="2800">
                <a:solidFill>
                  <a:srgbClr val="000000"/>
                </a:solidFill>
              </a:rPr>
              <a:t>:</a:t>
            </a:r>
            <a:r>
              <a:rPr lang="en-GB" sz="2800"/>
              <a:t> Doubly-linked List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34" name="Google Shape;334;p52"/>
          <p:cNvSpPr txBox="1"/>
          <p:nvPr/>
        </p:nvSpPr>
        <p:spPr>
          <a:xfrm>
            <a:off x="5971675" y="5081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(Priorität: </a:t>
            </a:r>
            <a:r>
              <a:rPr lang="en-GB" sz="1700">
                <a:solidFill>
                  <a:schemeClr val="dk1"/>
                </a:solidFill>
              </a:rPr>
              <a:t>★★★☆☆</a:t>
            </a:r>
            <a:r>
              <a:rPr lang="en-GB" sz="1700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4</a:t>
            </a:r>
            <a:r>
              <a:rPr lang="en-GB" sz="2800">
                <a:solidFill>
                  <a:srgbClr val="000000"/>
                </a:solidFill>
              </a:rPr>
              <a:t>:</a:t>
            </a:r>
            <a:r>
              <a:rPr lang="en-GB" sz="2800"/>
              <a:t> Rechnungen </a:t>
            </a:r>
            <a:r>
              <a:rPr lang="en-GB" sz="2800">
                <a:solidFill>
                  <a:srgbClr val="000000"/>
                </a:solidFill>
              </a:rPr>
              <a:t>(Bonus!)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40" name="Google Shape;340;p53"/>
          <p:cNvSpPr txBox="1"/>
          <p:nvPr/>
        </p:nvSpPr>
        <p:spPr>
          <a:xfrm>
            <a:off x="2996100" y="2302350"/>
            <a:ext cx="315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Siehe Aufgabenblatt</a:t>
            </a:r>
            <a:endParaRPr sz="2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3"/>
          <p:cNvSpPr txBox="1"/>
          <p:nvPr/>
        </p:nvSpPr>
        <p:spPr>
          <a:xfrm>
            <a:off x="5971675" y="5081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(Priorität: </a:t>
            </a:r>
            <a:r>
              <a:rPr lang="en-GB" sz="1700">
                <a:solidFill>
                  <a:schemeClr val="dk1"/>
                </a:solidFill>
              </a:rPr>
              <a:t>★★★★★</a:t>
            </a:r>
            <a:r>
              <a:rPr lang="en-GB" sz="1700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Rekursion (GUI)</a:t>
            </a:r>
            <a:endParaRPr/>
          </a:p>
        </p:txBody>
      </p:sp>
      <p:sp>
        <p:nvSpPr>
          <p:cNvPr id="347" name="Google Shape;347;p54"/>
          <p:cNvSpPr txBox="1"/>
          <p:nvPr>
            <p:ph idx="1" type="body"/>
          </p:nvPr>
        </p:nvSpPr>
        <p:spPr>
          <a:xfrm>
            <a:off x="311700" y="1152475"/>
            <a:ext cx="85206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main(String[] args){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Window w =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Window(</a:t>
            </a:r>
            <a:r>
              <a:rPr lang="en-GB" sz="13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"Tree"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SIZE, SIZE);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w.open();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drawTree(w, SIZE/2, SIZE, 100, Math.PI/2);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w.refresh();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w.waitUntilClosed();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drawTree(Window w,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y,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l,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angle){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(...) 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...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}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...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drawTree(...);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drawTree(...);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8" name="Google Shape;348;p54"/>
          <p:cNvSpPr/>
          <p:nvPr/>
        </p:nvSpPr>
        <p:spPr>
          <a:xfrm>
            <a:off x="4920325" y="3585900"/>
            <a:ext cx="2905500" cy="981600"/>
          </a:xfrm>
          <a:prstGeom prst="wedgeRoundRectCallout">
            <a:avLst>
              <a:gd fmla="val -98262" name="adj1"/>
              <a:gd fmla="val -45864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Bezüglich Animation, siehe Lösung der Aufgabe 5 (Uhr)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der Übung 6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5971675" y="5081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(Priorität: ☆☆</a:t>
            </a:r>
            <a:r>
              <a:rPr lang="en-GB" sz="1700">
                <a:solidFill>
                  <a:schemeClr val="dk1"/>
                </a:solidFill>
              </a:rPr>
              <a:t>☆☆☆</a:t>
            </a:r>
            <a:r>
              <a:rPr lang="en-GB" sz="1700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Probleme bei Übung 5</a:t>
            </a:r>
            <a:endParaRPr b="1"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Unbedingt JUnit Tests beachten zur </a:t>
            </a:r>
            <a:r>
              <a:rPr lang="en-GB"/>
              <a:t>Formatierung</a:t>
            </a:r>
            <a:r>
              <a:rPr lang="en-GB"/>
              <a:t> der Ausgabe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Beginnt mit - endet mit gleichzeitig benötigt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‘else’ Klausel bei return body redundant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Kaum Ausgaben mit Histogramm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Kaum Abgaben - Wichtige Rekursion Aufgabe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Falsche Datei im Lösungsordner - Musterlösung wird noch aktualisiert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EBNF Aufgaben wichtig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Zusatzaufgaben</a:t>
            </a:r>
            <a:endParaRPr/>
          </a:p>
        </p:txBody>
      </p:sp>
      <p:sp>
        <p:nvSpPr>
          <p:cNvPr id="355" name="Google Shape;355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EBNF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Loop Invarianten </a:t>
            </a:r>
            <a:endParaRPr sz="21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900"/>
              <a:t>Pre-/Postcondition</a:t>
            </a:r>
            <a:endParaRPr sz="2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EBNF</a:t>
            </a:r>
            <a:endParaRPr/>
          </a:p>
        </p:txBody>
      </p:sp>
      <p:pic>
        <p:nvPicPr>
          <p:cNvPr id="361" name="Google Shape;36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25" y="1262912"/>
            <a:ext cx="7580750" cy="31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17" y="454235"/>
            <a:ext cx="8520601" cy="456934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6"/>
          <p:cNvSpPr txBox="1"/>
          <p:nvPr/>
        </p:nvSpPr>
        <p:spPr>
          <a:xfrm>
            <a:off x="328273" y="38715"/>
            <a:ext cx="8377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highlight>
                  <a:srgbClr val="FFFFFF"/>
                </a:highlight>
              </a:rPr>
              <a:t>Für id gelten die Regeln für Bezeichner (identifiers) und Werte (literal values) in Java</a:t>
            </a:r>
            <a:endParaRPr b="1"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</a:t>
            </a:r>
            <a:endParaRPr/>
          </a:p>
        </p:txBody>
      </p:sp>
      <p:pic>
        <p:nvPicPr>
          <p:cNvPr id="369" name="Google Shape;3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7"/>
            <a:ext cx="546179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953" y="1859925"/>
            <a:ext cx="7142302" cy="3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350" y="2507075"/>
            <a:ext cx="1731250" cy="229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7"/>
          <p:cNvSpPr txBox="1"/>
          <p:nvPr/>
        </p:nvSpPr>
        <p:spPr>
          <a:xfrm>
            <a:off x="347750" y="2434275"/>
            <a:ext cx="38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</a:rPr>
              <a:t>3.</a:t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373" name="Google Shape;373;p57"/>
          <p:cNvSpPr/>
          <p:nvPr/>
        </p:nvSpPr>
        <p:spPr>
          <a:xfrm>
            <a:off x="962375" y="4420325"/>
            <a:ext cx="752100" cy="2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74" name="Google Shape;374;p57"/>
          <p:cNvSpPr/>
          <p:nvPr/>
        </p:nvSpPr>
        <p:spPr>
          <a:xfrm>
            <a:off x="855975" y="1918300"/>
            <a:ext cx="3147300" cy="2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75" name="Google Shape;375;p57"/>
          <p:cNvSpPr/>
          <p:nvPr/>
        </p:nvSpPr>
        <p:spPr>
          <a:xfrm>
            <a:off x="4801325" y="1313425"/>
            <a:ext cx="633300" cy="22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693589" y="1859925"/>
            <a:ext cx="35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Mono Medium"/>
                <a:ea typeface="Roboto Mono Medium"/>
                <a:cs typeface="Roboto Mono Medium"/>
                <a:sym typeface="Roboto Mono Medium"/>
              </a:rPr>
              <a:t>x &lt;= 0 &amp;&amp; y &gt;= 0 || x &gt;= 0 &amp;&amp; y &lt;= 0</a:t>
            </a: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 (gültig oder nicht?)</a:t>
            </a:r>
            <a:endParaRPr/>
          </a:p>
        </p:txBody>
      </p:sp>
      <p:pic>
        <p:nvPicPr>
          <p:cNvPr id="382" name="Google Shape;38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9093"/>
            <a:ext cx="5929226" cy="3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75" y="1800045"/>
            <a:ext cx="4878999" cy="3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100" y="4452686"/>
            <a:ext cx="5837824" cy="31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475" y="2350369"/>
            <a:ext cx="4882693" cy="3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8"/>
          <p:cNvSpPr txBox="1"/>
          <p:nvPr/>
        </p:nvSpPr>
        <p:spPr>
          <a:xfrm>
            <a:off x="6591151" y="1218489"/>
            <a:ext cx="275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</a:rPr>
              <a:t>ungültig</a:t>
            </a:r>
            <a:endParaRPr sz="1800">
              <a:solidFill>
                <a:srgbClr val="CC0000"/>
              </a:solidFill>
            </a:endParaRPr>
          </a:p>
        </p:txBody>
      </p:sp>
      <p:sp>
        <p:nvSpPr>
          <p:cNvPr id="387" name="Google Shape;387;p58"/>
          <p:cNvSpPr txBox="1"/>
          <p:nvPr/>
        </p:nvSpPr>
        <p:spPr>
          <a:xfrm>
            <a:off x="6591141" y="1718836"/>
            <a:ext cx="275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</a:rPr>
              <a:t>ungültig</a:t>
            </a:r>
            <a:endParaRPr sz="1800">
              <a:solidFill>
                <a:srgbClr val="CC0000"/>
              </a:solidFill>
            </a:endParaRPr>
          </a:p>
        </p:txBody>
      </p:sp>
      <p:sp>
        <p:nvSpPr>
          <p:cNvPr id="388" name="Google Shape;388;p58"/>
          <p:cNvSpPr txBox="1"/>
          <p:nvPr/>
        </p:nvSpPr>
        <p:spPr>
          <a:xfrm>
            <a:off x="6591158" y="4309992"/>
            <a:ext cx="275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</a:rPr>
              <a:t>ungültig</a:t>
            </a:r>
            <a:endParaRPr sz="1800">
              <a:solidFill>
                <a:srgbClr val="CC0000"/>
              </a:solidFill>
            </a:endParaRPr>
          </a:p>
        </p:txBody>
      </p:sp>
      <p:sp>
        <p:nvSpPr>
          <p:cNvPr id="389" name="Google Shape;389;p58"/>
          <p:cNvSpPr txBox="1"/>
          <p:nvPr/>
        </p:nvSpPr>
        <p:spPr>
          <a:xfrm>
            <a:off x="6591154" y="2309761"/>
            <a:ext cx="275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AA84F"/>
                </a:solidFill>
              </a:rPr>
              <a:t>gültig</a:t>
            </a:r>
            <a:endParaRPr sz="1800">
              <a:solidFill>
                <a:srgbClr val="6AA84F"/>
              </a:solidFill>
            </a:endParaRPr>
          </a:p>
        </p:txBody>
      </p:sp>
      <p:pic>
        <p:nvPicPr>
          <p:cNvPr id="390" name="Google Shape;390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0275" y="2895291"/>
            <a:ext cx="1848200" cy="1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8"/>
          <p:cNvSpPr txBox="1"/>
          <p:nvPr/>
        </p:nvSpPr>
        <p:spPr>
          <a:xfrm>
            <a:off x="6591154" y="3278968"/>
            <a:ext cx="275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AA84F"/>
                </a:solidFill>
              </a:rPr>
              <a:t>gültig</a:t>
            </a:r>
            <a:endParaRPr sz="1800">
              <a:solidFill>
                <a:srgbClr val="6AA84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314"/>
            <a:ext cx="9144000" cy="473087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9"/>
          <p:cNvSpPr/>
          <p:nvPr/>
        </p:nvSpPr>
        <p:spPr>
          <a:xfrm>
            <a:off x="6398875" y="309475"/>
            <a:ext cx="2386500" cy="44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9"/>
          <p:cNvSpPr/>
          <p:nvPr/>
        </p:nvSpPr>
        <p:spPr>
          <a:xfrm>
            <a:off x="2584825" y="1824200"/>
            <a:ext cx="32256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467"/>
            <a:ext cx="9144000" cy="485456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0"/>
          <p:cNvSpPr/>
          <p:nvPr/>
        </p:nvSpPr>
        <p:spPr>
          <a:xfrm>
            <a:off x="6693100" y="287675"/>
            <a:ext cx="2386500" cy="44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0"/>
          <p:cNvSpPr/>
          <p:nvPr/>
        </p:nvSpPr>
        <p:spPr>
          <a:xfrm>
            <a:off x="2628425" y="1802400"/>
            <a:ext cx="34761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742"/>
            <a:ext cx="9144000" cy="492801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1"/>
          <p:cNvSpPr/>
          <p:nvPr/>
        </p:nvSpPr>
        <p:spPr>
          <a:xfrm>
            <a:off x="6693100" y="287675"/>
            <a:ext cx="2386500" cy="44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1"/>
          <p:cNvSpPr/>
          <p:nvPr/>
        </p:nvSpPr>
        <p:spPr>
          <a:xfrm>
            <a:off x="2628425" y="1802400"/>
            <a:ext cx="34761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27"/>
            <a:ext cx="9144001" cy="493964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2"/>
          <p:cNvSpPr/>
          <p:nvPr/>
        </p:nvSpPr>
        <p:spPr>
          <a:xfrm>
            <a:off x="6693100" y="287675"/>
            <a:ext cx="2386500" cy="44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2"/>
          <p:cNvSpPr/>
          <p:nvPr/>
        </p:nvSpPr>
        <p:spPr>
          <a:xfrm>
            <a:off x="2628425" y="1802400"/>
            <a:ext cx="34761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876"/>
            <a:ext cx="9144001" cy="507374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63"/>
          <p:cNvSpPr/>
          <p:nvPr/>
        </p:nvSpPr>
        <p:spPr>
          <a:xfrm>
            <a:off x="6693100" y="287675"/>
            <a:ext cx="2386500" cy="44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3"/>
          <p:cNvSpPr/>
          <p:nvPr/>
        </p:nvSpPr>
        <p:spPr>
          <a:xfrm>
            <a:off x="2628425" y="1802400"/>
            <a:ext cx="34761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END</a:t>
            </a:r>
            <a:endParaRPr/>
          </a:p>
        </p:txBody>
      </p:sp>
      <p:sp>
        <p:nvSpPr>
          <p:cNvPr id="442" name="Google Shape;442;p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387900" y="1152475"/>
            <a:ext cx="85206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Feedback nach der Korrektur direkt per Git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Lösungsvorschlag von Studenten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1: </a:t>
            </a:r>
            <a:r>
              <a:rPr lang="en-GB" sz="2800"/>
              <a:t>Bonusaufgabe</a:t>
            </a:r>
            <a:r>
              <a:rPr lang="en-GB" sz="2800">
                <a:solidFill>
                  <a:srgbClr val="000000"/>
                </a:solidFill>
              </a:rPr>
              <a:t> 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45516" l="5561" r="10931" t="35252"/>
          <a:stretch/>
        </p:blipFill>
        <p:spPr>
          <a:xfrm>
            <a:off x="311700" y="1130563"/>
            <a:ext cx="7012824" cy="9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38937" l="21684" r="26673" t="23137"/>
          <a:stretch/>
        </p:blipFill>
        <p:spPr>
          <a:xfrm>
            <a:off x="375375" y="2286850"/>
            <a:ext cx="5537674" cy="249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2</a:t>
            </a:r>
            <a:r>
              <a:rPr lang="en-GB" sz="2800">
                <a:solidFill>
                  <a:srgbClr val="000000"/>
                </a:solidFill>
              </a:rPr>
              <a:t>: </a:t>
            </a:r>
            <a:r>
              <a:rPr lang="en-GB" sz="2800"/>
              <a:t>Datenanalyse mit Personen</a:t>
            </a:r>
            <a:r>
              <a:rPr lang="en-GB" sz="2800">
                <a:solidFill>
                  <a:srgbClr val="000000"/>
                </a:solidFill>
              </a:rPr>
              <a:t> 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/>
        </p:nvSpPr>
        <p:spPr>
          <a:xfrm>
            <a:off x="3990525" y="169750"/>
            <a:ext cx="5080800" cy="234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alter,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gewicht,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       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groesse,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istMaennlich,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schulterBreite,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brustTiefe,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brustBreite)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.alter = alter;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.gewicht = gewicht;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.groesse = groesse;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.istMaennlich = istMaennlich;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.schulterBreite = schulterBreite;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.brustTiefe = brustTiefe;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.brustBreite = brustBreite;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265650" y="1735900"/>
            <a:ext cx="3466500" cy="1905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Person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alter;         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Jahre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gewicht;    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kg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groesse;    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cm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istMaennlich;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schulterBreite;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cm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brustTiefe; 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cm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brustBreite;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cm</a:t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 rotWithShape="1">
          <a:blip r:embed="rId3">
            <a:alphaModFix/>
          </a:blip>
          <a:srcRect b="44462" l="21684" r="26673" t="23136"/>
          <a:stretch/>
        </p:blipFill>
        <p:spPr>
          <a:xfrm>
            <a:off x="169250" y="169750"/>
            <a:ext cx="3821275" cy="146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>
            <a:off x="3990525" y="3641200"/>
            <a:ext cx="5080800" cy="129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beschreibung()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…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bodyMassIndex()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10000 * gewicht / (groesse * groesse);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4597125" y="2731525"/>
            <a:ext cx="2901300" cy="692700"/>
          </a:xfrm>
          <a:prstGeom prst="wedgeRoundRectCallout">
            <a:avLst>
              <a:gd fmla="val -34506" name="adj1"/>
              <a:gd fmla="val -93774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‘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this.alter</a:t>
            </a:r>
            <a:r>
              <a:rPr lang="en-GB">
                <a:solidFill>
                  <a:srgbClr val="FFFFFF"/>
                </a:solidFill>
              </a:rPr>
              <a:t>’ um Konflikt mit Parameter ‘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alter</a:t>
            </a:r>
            <a:r>
              <a:rPr lang="en-GB">
                <a:solidFill>
                  <a:srgbClr val="FFFFFF"/>
                </a:solidFill>
              </a:rPr>
              <a:t>’ zu vermeiden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4200925" y="1097875"/>
            <a:ext cx="4614600" cy="3580200"/>
            <a:chOff x="-206700" y="1123125"/>
            <a:chExt cx="4614600" cy="3580200"/>
          </a:xfrm>
        </p:grpSpPr>
        <p:sp>
          <p:nvSpPr>
            <p:cNvPr id="180" name="Google Shape;180;p33"/>
            <p:cNvSpPr txBox="1"/>
            <p:nvPr/>
          </p:nvSpPr>
          <p:spPr>
            <a:xfrm>
              <a:off x="-206700" y="1123125"/>
              <a:ext cx="4614600" cy="1223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static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Person[] liesPersonen(Scanner scanner) {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Person[] personen = 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new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Person[scanner.nextInt()];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for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(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i = 0; i &lt; personen.length; i++)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	personen[i] = liesPerson(scanner);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return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personen;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81" name="Google Shape;181;p33"/>
            <p:cNvSpPr txBox="1"/>
            <p:nvPr/>
          </p:nvSpPr>
          <p:spPr>
            <a:xfrm>
              <a:off x="-206700" y="2617125"/>
              <a:ext cx="4614600" cy="2086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static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Person liesPerson(Scanner scanner) {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schulterBreite = scanner.nextDouble();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brustTiefe = scanner.nextDouble();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brustBreite = scanner.nextDouble();</a:t>
              </a:r>
              <a:endParaRPr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alter = scanner.nextInt();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gewicht = scanner.nextDouble();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groesse = scanner.nextDouble();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boolean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istMaennlich = scanner.nextInt() == 1;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return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new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Person(....);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82" name="Google Shape;182;p33"/>
          <p:cNvGrpSpPr/>
          <p:nvPr/>
        </p:nvGrpSpPr>
        <p:grpSpPr>
          <a:xfrm>
            <a:off x="152400" y="1097875"/>
            <a:ext cx="3885600" cy="1208575"/>
            <a:chOff x="4609075" y="1046925"/>
            <a:chExt cx="3885600" cy="1208575"/>
          </a:xfrm>
        </p:grpSpPr>
        <p:sp>
          <p:nvSpPr>
            <p:cNvPr id="183" name="Google Shape;183;p33"/>
            <p:cNvSpPr txBox="1"/>
            <p:nvPr/>
          </p:nvSpPr>
          <p:spPr>
            <a:xfrm>
              <a:off x="4937550" y="1046925"/>
              <a:ext cx="20661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in main()-Methode</a:t>
              </a:r>
              <a:endParaRPr/>
            </a:p>
          </p:txBody>
        </p:sp>
        <p:sp>
          <p:nvSpPr>
            <p:cNvPr id="184" name="Google Shape;184;p33"/>
            <p:cNvSpPr txBox="1"/>
            <p:nvPr/>
          </p:nvSpPr>
          <p:spPr>
            <a:xfrm>
              <a:off x="4609075" y="1442800"/>
              <a:ext cx="3885600" cy="812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Scanner scanner = </a:t>
              </a: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new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Scanner(</a:t>
              </a:r>
              <a:endParaRPr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7F005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               new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File(</a:t>
              </a:r>
              <a:r>
                <a:rPr lang="en-GB" sz="1000">
                  <a:solidFill>
                    <a:srgbClr val="2A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"body.dat.txt"</a:t>
              </a: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Person[] personen = liesPersonen(scanner);</a:t>
              </a:r>
              <a:b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</a:br>
              <a:r>
                <a:rPr lang="en-GB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scanner.close();</a:t>
              </a:r>
              <a:endParaRPr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250"/>
            <a:ext cx="7555598" cy="7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445025" y="410250"/>
            <a:ext cx="7851300" cy="432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     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druckeUngesunde(Person[] personen, PrintStream ausgabe)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personen.length; i++)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Person person = personen[i];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String klasse = gewichtsKlasse(person);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(!klasse.equals(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"normalgewichtig"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ausgabe.println(person.beschreibung() +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 ist 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klasse);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 gewichtsKlasse(Person person)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(person.bodyMassIndex() &gt;= 30)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"fettleibig"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(person.bodyMassIndex() &gt;= 25)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"übergewichtig"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(person.bodyMassIndex() &lt; 18.5)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"untergewichtig"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"normalgewichtig"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200" y="3069675"/>
            <a:ext cx="152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188" y="3641175"/>
            <a:ext cx="25812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450" y="1834125"/>
            <a:ext cx="4610900" cy="2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