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5143500" cx="9144000"/>
  <p:notesSz cx="6858000" cy="9144000"/>
  <p:embeddedFontLst>
    <p:embeddedFont>
      <p:font typeface="Ubuntu Mono"/>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CF3C28-995D-42F3-B0F8-6FD108D89BE0}">
  <a:tblStyle styleId="{D5CF3C28-995D-42F3-B0F8-6FD108D89BE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UbuntuMono-regular.fntdata"/><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UbuntuMono-italic.fntdata"/><Relationship Id="rId10" Type="http://schemas.openxmlformats.org/officeDocument/2006/relationships/slide" Target="slides/slide5.xml"/><Relationship Id="rId54" Type="http://schemas.openxmlformats.org/officeDocument/2006/relationships/font" Target="fonts/UbuntuMono-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UbuntuMon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443d76a21a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43d76a21a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443d76a2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43d76a2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443d76a21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43d76a21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443d76a21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43d76a21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443d76a21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43d76a21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443d76a21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43d76a21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81fa0efa5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81fa0efa5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Assistent-TODO: Aufgaben lesen</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0acda526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0acda526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88cb00f1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88cb00f1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88cb00f174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88cb00f174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9b1c5b9f1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9b1c5b9f1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01b8ce15d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01b8ce15d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Ausschnitt aus der Prüfung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443d76a21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43d76a21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443d76a21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43d76a21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443d76a21a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43d76a21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443d76a21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443d76a21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443d76a21a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443d76a21a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443d76a21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443d76a21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Fragen an Studenten:</a:t>
            </a:r>
            <a:endParaRPr b="1"/>
          </a:p>
          <a:p>
            <a:pPr indent="-317500" lvl="0" marL="457200" rtl="0" algn="l">
              <a:spcBef>
                <a:spcPts val="0"/>
              </a:spcBef>
              <a:spcAft>
                <a:spcPts val="0"/>
              </a:spcAft>
              <a:buSzPts val="1400"/>
              <a:buChar char="-"/>
            </a:pPr>
            <a:r>
              <a:rPr lang="en-GB"/>
              <a:t>Darstellung der Stadt?</a:t>
            </a:r>
            <a:br>
              <a:rPr lang="en-GB"/>
            </a:br>
            <a:r>
              <a:rPr lang="en-GB"/>
              <a:t>→ 2D boolean array: boolean[n][n] von Kreuzungen</a:t>
            </a:r>
            <a:endParaRPr/>
          </a:p>
          <a:p>
            <a:pPr indent="-317500" lvl="0" marL="457200" rtl="0" algn="l">
              <a:spcBef>
                <a:spcPts val="0"/>
              </a:spcBef>
              <a:spcAft>
                <a:spcPts val="0"/>
              </a:spcAft>
              <a:buSzPts val="1400"/>
              <a:buChar char="-"/>
            </a:pPr>
            <a:r>
              <a:rPr lang="en-GB"/>
              <a:t>Wie wählt man zufällig eine (noch nicht besuchte) Richtung?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9b8d276e5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9b8d276e5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9b8d276e5a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9b8d276e5a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9b8d276e5a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9b8d276e5a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383950816_3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383950816_3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Hier Probleme besprechen, die bei der Korrektur aufgefallen sind.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9b8d276e5a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9b8d276e5a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9b8d276e5a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9b8d276e5a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9b8d276e5a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9b8d276e5a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9b8d276e5a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9b8d276e5a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9b1c5b9f1b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9b1c5b9f1b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9b1c5b9f1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9b1c5b9f1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Res == a^(i-1)</a:t>
            </a:r>
            <a:endParaRPr/>
          </a:p>
          <a:p>
            <a:pPr indent="0" lvl="0" marL="0" rtl="0" algn="l">
              <a:spcBef>
                <a:spcPts val="0"/>
              </a:spcBef>
              <a:spcAft>
                <a:spcPts val="0"/>
              </a:spcAft>
              <a:buNone/>
            </a:pPr>
            <a:r>
              <a:rPr lang="en-GB"/>
              <a:t>i &lt;= n+1</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9b1c5b9f1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9b1c5b9f1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Res == a^(i-1)</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 &lt;= 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9b1c5b9f1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9b1c5b9f1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Res == a^i</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 &lt;= 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9b1c5b9f1b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9b1c5b9f1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Res == a^i</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 &lt;= n+1</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9b1c5b9f1b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9b1c5b9f1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Res == a^( i / 2)</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 &lt;= 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81fa0ef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81fa0ef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9b8d276e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9b8d276e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https://create.kahoot.it/share/21-u8-eprog-mschoeb/8936e892-2f21-46c4-8ad8-327f47629055</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0178fdfd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0178fdfd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Just use the LinkedIntList from the previous project or project 8</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9b1c5b9f1b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9b1c5b9f1b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https://create.kahoot.it/share/21-u8-eprog-mschoeb/8936e892-2f21-46c4-8ad8-327f47629055</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9b8d276e5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9b8d276e5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t>
            </a:r>
            <a:r>
              <a:rPr lang="en-GB"/>
              <a:t>erm: legal: leeres Wort, (); nicht legal: )(</a:t>
            </a:r>
            <a:endParaRPr/>
          </a:p>
          <a:p>
            <a:pPr indent="0" lvl="0" marL="0" rtl="0" algn="l">
              <a:spcBef>
                <a:spcPts val="0"/>
              </a:spcBef>
              <a:spcAft>
                <a:spcPts val="0"/>
              </a:spcAft>
              <a:buNone/>
            </a:pPr>
            <a:r>
              <a:rPr lang="en-GB"/>
              <a:t>e</a:t>
            </a:r>
            <a:r>
              <a:rPr lang="en-GB"/>
              <a:t>xpr: legal: leeres Wort, (()); nicht legal )(</a:t>
            </a:r>
            <a:endParaRPr/>
          </a:p>
          <a:p>
            <a:pPr indent="0" lvl="0" marL="0" rtl="0" algn="l">
              <a:spcBef>
                <a:spcPts val="0"/>
              </a:spcBef>
              <a:spcAft>
                <a:spcPts val="0"/>
              </a:spcAft>
              <a:buNone/>
            </a:pPr>
            <a:r>
              <a:rPr lang="en-GB"/>
              <a:t>Octal: legal +1, 2, -12; nicht legalL ++1, +-1, 1+1</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9b8d276e5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9b8d276e5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lphaLcParenBoth"/>
            </a:pPr>
            <a:r>
              <a:rPr lang="en-GB"/>
              <a:t>Nein, B ist legal für den 2. Ausdruck aber nicht für den 1. - hatten wir schon</a:t>
            </a:r>
            <a:endParaRPr/>
          </a:p>
          <a:p>
            <a:pPr indent="-317500" lvl="0" marL="457200" rtl="0" algn="l">
              <a:spcBef>
                <a:spcPts val="0"/>
              </a:spcBef>
              <a:spcAft>
                <a:spcPts val="0"/>
              </a:spcAft>
              <a:buSzPts val="1400"/>
              <a:buAutoNum type="alphaLcParenBoth"/>
            </a:pPr>
            <a:r>
              <a:rPr lang="en-GB"/>
              <a:t>Nein, BB ist legal für den 2. Ausdruck aber nicht für den 1.</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9b8d276e5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9b8d276e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9b8d276e5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9b8d276e5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9b1c5b9f1b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9b1c5b9f1b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708de358b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08de358b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08de358b9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08de358b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069b0a2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069b0a2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DEMO</a:t>
            </a:r>
            <a:endParaRPr b="1"/>
          </a:p>
          <a:p>
            <a:pPr indent="-317500" lvl="0" marL="457200" rtl="0" algn="l">
              <a:spcBef>
                <a:spcPts val="0"/>
              </a:spcBef>
              <a:spcAft>
                <a:spcPts val="0"/>
              </a:spcAft>
              <a:buSzPts val="1400"/>
              <a:buChar char="-"/>
            </a:pPr>
            <a:r>
              <a:rPr b="1" lang="en-GB"/>
              <a:t>LinkedIntList.java:</a:t>
            </a:r>
            <a:endParaRPr b="1"/>
          </a:p>
          <a:p>
            <a:pPr indent="-317500" lvl="1" marL="914400" rtl="0" algn="l">
              <a:spcBef>
                <a:spcPts val="0"/>
              </a:spcBef>
              <a:spcAft>
                <a:spcPts val="0"/>
              </a:spcAft>
              <a:buSzPts val="1400"/>
              <a:buChar char="-"/>
            </a:pPr>
            <a:r>
              <a:rPr lang="en-GB"/>
              <a:t>zeige einige Methoden + deren Tests (LinkedIntListTest.java)</a:t>
            </a:r>
            <a:br>
              <a:rPr lang="en-GB"/>
            </a:br>
            <a:r>
              <a:rPr lang="en-GB"/>
              <a:t>ev. auch illustrieren, was die Methoden machen</a:t>
            </a:r>
            <a:endParaRPr/>
          </a:p>
          <a:p>
            <a:pPr indent="-317500" lvl="1" marL="914400" rtl="0" algn="l">
              <a:spcBef>
                <a:spcPts val="0"/>
              </a:spcBef>
              <a:spcAft>
                <a:spcPts val="0"/>
              </a:spcAft>
              <a:buSzPts val="1400"/>
              <a:buChar char="-"/>
            </a:pPr>
            <a:r>
              <a:rPr lang="en-GB"/>
              <a:t>assertConsistency() in Tests</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069b0a2f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069b0a2f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DEMO</a:t>
            </a:r>
            <a:endParaRPr b="1"/>
          </a:p>
          <a:p>
            <a:pPr indent="-317500" lvl="0" marL="457200" rtl="0" algn="l">
              <a:spcBef>
                <a:spcPts val="0"/>
              </a:spcBef>
              <a:spcAft>
                <a:spcPts val="0"/>
              </a:spcAft>
              <a:buSzPts val="1400"/>
              <a:buChar char="-"/>
            </a:pPr>
            <a:r>
              <a:rPr b="1" lang="en-GB"/>
              <a:t>LinkedIntList.java:</a:t>
            </a:r>
            <a:endParaRPr b="1"/>
          </a:p>
          <a:p>
            <a:pPr indent="-317500" lvl="1" marL="914400" rtl="0" algn="l">
              <a:spcBef>
                <a:spcPts val="0"/>
              </a:spcBef>
              <a:spcAft>
                <a:spcPts val="0"/>
              </a:spcAft>
              <a:buSzPts val="1400"/>
              <a:buChar char="-"/>
            </a:pPr>
            <a:r>
              <a:rPr lang="en-GB"/>
              <a:t>zeige einige Methoden + deren Tests (LinkedIntListTest.java)</a:t>
            </a:r>
            <a:br>
              <a:rPr lang="en-GB"/>
            </a:br>
            <a:r>
              <a:rPr lang="en-GB"/>
              <a:t>ev. auch illustrieren, was die Methoden machen</a:t>
            </a:r>
            <a:endParaRPr/>
          </a:p>
          <a:p>
            <a:pPr indent="-317500" lvl="1" marL="914400" rtl="0" algn="l">
              <a:spcBef>
                <a:spcPts val="0"/>
              </a:spcBef>
              <a:spcAft>
                <a:spcPts val="0"/>
              </a:spcAft>
              <a:buSzPts val="1400"/>
              <a:buChar char="-"/>
            </a:pPr>
            <a:r>
              <a:rPr lang="en-GB"/>
              <a:t>assertConsistency() in Tests</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0acda526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0acda526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a:t>Musterlösung</a:t>
            </a:r>
            <a:endParaRPr b="1"/>
          </a:p>
          <a:p>
            <a:pPr indent="-317500" lvl="0" marL="457200" marR="0" rtl="0" algn="l">
              <a:lnSpc>
                <a:spcPct val="100000"/>
              </a:lnSpc>
              <a:spcBef>
                <a:spcPts val="0"/>
              </a:spcBef>
              <a:spcAft>
                <a:spcPts val="0"/>
              </a:spcAft>
              <a:buSzPts val="1400"/>
              <a:buChar char="-"/>
            </a:pPr>
            <a:r>
              <a:rPr lang="en-GB"/>
              <a:t>Evtl. in Musterlösung zeigen, wo Anpassungen nötig waren (und vergessen gehen können)</a:t>
            </a:r>
            <a:endParaRPr/>
          </a:p>
          <a:p>
            <a:pPr indent="-317500" lvl="0" marL="457200" marR="0" rtl="0" algn="l">
              <a:lnSpc>
                <a:spcPct val="100000"/>
              </a:lnSpc>
              <a:spcBef>
                <a:spcPts val="0"/>
              </a:spcBef>
              <a:spcAft>
                <a:spcPts val="0"/>
              </a:spcAft>
              <a:buSzPts val="1400"/>
              <a:buChar char="-"/>
            </a:pPr>
            <a:r>
              <a:rPr lang="en-GB"/>
              <a:t>removeLast(): Kann jetzt effizienter (und einfacher) implementiert werden</a:t>
            </a:r>
            <a:endParaRPr/>
          </a:p>
          <a:p>
            <a:pPr indent="-317500" lvl="0" marL="457200" marR="0" rtl="0" algn="l">
              <a:lnSpc>
                <a:spcPct val="100000"/>
              </a:lnSpc>
              <a:spcBef>
                <a:spcPts val="0"/>
              </a:spcBef>
              <a:spcAft>
                <a:spcPts val="0"/>
              </a:spcAft>
              <a:buSzPts val="1400"/>
              <a:buChar char="-"/>
            </a:pPr>
            <a:r>
              <a:rPr lang="en-GB"/>
              <a:t>removeNode(): Elegant: wiederverwenden von anderen Methoden um Spezialfälle abzudecken</a:t>
            </a:r>
            <a:endParaRPr/>
          </a:p>
          <a:p>
            <a:pPr indent="0" lvl="0" marL="0" marR="0" rtl="0" algn="l">
              <a:lnSpc>
                <a:spcPct val="100000"/>
              </a:lnSpc>
              <a:spcBef>
                <a:spcPts val="0"/>
              </a:spcBef>
              <a:spcAft>
                <a:spcPts val="0"/>
              </a:spcAft>
              <a:buNone/>
            </a:pPr>
            <a:r>
              <a:t/>
            </a:r>
            <a:endParaRPr b="1"/>
          </a:p>
          <a:p>
            <a:pPr indent="0" lvl="0" marL="0" marR="0" rtl="0" algn="l">
              <a:lnSpc>
                <a:spcPct val="100000"/>
              </a:lnSpc>
              <a:spcBef>
                <a:spcPts val="0"/>
              </a:spcBef>
              <a:spcAft>
                <a:spcPts val="0"/>
              </a:spcAft>
              <a:buNone/>
            </a:pPr>
            <a:r>
              <a:rPr b="1" lang="en-GB"/>
              <a:t>Testing:</a:t>
            </a:r>
            <a:endParaRPr b="1"/>
          </a:p>
          <a:p>
            <a:pPr indent="-317500" lvl="0" marL="457200" marR="0" rtl="0" algn="l">
              <a:lnSpc>
                <a:spcPct val="100000"/>
              </a:lnSpc>
              <a:spcBef>
                <a:spcPts val="0"/>
              </a:spcBef>
              <a:spcAft>
                <a:spcPts val="0"/>
              </a:spcAft>
              <a:buSzPts val="1400"/>
              <a:buChar char="-"/>
            </a:pPr>
            <a:r>
              <a:rPr lang="en-GB"/>
              <a:t>Anpassung für LinkedPersonListTest.assertConsistency(), damit Invarianten auch für “.prev” getestet werden.</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57200" y="1200151"/>
            <a:ext cx="4038600" cy="33945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SzPts val="2400"/>
              <a:buChar char="●"/>
              <a:defRPr sz="2400"/>
            </a:lvl1pPr>
            <a:lvl2pPr indent="-355600" lvl="1" marL="914400" rtl="0" algn="l">
              <a:spcBef>
                <a:spcPts val="600"/>
              </a:spcBef>
              <a:spcAft>
                <a:spcPts val="0"/>
              </a:spcAft>
              <a:buSzPts val="2000"/>
              <a:buChar char="○"/>
              <a:defRPr sz="2000"/>
            </a:lvl2pPr>
            <a:lvl3pPr indent="-330200" lvl="2" marL="1371600" rtl="0" algn="l">
              <a:spcBef>
                <a:spcPts val="320"/>
              </a:spcBef>
              <a:spcAft>
                <a:spcPts val="0"/>
              </a:spcAft>
              <a:buSzPts val="1600"/>
              <a:buChar char="■"/>
              <a:defRPr sz="1600"/>
            </a:lvl3pPr>
            <a:lvl4pPr indent="-304800" lvl="3" marL="1828800" rtl="0" algn="l">
              <a:spcBef>
                <a:spcPts val="1600"/>
              </a:spcBef>
              <a:spcAft>
                <a:spcPts val="0"/>
              </a:spcAft>
              <a:buClr>
                <a:schemeClr val="accent2"/>
              </a:buClr>
              <a:buSzPts val="1200"/>
              <a:buChar char="●"/>
              <a:defRPr sz="1200"/>
            </a:lvl4pPr>
            <a:lvl5pPr indent="-279400" lvl="4" marL="2286000" rtl="0" algn="l">
              <a:spcBef>
                <a:spcPts val="1600"/>
              </a:spcBef>
              <a:spcAft>
                <a:spcPts val="0"/>
              </a:spcAft>
              <a:buClr>
                <a:schemeClr val="accent2"/>
              </a:buClr>
              <a:buSzPts val="800"/>
              <a:buChar char="○"/>
              <a:defRPr sz="800"/>
            </a:lvl5pPr>
            <a:lvl6pPr indent="-342900" lvl="5" marL="2743200" rtl="0" algn="l">
              <a:spcBef>
                <a:spcPts val="1600"/>
              </a:spcBef>
              <a:spcAft>
                <a:spcPts val="0"/>
              </a:spcAft>
              <a:buClr>
                <a:schemeClr val="dk1"/>
              </a:buClr>
              <a:buSzPts val="1800"/>
              <a:buChar char="■"/>
              <a:defRPr sz="1800"/>
            </a:lvl6pPr>
            <a:lvl7pPr indent="-342900" lvl="6" marL="3200400" rtl="0" algn="l">
              <a:spcBef>
                <a:spcPts val="1600"/>
              </a:spcBef>
              <a:spcAft>
                <a:spcPts val="0"/>
              </a:spcAft>
              <a:buClr>
                <a:schemeClr val="dk1"/>
              </a:buClr>
              <a:buSzPts val="1800"/>
              <a:buChar char="●"/>
              <a:defRPr sz="1800"/>
            </a:lvl7pPr>
            <a:lvl8pPr indent="-342900" lvl="7" marL="3657600" rtl="0" algn="l">
              <a:spcBef>
                <a:spcPts val="1600"/>
              </a:spcBef>
              <a:spcAft>
                <a:spcPts val="0"/>
              </a:spcAft>
              <a:buClr>
                <a:schemeClr val="dk1"/>
              </a:buClr>
              <a:buSzPts val="1800"/>
              <a:buChar char="○"/>
              <a:defRPr sz="1800"/>
            </a:lvl8pPr>
            <a:lvl9pPr indent="-342900" lvl="8" marL="4114800" rtl="0" algn="l">
              <a:spcBef>
                <a:spcPts val="1600"/>
              </a:spcBef>
              <a:spcAft>
                <a:spcPts val="1600"/>
              </a:spcAft>
              <a:buClr>
                <a:schemeClr val="dk1"/>
              </a:buClr>
              <a:buSzPts val="1800"/>
              <a:buChar char="■"/>
              <a:defRPr sz="1800"/>
            </a:lvl9pPr>
          </a:lstStyle>
          <a:p/>
        </p:txBody>
      </p:sp>
      <p:sp>
        <p:nvSpPr>
          <p:cNvPr id="53" name="Google Shape;53;p13"/>
          <p:cNvSpPr txBox="1"/>
          <p:nvPr>
            <p:ph idx="2" type="body"/>
          </p:nvPr>
        </p:nvSpPr>
        <p:spPr>
          <a:xfrm>
            <a:off x="4648200" y="1200151"/>
            <a:ext cx="4038600" cy="33945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SzPts val="2400"/>
              <a:buChar char="●"/>
              <a:defRPr sz="2400"/>
            </a:lvl1pPr>
            <a:lvl2pPr indent="-355600" lvl="1" marL="914400" rtl="0" algn="l">
              <a:spcBef>
                <a:spcPts val="600"/>
              </a:spcBef>
              <a:spcAft>
                <a:spcPts val="0"/>
              </a:spcAft>
              <a:buSzPts val="2000"/>
              <a:buChar char="○"/>
              <a:defRPr sz="2000"/>
            </a:lvl2pPr>
            <a:lvl3pPr indent="-330200" lvl="2" marL="1371600" rtl="0" algn="l">
              <a:spcBef>
                <a:spcPts val="320"/>
              </a:spcBef>
              <a:spcAft>
                <a:spcPts val="0"/>
              </a:spcAft>
              <a:buSzPts val="1600"/>
              <a:buChar char="■"/>
              <a:defRPr sz="1600"/>
            </a:lvl3pPr>
            <a:lvl4pPr indent="-304800" lvl="3" marL="1828800" rtl="0" algn="l">
              <a:spcBef>
                <a:spcPts val="1600"/>
              </a:spcBef>
              <a:spcAft>
                <a:spcPts val="0"/>
              </a:spcAft>
              <a:buClr>
                <a:schemeClr val="accent2"/>
              </a:buClr>
              <a:buSzPts val="1200"/>
              <a:buChar char="●"/>
              <a:defRPr sz="1200"/>
            </a:lvl4pPr>
            <a:lvl5pPr indent="-279400" lvl="4" marL="2286000" rtl="0" algn="l">
              <a:spcBef>
                <a:spcPts val="1600"/>
              </a:spcBef>
              <a:spcAft>
                <a:spcPts val="0"/>
              </a:spcAft>
              <a:buClr>
                <a:schemeClr val="accent2"/>
              </a:buClr>
              <a:buSzPts val="800"/>
              <a:buChar char="○"/>
              <a:defRPr sz="800"/>
            </a:lvl5pPr>
            <a:lvl6pPr indent="-342900" lvl="5" marL="2743200" rtl="0" algn="l">
              <a:spcBef>
                <a:spcPts val="1600"/>
              </a:spcBef>
              <a:spcAft>
                <a:spcPts val="0"/>
              </a:spcAft>
              <a:buClr>
                <a:schemeClr val="dk1"/>
              </a:buClr>
              <a:buSzPts val="1800"/>
              <a:buChar char="■"/>
              <a:defRPr sz="1800"/>
            </a:lvl6pPr>
            <a:lvl7pPr indent="-342900" lvl="6" marL="3200400" rtl="0" algn="l">
              <a:spcBef>
                <a:spcPts val="1600"/>
              </a:spcBef>
              <a:spcAft>
                <a:spcPts val="0"/>
              </a:spcAft>
              <a:buClr>
                <a:schemeClr val="dk1"/>
              </a:buClr>
              <a:buSzPts val="1800"/>
              <a:buChar char="●"/>
              <a:defRPr sz="1800"/>
            </a:lvl7pPr>
            <a:lvl8pPr indent="-342900" lvl="7" marL="3657600" rtl="0" algn="l">
              <a:spcBef>
                <a:spcPts val="1600"/>
              </a:spcBef>
              <a:spcAft>
                <a:spcPts val="0"/>
              </a:spcAft>
              <a:buClr>
                <a:schemeClr val="dk1"/>
              </a:buClr>
              <a:buSzPts val="1800"/>
              <a:buChar char="○"/>
              <a:defRPr sz="1800"/>
            </a:lvl8pPr>
            <a:lvl9pPr indent="-342900" lvl="8" marL="4114800" rtl="0" algn="l">
              <a:spcBef>
                <a:spcPts val="1600"/>
              </a:spcBef>
              <a:spcAft>
                <a:spcPts val="1600"/>
              </a:spcAft>
              <a:buClr>
                <a:schemeClr val="dk1"/>
              </a:buClr>
              <a:buSzPts val="1800"/>
              <a:buChar char="■"/>
              <a:defRPr sz="1800"/>
            </a:lvl9pPr>
          </a:lstStyle>
          <a:p/>
        </p:txBody>
      </p:sp>
      <p:sp>
        <p:nvSpPr>
          <p:cNvPr id="54" name="Google Shape;54;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4"/>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 name="Google Shape;59;p14"/>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381000" lvl="0" marL="457200" rtl="0" algn="l">
              <a:spcBef>
                <a:spcPts val="600"/>
              </a:spcBef>
              <a:spcAft>
                <a:spcPts val="0"/>
              </a:spcAft>
              <a:buClr>
                <a:schemeClr val="accent2"/>
              </a:buClr>
              <a:buSzPts val="2400"/>
              <a:buChar char="●"/>
              <a:defRPr/>
            </a:lvl1pPr>
            <a:lvl2pPr indent="-355600" lvl="1" marL="914400" rtl="0" algn="l">
              <a:spcBef>
                <a:spcPts val="600"/>
              </a:spcBef>
              <a:spcAft>
                <a:spcPts val="0"/>
              </a:spcAft>
              <a:buClr>
                <a:schemeClr val="accent2"/>
              </a:buClr>
              <a:buSzPts val="2000"/>
              <a:buFont typeface="Noto Sans Symbols"/>
              <a:buChar char="▪"/>
              <a:defRPr sz="2000"/>
            </a:lvl2pPr>
            <a:lvl3pPr indent="-355600" lvl="2" marL="1371600" rtl="0" algn="l">
              <a:spcBef>
                <a:spcPts val="400"/>
              </a:spcBef>
              <a:spcAft>
                <a:spcPts val="0"/>
              </a:spcAft>
              <a:buClr>
                <a:schemeClr val="accent2"/>
              </a:buClr>
              <a:buSzPts val="2000"/>
              <a:buFont typeface="Noto Sans Symbols"/>
              <a:buChar char="▪"/>
              <a:defRPr sz="2000"/>
            </a:lvl3pPr>
            <a:lvl4pPr indent="-355600" lvl="3" marL="1828800" rtl="0" algn="l">
              <a:spcBef>
                <a:spcPts val="1600"/>
              </a:spcBef>
              <a:spcAft>
                <a:spcPts val="0"/>
              </a:spcAft>
              <a:buClr>
                <a:schemeClr val="accent2"/>
              </a:buClr>
              <a:buSzPts val="2000"/>
              <a:buChar char="●"/>
              <a:defRPr sz="2000"/>
            </a:lvl4pPr>
            <a:lvl5pPr indent="-355600" lvl="4" marL="2286000" rtl="0" algn="l">
              <a:spcBef>
                <a:spcPts val="1600"/>
              </a:spcBef>
              <a:spcAft>
                <a:spcPts val="0"/>
              </a:spcAft>
              <a:buClr>
                <a:schemeClr val="accent2"/>
              </a:buClr>
              <a:buSzPts val="2000"/>
              <a:buChar char="○"/>
              <a:defRPr sz="2000"/>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60" name="Google Shape;60;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GB"/>
              <a:t>Übungsstunde 8</a:t>
            </a:r>
            <a:endParaRPr/>
          </a:p>
        </p:txBody>
      </p:sp>
      <p:sp>
        <p:nvSpPr>
          <p:cNvPr id="68" name="Google Shape;68;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Einführung in die Programmierung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4: Bonusaufgabe</a:t>
            </a:r>
            <a:endParaRPr/>
          </a:p>
        </p:txBody>
      </p:sp>
      <p:sp>
        <p:nvSpPr>
          <p:cNvPr id="143" name="Google Shape;143;p24"/>
          <p:cNvSpPr txBox="1"/>
          <p:nvPr/>
        </p:nvSpPr>
        <p:spPr>
          <a:xfrm>
            <a:off x="387900" y="1152475"/>
            <a:ext cx="8520600" cy="336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595959"/>
                </a:solidFill>
              </a:rPr>
              <a:t>Feedback nach der Korrektur direkt per Git</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
        <p:nvSpPr>
          <p:cNvPr id="144" name="Google Shape;144;p24"/>
          <p:cNvSpPr txBox="1"/>
          <p:nvPr/>
        </p:nvSpPr>
        <p:spPr>
          <a:xfrm>
            <a:off x="311700" y="2150850"/>
            <a:ext cx="85206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000000"/>
                </a:solidFill>
              </a:rPr>
              <a:t>Lösungsvorschlag von Studenten</a:t>
            </a:r>
            <a:endParaRPr b="1" sz="2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5"/>
          <p:cNvPicPr preferRelativeResize="0"/>
          <p:nvPr/>
        </p:nvPicPr>
        <p:blipFill>
          <a:blip r:embed="rId3">
            <a:alphaModFix/>
          </a:blip>
          <a:stretch>
            <a:fillRect/>
          </a:stretch>
        </p:blipFill>
        <p:spPr>
          <a:xfrm>
            <a:off x="320425" y="1118975"/>
            <a:ext cx="6592125" cy="2300275"/>
          </a:xfrm>
          <a:prstGeom prst="rect">
            <a:avLst/>
          </a:prstGeom>
          <a:noFill/>
          <a:ln>
            <a:noFill/>
          </a:ln>
        </p:spPr>
      </p:pic>
      <p:sp>
        <p:nvSpPr>
          <p:cNvPr id="150" name="Google Shape;15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5: Rekursion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6"/>
          <p:cNvPicPr preferRelativeResize="0"/>
          <p:nvPr/>
        </p:nvPicPr>
        <p:blipFill>
          <a:blip r:embed="rId3">
            <a:alphaModFix/>
          </a:blip>
          <a:stretch>
            <a:fillRect/>
          </a:stretch>
        </p:blipFill>
        <p:spPr>
          <a:xfrm>
            <a:off x="393526" y="970775"/>
            <a:ext cx="3821775" cy="4027350"/>
          </a:xfrm>
          <a:prstGeom prst="rect">
            <a:avLst/>
          </a:prstGeom>
          <a:noFill/>
          <a:ln>
            <a:noFill/>
          </a:ln>
        </p:spPr>
      </p:pic>
      <p:sp>
        <p:nvSpPr>
          <p:cNvPr id="156" name="Google Shape;156;p26"/>
          <p:cNvSpPr txBox="1"/>
          <p:nvPr/>
        </p:nvSpPr>
        <p:spPr>
          <a:xfrm>
            <a:off x="2295550" y="4610725"/>
            <a:ext cx="810900" cy="1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(x,y)</a:t>
            </a:r>
            <a:endParaRPr/>
          </a:p>
        </p:txBody>
      </p:sp>
      <p:sp>
        <p:nvSpPr>
          <p:cNvPr id="157" name="Google Shape;157;p26"/>
          <p:cNvSpPr txBox="1"/>
          <p:nvPr/>
        </p:nvSpPr>
        <p:spPr>
          <a:xfrm>
            <a:off x="1611575" y="3934800"/>
            <a:ext cx="774300" cy="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(nx,ny)</a:t>
            </a:r>
            <a:endParaRPr/>
          </a:p>
        </p:txBody>
      </p:sp>
      <p:sp>
        <p:nvSpPr>
          <p:cNvPr id="158" name="Google Shape;158;p26"/>
          <p:cNvSpPr txBox="1"/>
          <p:nvPr/>
        </p:nvSpPr>
        <p:spPr>
          <a:xfrm>
            <a:off x="4653975" y="1344325"/>
            <a:ext cx="4062000" cy="17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3F7F59"/>
                </a:solidFill>
                <a:highlight>
                  <a:srgbClr val="FFFFFF"/>
                </a:highlight>
                <a:latin typeface="Courier New"/>
                <a:ea typeface="Courier New"/>
                <a:cs typeface="Courier New"/>
                <a:sym typeface="Courier New"/>
              </a:rPr>
              <a:t>// 1. Zeichnen des aktuellen Segments</a:t>
            </a:r>
            <a:endParaRPr sz="1200">
              <a:solidFill>
                <a:srgbClr val="3F7F5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200">
              <a:solidFill>
                <a:srgbClr val="7F0055"/>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en-GB" sz="1200">
                <a:solidFill>
                  <a:srgbClr val="7F0055"/>
                </a:solidFill>
                <a:highlight>
                  <a:srgbClr val="FFFFFF"/>
                </a:highlight>
                <a:latin typeface="Courier New"/>
                <a:ea typeface="Courier New"/>
                <a:cs typeface="Courier New"/>
                <a:sym typeface="Courier New"/>
              </a:rPr>
              <a:t>double</a:t>
            </a:r>
            <a:r>
              <a:rPr lang="en-GB" sz="1200">
                <a:solidFill>
                  <a:schemeClr val="dk1"/>
                </a:solidFill>
                <a:highlight>
                  <a:srgbClr val="FFFFFF"/>
                </a:highlight>
                <a:latin typeface="Courier New"/>
                <a:ea typeface="Courier New"/>
                <a:cs typeface="Courier New"/>
                <a:sym typeface="Courier New"/>
              </a:rPr>
              <a:t> nx = x + Math.cos(angle) * length;</a:t>
            </a:r>
            <a:br>
              <a:rPr lang="en-GB" sz="1200">
                <a:solidFill>
                  <a:schemeClr val="dk1"/>
                </a:solidFill>
                <a:highlight>
                  <a:srgbClr val="FFFFFF"/>
                </a:highlight>
                <a:latin typeface="Courier New"/>
                <a:ea typeface="Courier New"/>
                <a:cs typeface="Courier New"/>
                <a:sym typeface="Courier New"/>
              </a:rPr>
            </a:br>
            <a:r>
              <a:rPr b="1" lang="en-GB" sz="1200">
                <a:solidFill>
                  <a:srgbClr val="7F0055"/>
                </a:solidFill>
                <a:highlight>
                  <a:srgbClr val="FFFFFF"/>
                </a:highlight>
                <a:latin typeface="Courier New"/>
                <a:ea typeface="Courier New"/>
                <a:cs typeface="Courier New"/>
                <a:sym typeface="Courier New"/>
              </a:rPr>
              <a:t>double</a:t>
            </a:r>
            <a:r>
              <a:rPr lang="en-GB" sz="1200">
                <a:solidFill>
                  <a:schemeClr val="dk1"/>
                </a:solidFill>
                <a:highlight>
                  <a:srgbClr val="FFFFFF"/>
                </a:highlight>
                <a:latin typeface="Courier New"/>
                <a:ea typeface="Courier New"/>
                <a:cs typeface="Courier New"/>
                <a:sym typeface="Courier New"/>
              </a:rPr>
              <a:t> ny = y - Math.sin(angle) * length;</a:t>
            </a:r>
            <a:br>
              <a:rPr lang="en-GB" sz="1200">
                <a:solidFill>
                  <a:schemeClr val="dk1"/>
                </a:solidFill>
                <a:highlight>
                  <a:srgbClr val="FFFFFF"/>
                </a:highlight>
                <a:latin typeface="Courier New"/>
                <a:ea typeface="Courier New"/>
                <a:cs typeface="Courier New"/>
                <a:sym typeface="Courier New"/>
              </a:rPr>
            </a:b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win.setStrokeWidth(length / 20);</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win.setColor(0, 0, 0);</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win.drawLine(x, y, nx, ny);</a:t>
            </a:r>
            <a:endParaRPr sz="12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200">
              <a:latin typeface="Courier New"/>
              <a:ea typeface="Courier New"/>
              <a:cs typeface="Courier New"/>
              <a:sym typeface="Courier New"/>
            </a:endParaRPr>
          </a:p>
        </p:txBody>
      </p:sp>
      <p:sp>
        <p:nvSpPr>
          <p:cNvPr id="159" name="Google Shape;15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5: Rekursion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nvSpPr>
        <p:spPr>
          <a:xfrm>
            <a:off x="4763275" y="1421650"/>
            <a:ext cx="3806400" cy="22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3F7F59"/>
                </a:solidFill>
                <a:highlight>
                  <a:srgbClr val="FFFFFF"/>
                </a:highlight>
                <a:latin typeface="Courier New"/>
                <a:ea typeface="Courier New"/>
                <a:cs typeface="Courier New"/>
                <a:sym typeface="Courier New"/>
              </a:rPr>
              <a:t>// Falls l &lt; 10 endet die Rekursion und </a:t>
            </a:r>
            <a:endParaRPr sz="1200">
              <a:solidFill>
                <a:srgbClr val="3F7F5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GB" sz="1200">
                <a:solidFill>
                  <a:srgbClr val="3F7F59"/>
                </a:solidFill>
                <a:highlight>
                  <a:srgbClr val="FFFFFF"/>
                </a:highlight>
                <a:latin typeface="Courier New"/>
                <a:ea typeface="Courier New"/>
                <a:cs typeface="Courier New"/>
                <a:sym typeface="Courier New"/>
              </a:rPr>
              <a:t>// am Ende des Segments wird ein Blatt </a:t>
            </a:r>
            <a:endParaRPr sz="1200">
              <a:solidFill>
                <a:srgbClr val="3F7F5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GB" sz="1200">
                <a:solidFill>
                  <a:srgbClr val="3F7F59"/>
                </a:solidFill>
                <a:highlight>
                  <a:srgbClr val="FFFFFF"/>
                </a:highlight>
                <a:latin typeface="Courier New"/>
                <a:ea typeface="Courier New"/>
                <a:cs typeface="Courier New"/>
                <a:sym typeface="Courier New"/>
              </a:rPr>
              <a:t>// gemalt.</a:t>
            </a:r>
            <a:endParaRPr sz="1200">
              <a:solidFill>
                <a:srgbClr val="3F7F5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1200">
              <a:solidFill>
                <a:srgbClr val="7F0055"/>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b="1" lang="en-GB" sz="1200">
                <a:solidFill>
                  <a:srgbClr val="7F0055"/>
                </a:solidFill>
                <a:highlight>
                  <a:srgbClr val="FFFFFF"/>
                </a:highlight>
                <a:latin typeface="Courier New"/>
                <a:ea typeface="Courier New"/>
                <a:cs typeface="Courier New"/>
                <a:sym typeface="Courier New"/>
              </a:rPr>
              <a:t>if</a:t>
            </a:r>
            <a:r>
              <a:rPr lang="en-GB" sz="1200">
                <a:solidFill>
                  <a:schemeClr val="dk1"/>
                </a:solidFill>
                <a:highlight>
                  <a:srgbClr val="FFFFFF"/>
                </a:highlight>
                <a:latin typeface="Courier New"/>
                <a:ea typeface="Courier New"/>
                <a:cs typeface="Courier New"/>
                <a:sym typeface="Courier New"/>
              </a:rPr>
              <a:t> (length &lt; 10.0) {</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	win.setColor(0, 180, 0);</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	win.fillCircle(nx, ny, 3);</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a:t>
            </a:r>
            <a:endParaRPr sz="12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200">
              <a:latin typeface="Courier New"/>
              <a:ea typeface="Courier New"/>
              <a:cs typeface="Courier New"/>
              <a:sym typeface="Courier New"/>
            </a:endParaRPr>
          </a:p>
          <a:p>
            <a:pPr indent="0" lvl="0" marL="0" rtl="0" algn="l">
              <a:spcBef>
                <a:spcPts val="0"/>
              </a:spcBef>
              <a:spcAft>
                <a:spcPts val="0"/>
              </a:spcAft>
              <a:buNone/>
            </a:pPr>
            <a:r>
              <a:rPr lang="en-GB" sz="1200">
                <a:solidFill>
                  <a:srgbClr val="3F7F59"/>
                </a:solidFill>
                <a:highlight>
                  <a:srgbClr val="FFFFFF"/>
                </a:highlight>
                <a:latin typeface="Courier New"/>
                <a:ea typeface="Courier New"/>
                <a:cs typeface="Courier New"/>
                <a:sym typeface="Courier New"/>
              </a:rPr>
              <a:t>// Jede Rekursion muss einen Ausgang </a:t>
            </a:r>
            <a:endParaRPr sz="1200">
              <a:solidFill>
                <a:srgbClr val="3F7F5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GB" sz="1200">
                <a:solidFill>
                  <a:srgbClr val="3F7F59"/>
                </a:solidFill>
                <a:highlight>
                  <a:srgbClr val="FFFFFF"/>
                </a:highlight>
                <a:latin typeface="Courier New"/>
                <a:ea typeface="Courier New"/>
                <a:cs typeface="Courier New"/>
                <a:sym typeface="Courier New"/>
              </a:rPr>
              <a:t>// haben!</a:t>
            </a:r>
            <a:endParaRPr sz="1200">
              <a:solidFill>
                <a:srgbClr val="3F7F5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200">
              <a:latin typeface="Courier New"/>
              <a:ea typeface="Courier New"/>
              <a:cs typeface="Courier New"/>
              <a:sym typeface="Courier New"/>
            </a:endParaRPr>
          </a:p>
          <a:p>
            <a:pPr indent="0" lvl="0" marL="0" rtl="0" algn="l">
              <a:spcBef>
                <a:spcPts val="0"/>
              </a:spcBef>
              <a:spcAft>
                <a:spcPts val="0"/>
              </a:spcAft>
              <a:buNone/>
            </a:pPr>
            <a:r>
              <a:t/>
            </a:r>
            <a:endParaRPr sz="1200">
              <a:latin typeface="Courier New"/>
              <a:ea typeface="Courier New"/>
              <a:cs typeface="Courier New"/>
              <a:sym typeface="Courier New"/>
            </a:endParaRPr>
          </a:p>
        </p:txBody>
      </p:sp>
      <p:sp>
        <p:nvSpPr>
          <p:cNvPr id="165" name="Google Shape;16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5: Rekursion</a:t>
            </a:r>
            <a:endParaRPr/>
          </a:p>
        </p:txBody>
      </p:sp>
      <p:pic>
        <p:nvPicPr>
          <p:cNvPr id="166" name="Google Shape;166;p27"/>
          <p:cNvPicPr preferRelativeResize="0"/>
          <p:nvPr/>
        </p:nvPicPr>
        <p:blipFill>
          <a:blip r:embed="rId3">
            <a:alphaModFix/>
          </a:blip>
          <a:stretch>
            <a:fillRect/>
          </a:stretch>
        </p:blipFill>
        <p:spPr>
          <a:xfrm>
            <a:off x="393526" y="970775"/>
            <a:ext cx="3821775" cy="4027350"/>
          </a:xfrm>
          <a:prstGeom prst="rect">
            <a:avLst/>
          </a:prstGeom>
          <a:noFill/>
          <a:ln>
            <a:noFill/>
          </a:ln>
        </p:spPr>
      </p:pic>
      <p:sp>
        <p:nvSpPr>
          <p:cNvPr id="167" name="Google Shape;167;p27"/>
          <p:cNvSpPr/>
          <p:nvPr/>
        </p:nvSpPr>
        <p:spPr>
          <a:xfrm>
            <a:off x="1682000" y="1197225"/>
            <a:ext cx="2901300" cy="692700"/>
          </a:xfrm>
          <a:prstGeom prst="wedgeRoundRectCallout">
            <a:avLst>
              <a:gd fmla="val -29909" name="adj1"/>
              <a:gd fmla="val 117843" name="adj2"/>
              <a:gd fmla="val 0" name="adj3"/>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Recursion exits </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8"/>
          <p:cNvPicPr preferRelativeResize="0"/>
          <p:nvPr/>
        </p:nvPicPr>
        <p:blipFill rotWithShape="1">
          <a:blip r:embed="rId3">
            <a:alphaModFix/>
          </a:blip>
          <a:srcRect b="784" l="1128" r="7863" t="36432"/>
          <a:stretch/>
        </p:blipFill>
        <p:spPr>
          <a:xfrm>
            <a:off x="366550" y="2245925"/>
            <a:ext cx="3729625" cy="2711375"/>
          </a:xfrm>
          <a:prstGeom prst="rect">
            <a:avLst/>
          </a:prstGeom>
          <a:noFill/>
          <a:ln>
            <a:noFill/>
          </a:ln>
        </p:spPr>
      </p:pic>
      <p:sp>
        <p:nvSpPr>
          <p:cNvPr id="173" name="Google Shape;173;p28"/>
          <p:cNvSpPr txBox="1"/>
          <p:nvPr/>
        </p:nvSpPr>
        <p:spPr>
          <a:xfrm>
            <a:off x="1833825" y="3857625"/>
            <a:ext cx="562500" cy="2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(x,y)</a:t>
            </a:r>
            <a:endParaRPr/>
          </a:p>
        </p:txBody>
      </p:sp>
      <p:sp>
        <p:nvSpPr>
          <p:cNvPr id="174" name="Google Shape;174;p28"/>
          <p:cNvSpPr txBox="1"/>
          <p:nvPr/>
        </p:nvSpPr>
        <p:spPr>
          <a:xfrm>
            <a:off x="1233875" y="3480675"/>
            <a:ext cx="1110600" cy="1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980000"/>
                </a:solidFill>
              </a:rPr>
              <a:t>(nx’,ny’)</a:t>
            </a:r>
            <a:endParaRPr>
              <a:solidFill>
                <a:srgbClr val="980000"/>
              </a:solidFill>
            </a:endParaRPr>
          </a:p>
        </p:txBody>
      </p:sp>
      <p:sp>
        <p:nvSpPr>
          <p:cNvPr id="175" name="Google Shape;175;p28"/>
          <p:cNvSpPr txBox="1"/>
          <p:nvPr/>
        </p:nvSpPr>
        <p:spPr>
          <a:xfrm>
            <a:off x="2762325" y="3670575"/>
            <a:ext cx="1110600" cy="1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980000"/>
                </a:solidFill>
              </a:rPr>
              <a:t>(nx’’,ny’’)</a:t>
            </a:r>
            <a:endParaRPr>
              <a:solidFill>
                <a:srgbClr val="980000"/>
              </a:solidFill>
            </a:endParaRPr>
          </a:p>
        </p:txBody>
      </p:sp>
      <p:sp>
        <p:nvSpPr>
          <p:cNvPr id="176" name="Google Shape;176;p28"/>
          <p:cNvSpPr txBox="1"/>
          <p:nvPr/>
        </p:nvSpPr>
        <p:spPr>
          <a:xfrm>
            <a:off x="4290775" y="2327475"/>
            <a:ext cx="4229700" cy="15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highlight>
                  <a:srgbClr val="FFFFFF"/>
                </a:highlight>
                <a:latin typeface="Courier New"/>
                <a:ea typeface="Courier New"/>
                <a:cs typeface="Courier New"/>
                <a:sym typeface="Courier New"/>
              </a:rPr>
              <a:t>drawTree(win, nx, ny, </a:t>
            </a:r>
            <a:endParaRPr sz="1200">
              <a:solidFill>
                <a:schemeClr val="dk1"/>
              </a:solidFill>
              <a:highlight>
                <a:srgbClr val="FFFFFF"/>
              </a:highlight>
              <a:latin typeface="Courier New"/>
              <a:ea typeface="Courier New"/>
              <a:cs typeface="Courier New"/>
              <a:sym typeface="Courier New"/>
            </a:endParaRPr>
          </a:p>
          <a:p>
            <a:pPr indent="457200" lvl="0" marL="0" rtl="0" algn="l">
              <a:spcBef>
                <a:spcPts val="0"/>
              </a:spcBef>
              <a:spcAft>
                <a:spcPts val="0"/>
              </a:spcAft>
              <a:buClr>
                <a:schemeClr val="dk1"/>
              </a:buClr>
              <a:buSzPts val="1100"/>
              <a:buFont typeface="Arial"/>
              <a:buNone/>
            </a:pPr>
            <a:r>
              <a:rPr lang="en-GB" sz="1200">
                <a:solidFill>
                  <a:schemeClr val="dk1"/>
                </a:solidFill>
                <a:highlight>
                  <a:srgbClr val="FFFFFF"/>
                </a:highlight>
                <a:latin typeface="Courier New"/>
                <a:ea typeface="Courier New"/>
                <a:cs typeface="Courier New"/>
                <a:sym typeface="Courier New"/>
              </a:rPr>
              <a:t>length * 0.8, </a:t>
            </a:r>
            <a:endParaRPr sz="1200">
              <a:solidFill>
                <a:schemeClr val="dk1"/>
              </a:solidFill>
              <a:highlight>
                <a:srgbClr val="FFFFFF"/>
              </a:highlight>
              <a:latin typeface="Courier New"/>
              <a:ea typeface="Courier New"/>
              <a:cs typeface="Courier New"/>
              <a:sym typeface="Courier New"/>
            </a:endParaRPr>
          </a:p>
          <a:p>
            <a:pPr indent="457200" lvl="0" marL="0" rtl="0" algn="l">
              <a:spcBef>
                <a:spcPts val="0"/>
              </a:spcBef>
              <a:spcAft>
                <a:spcPts val="0"/>
              </a:spcAft>
              <a:buClr>
                <a:schemeClr val="dk1"/>
              </a:buClr>
              <a:buSzPts val="1100"/>
              <a:buFont typeface="Arial"/>
              <a:buNone/>
            </a:pPr>
            <a:r>
              <a:rPr lang="en-GB" sz="1200">
                <a:solidFill>
                  <a:schemeClr val="dk1"/>
                </a:solidFill>
                <a:highlight>
                  <a:srgbClr val="FFFFFF"/>
                </a:highlight>
                <a:latin typeface="Courier New"/>
                <a:ea typeface="Courier New"/>
                <a:cs typeface="Courier New"/>
                <a:sym typeface="Courier New"/>
              </a:rPr>
              <a:t>angle + Math.PI / 5);</a:t>
            </a:r>
            <a:endParaRPr sz="1200">
              <a:solidFill>
                <a:schemeClr val="dk1"/>
              </a:solidFill>
              <a:highlight>
                <a:srgbClr val="FFFFFF"/>
              </a:highlight>
              <a:latin typeface="Courier New"/>
              <a:ea typeface="Courier New"/>
              <a:cs typeface="Courier New"/>
              <a:sym typeface="Courier New"/>
            </a:endParaRPr>
          </a:p>
          <a:p>
            <a:pPr indent="457200" lvl="0" marL="0" rtl="0" algn="l">
              <a:spcBef>
                <a:spcPts val="0"/>
              </a:spcBef>
              <a:spcAft>
                <a:spcPts val="0"/>
              </a:spcAft>
              <a:buClr>
                <a:schemeClr val="dk1"/>
              </a:buClr>
              <a:buSzPts val="1100"/>
              <a:buFont typeface="Arial"/>
              <a:buNone/>
            </a:pP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drawTree(win, nx, ny, </a:t>
            </a:r>
            <a:endParaRPr sz="1200">
              <a:solidFill>
                <a:schemeClr val="dk1"/>
              </a:solidFill>
              <a:highlight>
                <a:srgbClr val="FFFFFF"/>
              </a:highlight>
              <a:latin typeface="Courier New"/>
              <a:ea typeface="Courier New"/>
              <a:cs typeface="Courier New"/>
              <a:sym typeface="Courier New"/>
            </a:endParaRPr>
          </a:p>
          <a:p>
            <a:pPr indent="457200" lvl="0" marL="0" rtl="0" algn="l">
              <a:spcBef>
                <a:spcPts val="0"/>
              </a:spcBef>
              <a:spcAft>
                <a:spcPts val="0"/>
              </a:spcAft>
              <a:buClr>
                <a:schemeClr val="dk1"/>
              </a:buClr>
              <a:buSzPts val="1100"/>
              <a:buFont typeface="Arial"/>
              <a:buNone/>
            </a:pPr>
            <a:r>
              <a:rPr lang="en-GB" sz="1200">
                <a:solidFill>
                  <a:schemeClr val="dk1"/>
                </a:solidFill>
                <a:highlight>
                  <a:srgbClr val="FFFFFF"/>
                </a:highlight>
                <a:latin typeface="Courier New"/>
                <a:ea typeface="Courier New"/>
                <a:cs typeface="Courier New"/>
                <a:sym typeface="Courier New"/>
              </a:rPr>
              <a:t>length * 0.6, </a:t>
            </a:r>
            <a:endParaRPr sz="1200">
              <a:solidFill>
                <a:schemeClr val="dk1"/>
              </a:solidFill>
              <a:highlight>
                <a:srgbClr val="FFFFFF"/>
              </a:highlight>
              <a:latin typeface="Courier New"/>
              <a:ea typeface="Courier New"/>
              <a:cs typeface="Courier New"/>
              <a:sym typeface="Courier New"/>
            </a:endParaRPr>
          </a:p>
          <a:p>
            <a:pPr indent="457200" lvl="0" marL="0" rtl="0" algn="l">
              <a:spcBef>
                <a:spcPts val="0"/>
              </a:spcBef>
              <a:spcAft>
                <a:spcPts val="0"/>
              </a:spcAft>
              <a:buClr>
                <a:schemeClr val="dk1"/>
              </a:buClr>
              <a:buSzPts val="1100"/>
              <a:buFont typeface="Arial"/>
              <a:buNone/>
            </a:pPr>
            <a:r>
              <a:rPr lang="en-GB" sz="1200">
                <a:solidFill>
                  <a:schemeClr val="dk1"/>
                </a:solidFill>
                <a:highlight>
                  <a:srgbClr val="FFFFFF"/>
                </a:highlight>
                <a:latin typeface="Courier New"/>
                <a:ea typeface="Courier New"/>
                <a:cs typeface="Courier New"/>
                <a:sym typeface="Courier New"/>
              </a:rPr>
              <a:t>angle - Math.PI / 3);</a:t>
            </a:r>
            <a:endParaRPr sz="12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200">
              <a:latin typeface="Courier New"/>
              <a:ea typeface="Courier New"/>
              <a:cs typeface="Courier New"/>
              <a:sym typeface="Courier New"/>
            </a:endParaRPr>
          </a:p>
        </p:txBody>
      </p:sp>
      <p:pic>
        <p:nvPicPr>
          <p:cNvPr id="177" name="Google Shape;177;p28"/>
          <p:cNvPicPr preferRelativeResize="0"/>
          <p:nvPr/>
        </p:nvPicPr>
        <p:blipFill>
          <a:blip r:embed="rId4">
            <a:alphaModFix/>
          </a:blip>
          <a:stretch>
            <a:fillRect/>
          </a:stretch>
        </p:blipFill>
        <p:spPr>
          <a:xfrm>
            <a:off x="320413" y="1017713"/>
            <a:ext cx="5705475" cy="752475"/>
          </a:xfrm>
          <a:prstGeom prst="rect">
            <a:avLst/>
          </a:prstGeom>
          <a:noFill/>
          <a:ln>
            <a:noFill/>
          </a:ln>
        </p:spPr>
      </p:pic>
      <p:sp>
        <p:nvSpPr>
          <p:cNvPr id="178" name="Google Shape;17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5: Rekursion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nvSpPr>
        <p:spPr>
          <a:xfrm>
            <a:off x="482200" y="886100"/>
            <a:ext cx="7942800" cy="3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3F7F59"/>
                </a:solidFill>
                <a:highlight>
                  <a:srgbClr val="FFFFFF"/>
                </a:highlight>
                <a:latin typeface="Courier New"/>
                <a:ea typeface="Courier New"/>
                <a:cs typeface="Courier New"/>
                <a:sym typeface="Courier New"/>
              </a:rPr>
              <a:t>//recursive method</a:t>
            </a:r>
            <a:endParaRPr b="1" sz="1100">
              <a:solidFill>
                <a:srgbClr val="7F0055"/>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en-GB" sz="1100">
                <a:solidFill>
                  <a:srgbClr val="7F0055"/>
                </a:solidFill>
                <a:highlight>
                  <a:srgbClr val="FFFFFF"/>
                </a:highlight>
                <a:latin typeface="Courier New"/>
                <a:ea typeface="Courier New"/>
                <a:cs typeface="Courier New"/>
                <a:sym typeface="Courier New"/>
              </a:rPr>
              <a:t>public</a:t>
            </a:r>
            <a:r>
              <a:rPr lang="en-GB" sz="1100">
                <a:solidFill>
                  <a:schemeClr val="dk1"/>
                </a:solidFill>
                <a:highlight>
                  <a:srgbClr val="FFFFFF"/>
                </a:highlight>
                <a:latin typeface="Courier New"/>
                <a:ea typeface="Courier New"/>
                <a:cs typeface="Courier New"/>
                <a:sym typeface="Courier New"/>
              </a:rPr>
              <a:t> </a:t>
            </a:r>
            <a:r>
              <a:rPr b="1" lang="en-GB" sz="1100">
                <a:solidFill>
                  <a:srgbClr val="7F0055"/>
                </a:solidFill>
                <a:highlight>
                  <a:srgbClr val="FFFFFF"/>
                </a:highlight>
                <a:latin typeface="Courier New"/>
                <a:ea typeface="Courier New"/>
                <a:cs typeface="Courier New"/>
                <a:sym typeface="Courier New"/>
              </a:rPr>
              <a:t>static</a:t>
            </a:r>
            <a:r>
              <a:rPr lang="en-GB" sz="1100">
                <a:solidFill>
                  <a:schemeClr val="dk1"/>
                </a:solidFill>
                <a:highlight>
                  <a:srgbClr val="FFFFFF"/>
                </a:highlight>
                <a:latin typeface="Courier New"/>
                <a:ea typeface="Courier New"/>
                <a:cs typeface="Courier New"/>
                <a:sym typeface="Courier New"/>
              </a:rPr>
              <a:t> </a:t>
            </a:r>
            <a:r>
              <a:rPr b="1" lang="en-GB" sz="1100">
                <a:solidFill>
                  <a:srgbClr val="7F0055"/>
                </a:solidFill>
                <a:highlight>
                  <a:srgbClr val="FFFFFF"/>
                </a:highlight>
                <a:latin typeface="Courier New"/>
                <a:ea typeface="Courier New"/>
                <a:cs typeface="Courier New"/>
                <a:sym typeface="Courier New"/>
              </a:rPr>
              <a:t>void</a:t>
            </a:r>
            <a:r>
              <a:rPr lang="en-GB" sz="1100">
                <a:solidFill>
                  <a:schemeClr val="dk1"/>
                </a:solidFill>
                <a:highlight>
                  <a:srgbClr val="FFFFFF"/>
                </a:highlight>
                <a:latin typeface="Courier New"/>
                <a:ea typeface="Courier New"/>
                <a:cs typeface="Courier New"/>
                <a:sym typeface="Courier New"/>
              </a:rPr>
              <a:t> drawTree(Window win, </a:t>
            </a:r>
            <a:r>
              <a:rPr b="1" lang="en-GB" sz="1100">
                <a:solidFill>
                  <a:srgbClr val="7F0055"/>
                </a:solidFill>
                <a:highlight>
                  <a:srgbClr val="FFFFFF"/>
                </a:highlight>
                <a:latin typeface="Courier New"/>
                <a:ea typeface="Courier New"/>
                <a:cs typeface="Courier New"/>
                <a:sym typeface="Courier New"/>
              </a:rPr>
              <a:t>double</a:t>
            </a:r>
            <a:r>
              <a:rPr lang="en-GB" sz="1100">
                <a:solidFill>
                  <a:schemeClr val="dk1"/>
                </a:solidFill>
                <a:highlight>
                  <a:srgbClr val="FFFFFF"/>
                </a:highlight>
                <a:latin typeface="Courier New"/>
                <a:ea typeface="Courier New"/>
                <a:cs typeface="Courier New"/>
                <a:sym typeface="Courier New"/>
              </a:rPr>
              <a:t> x, </a:t>
            </a:r>
            <a:r>
              <a:rPr b="1" lang="en-GB" sz="1100">
                <a:solidFill>
                  <a:srgbClr val="7F0055"/>
                </a:solidFill>
                <a:highlight>
                  <a:srgbClr val="FFFFFF"/>
                </a:highlight>
                <a:latin typeface="Courier New"/>
                <a:ea typeface="Courier New"/>
                <a:cs typeface="Courier New"/>
                <a:sym typeface="Courier New"/>
              </a:rPr>
              <a:t>double</a:t>
            </a:r>
            <a:r>
              <a:rPr lang="en-GB" sz="1100">
                <a:solidFill>
                  <a:schemeClr val="dk1"/>
                </a:solidFill>
                <a:highlight>
                  <a:srgbClr val="FFFFFF"/>
                </a:highlight>
                <a:latin typeface="Courier New"/>
                <a:ea typeface="Courier New"/>
                <a:cs typeface="Courier New"/>
                <a:sym typeface="Courier New"/>
              </a:rPr>
              <a:t> y, </a:t>
            </a:r>
            <a:r>
              <a:rPr b="1" lang="en-GB" sz="1100">
                <a:solidFill>
                  <a:srgbClr val="7F0055"/>
                </a:solidFill>
                <a:highlight>
                  <a:srgbClr val="FFFFFF"/>
                </a:highlight>
                <a:latin typeface="Courier New"/>
                <a:ea typeface="Courier New"/>
                <a:cs typeface="Courier New"/>
                <a:sym typeface="Courier New"/>
              </a:rPr>
              <a:t>double</a:t>
            </a:r>
            <a:r>
              <a:rPr lang="en-GB" sz="1100">
                <a:solidFill>
                  <a:schemeClr val="dk1"/>
                </a:solidFill>
                <a:highlight>
                  <a:srgbClr val="FFFFFF"/>
                </a:highlight>
                <a:latin typeface="Courier New"/>
                <a:ea typeface="Courier New"/>
                <a:cs typeface="Courier New"/>
                <a:sym typeface="Courier New"/>
              </a:rPr>
              <a:t> length, </a:t>
            </a:r>
            <a:r>
              <a:rPr b="1" lang="en-GB" sz="1100">
                <a:solidFill>
                  <a:srgbClr val="7F0055"/>
                </a:solidFill>
                <a:highlight>
                  <a:srgbClr val="FFFFFF"/>
                </a:highlight>
                <a:latin typeface="Courier New"/>
                <a:ea typeface="Courier New"/>
                <a:cs typeface="Courier New"/>
                <a:sym typeface="Courier New"/>
              </a:rPr>
              <a:t>double</a:t>
            </a:r>
            <a:r>
              <a:rPr lang="en-GB" sz="1100">
                <a:solidFill>
                  <a:schemeClr val="dk1"/>
                </a:solidFill>
                <a:highlight>
                  <a:srgbClr val="FFFFFF"/>
                </a:highlight>
                <a:latin typeface="Courier New"/>
                <a:ea typeface="Courier New"/>
                <a:cs typeface="Courier New"/>
                <a:sym typeface="Courier New"/>
              </a:rPr>
              <a:t> angle) {</a:t>
            </a: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	</a:t>
            </a:r>
            <a:r>
              <a:rPr b="1" lang="en-GB" sz="1100">
                <a:solidFill>
                  <a:srgbClr val="7F0055"/>
                </a:solidFill>
                <a:highlight>
                  <a:srgbClr val="FFFFFF"/>
                </a:highlight>
                <a:latin typeface="Courier New"/>
                <a:ea typeface="Courier New"/>
                <a:cs typeface="Courier New"/>
                <a:sym typeface="Courier New"/>
              </a:rPr>
              <a:t>double</a:t>
            </a:r>
            <a:r>
              <a:rPr lang="en-GB" sz="1100">
                <a:solidFill>
                  <a:schemeClr val="dk1"/>
                </a:solidFill>
                <a:highlight>
                  <a:srgbClr val="FFFFFF"/>
                </a:highlight>
                <a:latin typeface="Courier New"/>
                <a:ea typeface="Courier New"/>
                <a:cs typeface="Courier New"/>
                <a:sym typeface="Courier New"/>
              </a:rPr>
              <a:t> nx = x + Math.cos(angle) * length;</a:t>
            </a: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	</a:t>
            </a:r>
            <a:r>
              <a:rPr b="1" lang="en-GB" sz="1100">
                <a:solidFill>
                  <a:srgbClr val="7F0055"/>
                </a:solidFill>
                <a:highlight>
                  <a:srgbClr val="FFFFFF"/>
                </a:highlight>
                <a:latin typeface="Courier New"/>
                <a:ea typeface="Courier New"/>
                <a:cs typeface="Courier New"/>
                <a:sym typeface="Courier New"/>
              </a:rPr>
              <a:t>double</a:t>
            </a:r>
            <a:r>
              <a:rPr lang="en-GB" sz="1100">
                <a:solidFill>
                  <a:schemeClr val="dk1"/>
                </a:solidFill>
                <a:highlight>
                  <a:srgbClr val="FFFFFF"/>
                </a:highlight>
                <a:latin typeface="Courier New"/>
                <a:ea typeface="Courier New"/>
                <a:cs typeface="Courier New"/>
                <a:sym typeface="Courier New"/>
              </a:rPr>
              <a:t> ny = y - Math.sin(angle) * length;</a:t>
            </a:r>
            <a:br>
              <a:rPr lang="en-GB" sz="1100">
                <a:solidFill>
                  <a:schemeClr val="dk1"/>
                </a:solidFill>
                <a:highlight>
                  <a:srgbClr val="FFFFFF"/>
                </a:highlight>
                <a:latin typeface="Courier New"/>
                <a:ea typeface="Courier New"/>
                <a:cs typeface="Courier New"/>
                <a:sym typeface="Courier New"/>
              </a:rPr>
            </a:b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	win.setStrokeWidth(length / 20);</a:t>
            </a: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	win.setColor(0, 0, 0);</a:t>
            </a: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	win.drawLine(x, y, nx, ny);</a:t>
            </a:r>
            <a:br>
              <a:rPr lang="en-GB" sz="1100">
                <a:solidFill>
                  <a:schemeClr val="dk1"/>
                </a:solidFill>
                <a:highlight>
                  <a:srgbClr val="FFFFFF"/>
                </a:highlight>
                <a:latin typeface="Courier New"/>
                <a:ea typeface="Courier New"/>
                <a:cs typeface="Courier New"/>
                <a:sym typeface="Courier New"/>
              </a:rPr>
            </a:b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	</a:t>
            </a:r>
            <a:r>
              <a:rPr b="1" lang="en-GB" sz="1100">
                <a:solidFill>
                  <a:srgbClr val="7F0055"/>
                </a:solidFill>
                <a:highlight>
                  <a:srgbClr val="FFFFFF"/>
                </a:highlight>
                <a:latin typeface="Courier New"/>
                <a:ea typeface="Courier New"/>
                <a:cs typeface="Courier New"/>
                <a:sym typeface="Courier New"/>
              </a:rPr>
              <a:t>if</a:t>
            </a:r>
            <a:r>
              <a:rPr lang="en-GB" sz="1100">
                <a:solidFill>
                  <a:schemeClr val="dk1"/>
                </a:solidFill>
                <a:highlight>
                  <a:srgbClr val="FFFFFF"/>
                </a:highlight>
                <a:latin typeface="Courier New"/>
                <a:ea typeface="Courier New"/>
                <a:cs typeface="Courier New"/>
                <a:sym typeface="Courier New"/>
              </a:rPr>
              <a:t> (length &lt; 10.0) {</a:t>
            </a: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		win.setColor(0, 180, 0);</a:t>
            </a: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		win.fillCircle(nx, ny, 3);</a:t>
            </a: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	} </a:t>
            </a:r>
            <a:r>
              <a:rPr b="1" lang="en-GB" sz="1100">
                <a:solidFill>
                  <a:srgbClr val="7F0055"/>
                </a:solidFill>
                <a:highlight>
                  <a:srgbClr val="FFFFFF"/>
                </a:highlight>
                <a:latin typeface="Courier New"/>
                <a:ea typeface="Courier New"/>
                <a:cs typeface="Courier New"/>
                <a:sym typeface="Courier New"/>
              </a:rPr>
              <a:t>else</a:t>
            </a:r>
            <a:r>
              <a:rPr lang="en-GB" sz="1100">
                <a:solidFill>
                  <a:schemeClr val="dk1"/>
                </a:solidFill>
                <a:highlight>
                  <a:srgbClr val="FFFFFF"/>
                </a:highlight>
                <a:latin typeface="Courier New"/>
                <a:ea typeface="Courier New"/>
                <a:cs typeface="Courier New"/>
                <a:sym typeface="Courier New"/>
              </a:rPr>
              <a:t> {</a:t>
            </a: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		drawTree(win, nx, ny, length * 0.8, angle + Math.PI / 5);</a:t>
            </a: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		drawTree(win, nx, ny, length * 0.6, angle - Math.PI / 3);</a:t>
            </a: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	}</a:t>
            </a:r>
            <a:br>
              <a:rPr lang="en-GB" sz="1100">
                <a:solidFill>
                  <a:schemeClr val="dk1"/>
                </a:solidFill>
                <a:highlight>
                  <a:srgbClr val="FFFFFF"/>
                </a:highlight>
                <a:latin typeface="Courier New"/>
                <a:ea typeface="Courier New"/>
                <a:cs typeface="Courier New"/>
                <a:sym typeface="Courier New"/>
              </a:rPr>
            </a:br>
            <a:r>
              <a:rPr lang="en-GB" sz="1100">
                <a:solidFill>
                  <a:schemeClr val="dk1"/>
                </a:solidFill>
                <a:highlight>
                  <a:srgbClr val="FFFFFF"/>
                </a:highlight>
                <a:latin typeface="Courier New"/>
                <a:ea typeface="Courier New"/>
                <a:cs typeface="Courier New"/>
                <a:sym typeface="Courier New"/>
              </a:rPr>
              <a:t>}</a:t>
            </a:r>
            <a:endParaRPr sz="11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p:txBody>
      </p:sp>
      <p:sp>
        <p:nvSpPr>
          <p:cNvPr id="184" name="Google Shape;184;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5: Rekursion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Vorbesprechung Übung 8</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000000"/>
                </a:solidFill>
              </a:rPr>
              <a:t>Aufgabe </a:t>
            </a:r>
            <a:r>
              <a:rPr lang="en-GB" sz="2800"/>
              <a:t>1</a:t>
            </a:r>
            <a:r>
              <a:rPr lang="en-GB" sz="2800">
                <a:solidFill>
                  <a:srgbClr val="000000"/>
                </a:solidFill>
              </a:rPr>
              <a:t>: </a:t>
            </a:r>
            <a:r>
              <a:rPr lang="en-GB" sz="2800"/>
              <a:t>Loop Invariante </a:t>
            </a:r>
            <a:r>
              <a:rPr lang="en-GB" sz="1700">
                <a:solidFill>
                  <a:schemeClr val="dk1"/>
                </a:solidFill>
              </a:rPr>
              <a:t>(Priorität: ★★★☆☆)</a:t>
            </a:r>
            <a:endParaRPr>
              <a:solidFill>
                <a:schemeClr val="dk1"/>
              </a:solidFill>
            </a:endParaRPr>
          </a:p>
          <a:p>
            <a:pPr indent="0" lvl="0" marL="0" rtl="0" algn="l">
              <a:spcBef>
                <a:spcPts val="0"/>
              </a:spcBef>
              <a:spcAft>
                <a:spcPts val="0"/>
              </a:spcAft>
              <a:buNone/>
            </a:pPr>
            <a:r>
              <a:t/>
            </a:r>
            <a:endParaRPr sz="1700">
              <a:solidFill>
                <a:schemeClr val="dk1"/>
              </a:solidFill>
            </a:endParaRPr>
          </a:p>
        </p:txBody>
      </p:sp>
      <p:pic>
        <p:nvPicPr>
          <p:cNvPr id="195" name="Google Shape;195;p31"/>
          <p:cNvPicPr preferRelativeResize="0"/>
          <p:nvPr/>
        </p:nvPicPr>
        <p:blipFill>
          <a:blip r:embed="rId3">
            <a:alphaModFix/>
          </a:blip>
          <a:stretch>
            <a:fillRect/>
          </a:stretch>
        </p:blipFill>
        <p:spPr>
          <a:xfrm>
            <a:off x="415025" y="1017725"/>
            <a:ext cx="5486825" cy="3820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000000"/>
                </a:solidFill>
              </a:rPr>
              <a:t>Aufgabe </a:t>
            </a:r>
            <a:r>
              <a:rPr lang="en-GB" sz="2800"/>
              <a:t>2</a:t>
            </a:r>
            <a:r>
              <a:rPr lang="en-GB" sz="2800">
                <a:solidFill>
                  <a:srgbClr val="000000"/>
                </a:solidFill>
              </a:rPr>
              <a:t>: </a:t>
            </a:r>
            <a:r>
              <a:rPr lang="en-GB" sz="2800"/>
              <a:t>Executable Graph </a:t>
            </a:r>
            <a:endParaRPr sz="2800">
              <a:solidFill>
                <a:srgbClr val="000000"/>
              </a:solidFill>
            </a:endParaRPr>
          </a:p>
        </p:txBody>
      </p:sp>
      <p:sp>
        <p:nvSpPr>
          <p:cNvPr id="201" name="Google Shape;201;p32"/>
          <p:cNvSpPr txBox="1"/>
          <p:nvPr/>
        </p:nvSpPr>
        <p:spPr>
          <a:xfrm>
            <a:off x="2996100" y="2302350"/>
            <a:ext cx="3151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rgbClr val="666666"/>
                </a:solidFill>
                <a:latin typeface="Calibri"/>
                <a:ea typeface="Calibri"/>
                <a:cs typeface="Calibri"/>
                <a:sym typeface="Calibri"/>
              </a:rPr>
              <a:t>Siehe Aufgabenblatt</a:t>
            </a:r>
            <a:endParaRPr sz="2300">
              <a:solidFill>
                <a:srgbClr val="66666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000000"/>
                </a:solidFill>
              </a:rPr>
              <a:t>Aufgabe </a:t>
            </a:r>
            <a:r>
              <a:rPr lang="en-GB" sz="2800"/>
              <a:t>2</a:t>
            </a:r>
            <a:r>
              <a:rPr lang="en-GB" sz="2800">
                <a:solidFill>
                  <a:srgbClr val="000000"/>
                </a:solidFill>
              </a:rPr>
              <a:t>: </a:t>
            </a:r>
            <a:r>
              <a:rPr lang="en-GB" sz="2800"/>
              <a:t>Executable Graph </a:t>
            </a:r>
            <a:r>
              <a:rPr lang="en-GB" sz="1700">
                <a:solidFill>
                  <a:schemeClr val="dk1"/>
                </a:solidFill>
              </a:rPr>
              <a:t>(Priorität: ★★★★☆)</a:t>
            </a:r>
            <a:endParaRPr>
              <a:solidFill>
                <a:schemeClr val="dk1"/>
              </a:solidFill>
            </a:endParaRPr>
          </a:p>
          <a:p>
            <a:pPr indent="0" lvl="0" marL="0" rtl="0" algn="l">
              <a:spcBef>
                <a:spcPts val="0"/>
              </a:spcBef>
              <a:spcAft>
                <a:spcPts val="0"/>
              </a:spcAft>
              <a:buNone/>
            </a:pPr>
            <a:r>
              <a:t/>
            </a:r>
            <a:endParaRPr sz="2800"/>
          </a:p>
        </p:txBody>
      </p:sp>
      <p:pic>
        <p:nvPicPr>
          <p:cNvPr id="207" name="Google Shape;207;p33"/>
          <p:cNvPicPr preferRelativeResize="0"/>
          <p:nvPr/>
        </p:nvPicPr>
        <p:blipFill>
          <a:blip r:embed="rId3">
            <a:alphaModFix/>
          </a:blip>
          <a:stretch>
            <a:fillRect/>
          </a:stretch>
        </p:blipFill>
        <p:spPr>
          <a:xfrm>
            <a:off x="1541700" y="1533750"/>
            <a:ext cx="5347375" cy="272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ctrTitle"/>
          </p:nvPr>
        </p:nvSpPr>
        <p:spPr>
          <a:xfrm>
            <a:off x="311700" y="227775"/>
            <a:ext cx="8520600" cy="91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Plan für heute</a:t>
            </a:r>
            <a:endParaRPr/>
          </a:p>
        </p:txBody>
      </p:sp>
      <p:sp>
        <p:nvSpPr>
          <p:cNvPr id="74" name="Google Shape;74;p16"/>
          <p:cNvSpPr txBox="1"/>
          <p:nvPr/>
        </p:nvSpPr>
        <p:spPr>
          <a:xfrm>
            <a:off x="295325" y="1045300"/>
            <a:ext cx="7873800" cy="35790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SzPts val="2100"/>
              <a:buAutoNum type="arabicPeriod"/>
            </a:pPr>
            <a:r>
              <a:rPr lang="en-GB" sz="2100"/>
              <a:t>FEEDBACK U06</a:t>
            </a:r>
            <a:endParaRPr sz="2100"/>
          </a:p>
          <a:p>
            <a:pPr indent="-361950" lvl="0" marL="457200" rtl="0" algn="l">
              <a:spcBef>
                <a:spcPts val="0"/>
              </a:spcBef>
              <a:spcAft>
                <a:spcPts val="0"/>
              </a:spcAft>
              <a:buSzPts val="2100"/>
              <a:buAutoNum type="arabicPeriod"/>
            </a:pPr>
            <a:r>
              <a:rPr lang="en-GB" sz="2100"/>
              <a:t>Nachbesprechung U07</a:t>
            </a:r>
            <a:endParaRPr sz="2100"/>
          </a:p>
          <a:p>
            <a:pPr indent="-361950" lvl="0" marL="457200" rtl="0" algn="l">
              <a:spcBef>
                <a:spcPts val="0"/>
              </a:spcBef>
              <a:spcAft>
                <a:spcPts val="0"/>
              </a:spcAft>
              <a:buSzPts val="2100"/>
              <a:buAutoNum type="arabicPeriod"/>
            </a:pPr>
            <a:r>
              <a:rPr lang="en-GB" sz="2100"/>
              <a:t>Vorbesprechung U08</a:t>
            </a:r>
            <a:endParaRPr b="1" sz="2100"/>
          </a:p>
          <a:p>
            <a:pPr indent="-361950" lvl="0" marL="457200" rtl="0" algn="l">
              <a:spcBef>
                <a:spcPts val="0"/>
              </a:spcBef>
              <a:spcAft>
                <a:spcPts val="0"/>
              </a:spcAft>
              <a:buSzPts val="2100"/>
              <a:buAutoNum type="arabicPeriod"/>
            </a:pPr>
            <a:r>
              <a:rPr lang="en-GB" sz="2100"/>
              <a:t>Kurzes Recap: Visibility</a:t>
            </a:r>
            <a:endParaRPr sz="2100"/>
          </a:p>
          <a:p>
            <a:pPr indent="-361950" lvl="0" marL="457200" rtl="0" algn="l">
              <a:spcBef>
                <a:spcPts val="0"/>
              </a:spcBef>
              <a:spcAft>
                <a:spcPts val="0"/>
              </a:spcAft>
              <a:buSzPts val="2100"/>
              <a:buAutoNum type="arabicPeriod"/>
            </a:pPr>
            <a:r>
              <a:rPr lang="en-GB" sz="2100"/>
              <a:t>Zusatzübungen: Loop Invarianten</a:t>
            </a:r>
            <a:endParaRPr sz="2100"/>
          </a:p>
          <a:p>
            <a:pPr indent="-361950" lvl="0" marL="457200" rtl="0" algn="l">
              <a:spcBef>
                <a:spcPts val="0"/>
              </a:spcBef>
              <a:spcAft>
                <a:spcPts val="0"/>
              </a:spcAft>
              <a:buSzPts val="2100"/>
              <a:buAutoNum type="arabicPeriod"/>
            </a:pPr>
            <a:r>
              <a:rPr lang="en-GB" sz="2100"/>
              <a:t>Pause</a:t>
            </a:r>
            <a:endParaRPr sz="2100"/>
          </a:p>
          <a:p>
            <a:pPr indent="-361950" lvl="0" marL="457200" rtl="0" algn="l">
              <a:spcBef>
                <a:spcPts val="0"/>
              </a:spcBef>
              <a:spcAft>
                <a:spcPts val="0"/>
              </a:spcAft>
              <a:buSzPts val="2100"/>
              <a:buAutoNum type="arabicPeriod"/>
            </a:pPr>
            <a:r>
              <a:rPr lang="en-GB" sz="2100"/>
              <a:t>Kahoot!</a:t>
            </a:r>
            <a:endParaRPr sz="2100"/>
          </a:p>
          <a:p>
            <a:pPr indent="-361950" lvl="0" marL="457200" rtl="0" algn="l">
              <a:spcBef>
                <a:spcPts val="0"/>
              </a:spcBef>
              <a:spcAft>
                <a:spcPts val="0"/>
              </a:spcAft>
              <a:buClr>
                <a:schemeClr val="dk1"/>
              </a:buClr>
              <a:buSzPts val="2100"/>
              <a:buAutoNum type="arabicPeriod"/>
            </a:pPr>
            <a:r>
              <a:rPr lang="en-GB" sz="2100">
                <a:solidFill>
                  <a:schemeClr val="dk1"/>
                </a:solidFill>
              </a:rPr>
              <a:t>Zusatzübungen: </a:t>
            </a:r>
            <a:r>
              <a:rPr lang="en-GB" sz="2100"/>
              <a:t>EBNF </a:t>
            </a:r>
            <a:endParaRPr sz="2100"/>
          </a:p>
          <a:p>
            <a:pPr indent="0" lvl="0" marL="0" rtl="0" algn="l">
              <a:spcBef>
                <a:spcPts val="0"/>
              </a:spcBef>
              <a:spcAft>
                <a:spcPts val="0"/>
              </a:spcAft>
              <a:buNone/>
            </a:pPr>
            <a:r>
              <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4"/>
          <p:cNvPicPr preferRelativeResize="0"/>
          <p:nvPr/>
        </p:nvPicPr>
        <p:blipFill>
          <a:blip r:embed="rId3">
            <a:alphaModFix/>
          </a:blip>
          <a:stretch>
            <a:fillRect/>
          </a:stretch>
        </p:blipFill>
        <p:spPr>
          <a:xfrm>
            <a:off x="152400" y="152400"/>
            <a:ext cx="7309089" cy="4838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3: Dominator </a:t>
            </a:r>
            <a:r>
              <a:rPr lang="en-GB" sz="1700"/>
              <a:t>(Priorität: ★★☆☆☆)</a:t>
            </a:r>
            <a:endParaRPr sz="1400"/>
          </a:p>
          <a:p>
            <a:pPr indent="0" lvl="0" marL="0" rtl="0" algn="l">
              <a:spcBef>
                <a:spcPts val="0"/>
              </a:spcBef>
              <a:spcAft>
                <a:spcPts val="0"/>
              </a:spcAft>
              <a:buNone/>
            </a:pPr>
            <a:r>
              <a:t/>
            </a:r>
            <a:endParaRPr/>
          </a:p>
        </p:txBody>
      </p:sp>
      <p:sp>
        <p:nvSpPr>
          <p:cNvPr id="218" name="Google Shape;218;p35"/>
          <p:cNvSpPr txBox="1"/>
          <p:nvPr>
            <p:ph idx="1" type="body"/>
          </p:nvPr>
        </p:nvSpPr>
        <p:spPr>
          <a:xfrm>
            <a:off x="311700" y="1152475"/>
            <a:ext cx="8520600" cy="26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434343"/>
                </a:solidFill>
                <a:latin typeface="Times New Roman"/>
                <a:ea typeface="Times New Roman"/>
                <a:cs typeface="Times New Roman"/>
                <a:sym typeface="Times New Roman"/>
              </a:rPr>
              <a:t>Schreiben Sie Junit-Tests für die Methode</a:t>
            </a:r>
            <a:r>
              <a:rPr lang="en-GB" sz="1600"/>
              <a:t> </a:t>
            </a:r>
            <a:r>
              <a:rPr b="1" lang="en-GB" sz="1600">
                <a:solidFill>
                  <a:srgbClr val="7F0055"/>
                </a:solidFill>
                <a:highlight>
                  <a:srgbClr val="FFFFFF"/>
                </a:highlight>
                <a:latin typeface="Courier New"/>
                <a:ea typeface="Courier New"/>
                <a:cs typeface="Courier New"/>
                <a:sym typeface="Courier New"/>
              </a:rPr>
              <a:t>int</a:t>
            </a:r>
            <a:r>
              <a:rPr lang="en-GB" sz="1600">
                <a:solidFill>
                  <a:schemeClr val="dk1"/>
                </a:solidFill>
                <a:highlight>
                  <a:srgbClr val="FFFFFF"/>
                </a:highlight>
                <a:latin typeface="Courier New"/>
                <a:ea typeface="Courier New"/>
                <a:cs typeface="Courier New"/>
                <a:sym typeface="Courier New"/>
              </a:rPr>
              <a:t>[] dominators(</a:t>
            </a:r>
            <a:r>
              <a:rPr b="1" lang="en-GB" sz="1600">
                <a:solidFill>
                  <a:srgbClr val="7F0055"/>
                </a:solidFill>
                <a:highlight>
                  <a:srgbClr val="FFFFFF"/>
                </a:highlight>
                <a:latin typeface="Courier New"/>
                <a:ea typeface="Courier New"/>
                <a:cs typeface="Courier New"/>
                <a:sym typeface="Courier New"/>
              </a:rPr>
              <a:t>int</a:t>
            </a:r>
            <a:r>
              <a:rPr lang="en-GB" sz="1600">
                <a:solidFill>
                  <a:schemeClr val="dk1"/>
                </a:solidFill>
                <a:highlight>
                  <a:srgbClr val="FFFFFF"/>
                </a:highlight>
                <a:latin typeface="Courier New"/>
                <a:ea typeface="Courier New"/>
                <a:cs typeface="Courier New"/>
                <a:sym typeface="Courier New"/>
              </a:rPr>
              <a:t>[] elevations)</a:t>
            </a:r>
            <a:endParaRPr sz="16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6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GB" sz="1600">
                <a:highlight>
                  <a:srgbClr val="FFFFFF"/>
                </a:highlight>
                <a:latin typeface="Times New Roman"/>
                <a:ea typeface="Times New Roman"/>
                <a:cs typeface="Times New Roman"/>
                <a:sym typeface="Times New Roman"/>
              </a:rPr>
              <a:t>Die Methode bekommt ein Array, mit Höhenangaben für jeden Punkt P, als Input und gibt ein Array mit dem Index des jeweiligen Dominators zurück.</a:t>
            </a:r>
            <a:endParaRPr sz="16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GB" sz="1600">
                <a:highlight>
                  <a:srgbClr val="FFFFFF"/>
                </a:highlight>
                <a:latin typeface="Times New Roman"/>
                <a:ea typeface="Times New Roman"/>
                <a:cs typeface="Times New Roman"/>
                <a:sym typeface="Times New Roman"/>
              </a:rPr>
              <a:t>Ein Dominator D eines Punktes P hat von allen Punkten, welche höher als P liegen, die kleinste (horizontale) Distanz zu P. Falls zwei solche Punkte existieren, ist der höhere der beiden der einzige Dominator. Falls beide dieser Punkte gleich hoch sind, gibt es zwei mögliche Dominatoren. Falls kein Dominator für P existiert, enthält result[P] die Zahl -1.</a:t>
            </a:r>
            <a:endParaRPr sz="160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3: Dominator</a:t>
            </a:r>
            <a:endParaRPr/>
          </a:p>
        </p:txBody>
      </p:sp>
      <p:pic>
        <p:nvPicPr>
          <p:cNvPr id="224" name="Google Shape;224;p36"/>
          <p:cNvPicPr preferRelativeResize="0"/>
          <p:nvPr/>
        </p:nvPicPr>
        <p:blipFill>
          <a:blip r:embed="rId3">
            <a:alphaModFix/>
          </a:blip>
          <a:stretch>
            <a:fillRect/>
          </a:stretch>
        </p:blipFill>
        <p:spPr>
          <a:xfrm>
            <a:off x="311688" y="1358850"/>
            <a:ext cx="5762625" cy="3238500"/>
          </a:xfrm>
          <a:prstGeom prst="rect">
            <a:avLst/>
          </a:prstGeom>
          <a:noFill/>
          <a:ln>
            <a:noFill/>
          </a:ln>
        </p:spPr>
      </p:pic>
      <p:sp>
        <p:nvSpPr>
          <p:cNvPr id="225" name="Google Shape;225;p36"/>
          <p:cNvSpPr/>
          <p:nvPr/>
        </p:nvSpPr>
        <p:spPr>
          <a:xfrm>
            <a:off x="386150" y="3171050"/>
            <a:ext cx="91500" cy="91500"/>
          </a:xfrm>
          <a:prstGeom prst="ellipse">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6"/>
          <p:cNvSpPr/>
          <p:nvPr/>
        </p:nvSpPr>
        <p:spPr>
          <a:xfrm>
            <a:off x="1185087" y="4035426"/>
            <a:ext cx="91500" cy="91500"/>
          </a:xfrm>
          <a:prstGeom prst="ellipse">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6"/>
          <p:cNvSpPr/>
          <p:nvPr/>
        </p:nvSpPr>
        <p:spPr>
          <a:xfrm>
            <a:off x="2752275" y="2258700"/>
            <a:ext cx="91500" cy="91500"/>
          </a:xfrm>
          <a:prstGeom prst="ellipse">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6"/>
          <p:cNvSpPr/>
          <p:nvPr/>
        </p:nvSpPr>
        <p:spPr>
          <a:xfrm>
            <a:off x="1962350" y="3608600"/>
            <a:ext cx="91500" cy="91500"/>
          </a:xfrm>
          <a:prstGeom prst="ellipse">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6"/>
          <p:cNvSpPr/>
          <p:nvPr/>
        </p:nvSpPr>
        <p:spPr>
          <a:xfrm>
            <a:off x="3541325" y="3157962"/>
            <a:ext cx="91500" cy="91500"/>
          </a:xfrm>
          <a:prstGeom prst="ellipse">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6"/>
          <p:cNvSpPr/>
          <p:nvPr/>
        </p:nvSpPr>
        <p:spPr>
          <a:xfrm>
            <a:off x="4335019" y="1839000"/>
            <a:ext cx="91500" cy="91500"/>
          </a:xfrm>
          <a:prstGeom prst="ellipse">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6"/>
          <p:cNvSpPr/>
          <p:nvPr/>
        </p:nvSpPr>
        <p:spPr>
          <a:xfrm>
            <a:off x="5128725" y="2258700"/>
            <a:ext cx="91500" cy="91500"/>
          </a:xfrm>
          <a:prstGeom prst="ellipse">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6"/>
          <p:cNvSpPr/>
          <p:nvPr/>
        </p:nvSpPr>
        <p:spPr>
          <a:xfrm>
            <a:off x="5896250" y="1839000"/>
            <a:ext cx="91500" cy="91500"/>
          </a:xfrm>
          <a:prstGeom prst="ellipse">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3" name="Google Shape;233;p36"/>
          <p:cNvPicPr preferRelativeResize="0"/>
          <p:nvPr/>
        </p:nvPicPr>
        <p:blipFill>
          <a:blip r:embed="rId4">
            <a:alphaModFix/>
          </a:blip>
          <a:stretch>
            <a:fillRect/>
          </a:stretch>
        </p:blipFill>
        <p:spPr>
          <a:xfrm>
            <a:off x="386150" y="1117500"/>
            <a:ext cx="3719629" cy="241350"/>
          </a:xfrm>
          <a:prstGeom prst="rect">
            <a:avLst/>
          </a:prstGeom>
          <a:noFill/>
          <a:ln>
            <a:noFill/>
          </a:ln>
        </p:spPr>
      </p:pic>
      <p:sp>
        <p:nvSpPr>
          <p:cNvPr id="234" name="Google Shape;234;p36"/>
          <p:cNvSpPr/>
          <p:nvPr/>
        </p:nvSpPr>
        <p:spPr>
          <a:xfrm>
            <a:off x="298100" y="3083000"/>
            <a:ext cx="267600" cy="267600"/>
          </a:xfrm>
          <a:prstGeom prst="ellipse">
            <a:avLst/>
          </a:pr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6"/>
          <p:cNvSpPr/>
          <p:nvPr/>
        </p:nvSpPr>
        <p:spPr>
          <a:xfrm>
            <a:off x="2664225" y="2170650"/>
            <a:ext cx="267600" cy="267600"/>
          </a:xfrm>
          <a:prstGeom prst="ellipse">
            <a:avLst/>
          </a:prstGeom>
          <a:solidFill>
            <a:srgbClr val="4A86E8">
              <a:alpha val="32300"/>
            </a:srgbClr>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6"/>
          <p:cNvSpPr/>
          <p:nvPr/>
        </p:nvSpPr>
        <p:spPr>
          <a:xfrm>
            <a:off x="1903700" y="3750450"/>
            <a:ext cx="208800" cy="208800"/>
          </a:xfrm>
          <a:prstGeom prst="upArrow">
            <a:avLst>
              <a:gd fmla="val 50000" name="adj1"/>
              <a:gd fmla="val 50000" name="adj2"/>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6"/>
          <p:cNvSpPr/>
          <p:nvPr/>
        </p:nvSpPr>
        <p:spPr>
          <a:xfrm>
            <a:off x="5070075" y="2397250"/>
            <a:ext cx="208800" cy="208800"/>
          </a:xfrm>
          <a:prstGeom prst="upArrow">
            <a:avLst>
              <a:gd fmla="val 50000" name="adj1"/>
              <a:gd fmla="val 50000" name="adj2"/>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6"/>
          <p:cNvSpPr/>
          <p:nvPr/>
        </p:nvSpPr>
        <p:spPr>
          <a:xfrm>
            <a:off x="4246975" y="1750950"/>
            <a:ext cx="267600" cy="267600"/>
          </a:xfrm>
          <a:prstGeom prst="ellipse">
            <a:avLst/>
          </a:prstGeom>
          <a:solidFill>
            <a:srgbClr val="9900FF">
              <a:alpha val="35760"/>
            </a:srgbClr>
          </a:solid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6"/>
          <p:cNvSpPr/>
          <p:nvPr/>
        </p:nvSpPr>
        <p:spPr>
          <a:xfrm>
            <a:off x="5808200" y="1750950"/>
            <a:ext cx="267600" cy="267600"/>
          </a:xfrm>
          <a:prstGeom prst="ellipse">
            <a:avLst/>
          </a:prstGeom>
          <a:solidFill>
            <a:srgbClr val="9900FF">
              <a:alpha val="35760"/>
            </a:srgbClr>
          </a:solid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6"/>
          <p:cNvSpPr txBox="1"/>
          <p:nvPr/>
        </p:nvSpPr>
        <p:spPr>
          <a:xfrm>
            <a:off x="3939550" y="3985575"/>
            <a:ext cx="4421100" cy="904800"/>
          </a:xfrm>
          <a:prstGeom prst="rect">
            <a:avLst/>
          </a:prstGeom>
          <a:solidFill>
            <a:srgbClr val="C9DAF8"/>
          </a:solidFill>
          <a:ln cap="flat" cmpd="sng" w="952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Courier New"/>
                <a:ea typeface="Courier New"/>
                <a:cs typeface="Courier New"/>
                <a:sym typeface="Courier New"/>
              </a:rPr>
              <a:t>result = {3, 0, 3, 5, 5, -1, </a:t>
            </a:r>
            <a:r>
              <a:rPr b="1" lang="en-GB">
                <a:solidFill>
                  <a:schemeClr val="dk1"/>
                </a:solidFill>
                <a:latin typeface="Courier New"/>
                <a:ea typeface="Courier New"/>
                <a:cs typeface="Courier New"/>
                <a:sym typeface="Courier New"/>
              </a:rPr>
              <a:t>5</a:t>
            </a:r>
            <a:r>
              <a:rPr lang="en-GB">
                <a:solidFill>
                  <a:schemeClr val="dk1"/>
                </a:solidFill>
                <a:latin typeface="Courier New"/>
                <a:ea typeface="Courier New"/>
                <a:cs typeface="Courier New"/>
                <a:sym typeface="Courier New"/>
              </a:rPr>
              <a:t>, -1}</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rPr b="1" lang="en-GB">
                <a:solidFill>
                  <a:schemeClr val="dk1"/>
                </a:solidFill>
                <a:latin typeface="Courier New"/>
                <a:ea typeface="Courier New"/>
                <a:cs typeface="Courier New"/>
                <a:sym typeface="Courier New"/>
              </a:rPr>
              <a:t>oder</a:t>
            </a:r>
            <a:endParaRPr b="1">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a:solidFill>
                  <a:schemeClr val="dk1"/>
                </a:solidFill>
                <a:latin typeface="Courier New"/>
                <a:ea typeface="Courier New"/>
                <a:cs typeface="Courier New"/>
                <a:sym typeface="Courier New"/>
              </a:rPr>
              <a:t>result = {3, 0, 3, 5, 5, -1, </a:t>
            </a:r>
            <a:r>
              <a:rPr b="1" lang="en-GB">
                <a:solidFill>
                  <a:schemeClr val="dk1"/>
                </a:solidFill>
                <a:latin typeface="Courier New"/>
                <a:ea typeface="Courier New"/>
                <a:cs typeface="Courier New"/>
                <a:sym typeface="Courier New"/>
              </a:rPr>
              <a:t>7</a:t>
            </a:r>
            <a:r>
              <a:rPr lang="en-GB">
                <a:solidFill>
                  <a:schemeClr val="dk1"/>
                </a:solidFill>
                <a:latin typeface="Courier New"/>
                <a:ea typeface="Courier New"/>
                <a:cs typeface="Courier New"/>
                <a:sym typeface="Courier New"/>
              </a:rPr>
              <a:t>, -1}</a:t>
            </a:r>
            <a:endParaRPr>
              <a:solidFill>
                <a:schemeClr val="dk1"/>
              </a:solidFill>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3: Dominator</a:t>
            </a:r>
            <a:endParaRPr/>
          </a:p>
        </p:txBody>
      </p:sp>
      <p:sp>
        <p:nvSpPr>
          <p:cNvPr id="246" name="Google Shape;246;p37"/>
          <p:cNvSpPr txBox="1"/>
          <p:nvPr/>
        </p:nvSpPr>
        <p:spPr>
          <a:xfrm>
            <a:off x="229350" y="1243075"/>
            <a:ext cx="8571300" cy="77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800">
                <a:solidFill>
                  <a:schemeClr val="dk2"/>
                </a:solidFill>
                <a:highlight>
                  <a:srgbClr val="FFFFFF"/>
                </a:highlight>
                <a:latin typeface="Times New Roman"/>
                <a:ea typeface="Times New Roman"/>
                <a:cs typeface="Times New Roman"/>
                <a:sym typeface="Times New Roman"/>
              </a:rPr>
              <a:t>Weiteres Beispiel:</a:t>
            </a:r>
            <a:endParaRPr sz="1800">
              <a:solidFill>
                <a:schemeClr val="dk2"/>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600">
                <a:solidFill>
                  <a:schemeClr val="dk1"/>
                </a:solidFill>
                <a:highlight>
                  <a:srgbClr val="FFFFFF"/>
                </a:highlight>
                <a:latin typeface="Courier New"/>
                <a:ea typeface="Courier New"/>
                <a:cs typeface="Courier New"/>
                <a:sym typeface="Courier New"/>
              </a:rPr>
              <a:t>elevations = {5, 1, 5, 6}</a:t>
            </a:r>
            <a:endParaRPr sz="1600">
              <a:solidFill>
                <a:schemeClr val="dk2"/>
              </a:solidFill>
              <a:latin typeface="Times New Roman"/>
              <a:ea typeface="Times New Roman"/>
              <a:cs typeface="Times New Roman"/>
              <a:sym typeface="Times New Roman"/>
            </a:endParaRPr>
          </a:p>
        </p:txBody>
      </p:sp>
      <p:sp>
        <p:nvSpPr>
          <p:cNvPr id="247" name="Google Shape;247;p37"/>
          <p:cNvSpPr txBox="1"/>
          <p:nvPr/>
        </p:nvSpPr>
        <p:spPr>
          <a:xfrm>
            <a:off x="311700" y="2188050"/>
            <a:ext cx="2696100" cy="701400"/>
          </a:xfrm>
          <a:prstGeom prst="rect">
            <a:avLst/>
          </a:prstGeom>
          <a:solidFill>
            <a:srgbClr val="C9DAF8"/>
          </a:solidFill>
          <a:ln cap="flat" cmpd="sng" w="952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en-GB">
                <a:solidFill>
                  <a:schemeClr val="dk1"/>
                </a:solidFill>
                <a:latin typeface="Courier New"/>
                <a:ea typeface="Courier New"/>
                <a:cs typeface="Courier New"/>
                <a:sym typeface="Courier New"/>
              </a:rPr>
              <a:t>result = {3, 0, 3, </a:t>
            </a:r>
            <a:r>
              <a:rPr b="1" lang="en-GB">
                <a:solidFill>
                  <a:schemeClr val="dk1"/>
                </a:solidFill>
                <a:latin typeface="Courier New"/>
                <a:ea typeface="Courier New"/>
                <a:cs typeface="Courier New"/>
                <a:sym typeface="Courier New"/>
              </a:rPr>
              <a:t>-1</a:t>
            </a:r>
            <a:r>
              <a:rPr lang="en-GB">
                <a:solidFill>
                  <a:schemeClr val="dk1"/>
                </a:solidFill>
                <a:latin typeface="Courier New"/>
                <a:ea typeface="Courier New"/>
                <a:cs typeface="Courier New"/>
                <a:sym typeface="Courier New"/>
              </a:rPr>
              <a:t>}</a:t>
            </a:r>
            <a:r>
              <a:rPr lang="en-GB">
                <a:solidFill>
                  <a:schemeClr val="dk2"/>
                </a:solidFill>
                <a:latin typeface="Courier New"/>
                <a:ea typeface="Courier New"/>
                <a:cs typeface="Courier New"/>
                <a:sym typeface="Courier New"/>
              </a:rPr>
              <a:t> </a:t>
            </a:r>
            <a:endParaRPr>
              <a:solidFill>
                <a:schemeClr val="dk2"/>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a:solidFill>
                  <a:schemeClr val="dk1"/>
                </a:solidFill>
                <a:latin typeface="Courier New"/>
                <a:ea typeface="Courier New"/>
                <a:cs typeface="Courier New"/>
                <a:sym typeface="Courier New"/>
              </a:rPr>
              <a:t>result = {3, 2, 3, </a:t>
            </a:r>
            <a:r>
              <a:rPr b="1" lang="en-GB">
                <a:solidFill>
                  <a:schemeClr val="dk1"/>
                </a:solidFill>
                <a:latin typeface="Courier New"/>
                <a:ea typeface="Courier New"/>
                <a:cs typeface="Courier New"/>
                <a:sym typeface="Courier New"/>
              </a:rPr>
              <a:t>-1</a:t>
            </a:r>
            <a:r>
              <a:rPr lang="en-GB">
                <a:solidFill>
                  <a:schemeClr val="dk1"/>
                </a:solidFill>
                <a:latin typeface="Courier New"/>
                <a:ea typeface="Courier New"/>
                <a:cs typeface="Courier New"/>
                <a:sym typeface="Courier New"/>
              </a:rPr>
              <a:t>}</a:t>
            </a:r>
            <a:endParaRPr>
              <a:solidFill>
                <a:schemeClr val="dk2"/>
              </a:solidFill>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3: Dominator</a:t>
            </a:r>
            <a:endParaRPr/>
          </a:p>
        </p:txBody>
      </p:sp>
      <p:sp>
        <p:nvSpPr>
          <p:cNvPr id="253" name="Google Shape;253;p38"/>
          <p:cNvSpPr txBox="1"/>
          <p:nvPr>
            <p:ph idx="1" type="body"/>
          </p:nvPr>
        </p:nvSpPr>
        <p:spPr>
          <a:xfrm>
            <a:off x="311700" y="1152475"/>
            <a:ext cx="8520600" cy="26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Times New Roman"/>
                <a:ea typeface="Times New Roman"/>
                <a:cs typeface="Times New Roman"/>
                <a:sym typeface="Times New Roman"/>
              </a:rPr>
              <a:t>Um die Stärke Ihrer Tests zu beurteilen, werden verschiedene, teilweise fehlerhafte Implementierungen mithilfe Ihrer Tests überprüft. Je mehr Fehler Ihre Tests aufdecken, desto besser. Tests sollten fehlschlagen, falls die Implementierung fehlerhaft ist, und erfolgreich durchlaufen, falls keine Fehler vorhanden sind.</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Als Hilfe können Sie sich die Lösung der Aufgabe ”Black-Box Testing” aus der letzten Serie anschauen.</a:t>
            </a:r>
            <a:endParaRPr sz="16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Aufgabe 4: Self-avoiding Random Walks </a:t>
            </a:r>
            <a:r>
              <a:rPr lang="en-GB" sz="1500"/>
              <a:t>(Priorität: ★★☆☆☆)</a:t>
            </a:r>
            <a:endParaRPr sz="1200"/>
          </a:p>
          <a:p>
            <a:pPr indent="0" lvl="0" marL="0" rtl="0" algn="l">
              <a:spcBef>
                <a:spcPts val="0"/>
              </a:spcBef>
              <a:spcAft>
                <a:spcPts val="0"/>
              </a:spcAft>
              <a:buClr>
                <a:schemeClr val="dk1"/>
              </a:buClr>
              <a:buSzPts val="1100"/>
              <a:buFont typeface="Arial"/>
              <a:buNone/>
            </a:pPr>
            <a:r>
              <a:rPr lang="en-GB"/>
              <a:t> </a:t>
            </a:r>
            <a:endParaRPr/>
          </a:p>
        </p:txBody>
      </p:sp>
      <p:sp>
        <p:nvSpPr>
          <p:cNvPr id="259" name="Google Shape;259;p39"/>
          <p:cNvSpPr txBox="1"/>
          <p:nvPr>
            <p:ph idx="1" type="body"/>
          </p:nvPr>
        </p:nvSpPr>
        <p:spPr>
          <a:xfrm>
            <a:off x="311700" y="1152475"/>
            <a:ext cx="8520600" cy="35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Times New Roman"/>
                <a:ea typeface="Times New Roman"/>
                <a:cs typeface="Times New Roman"/>
                <a:sym typeface="Times New Roman"/>
              </a:rPr>
              <a:t>Die Stadt besteht aus 2*N Strassen, die in einem regelmässigen Gitter angeordnet sind</a:t>
            </a:r>
            <a:endParaRPr>
              <a:latin typeface="Times New Roman"/>
              <a:ea typeface="Times New Roman"/>
              <a:cs typeface="Times New Roman"/>
              <a:sym typeface="Times New Roman"/>
            </a:endParaRPr>
          </a:p>
          <a:p>
            <a:pPr indent="0" lvl="0" marL="0" rtl="0" algn="l">
              <a:spcBef>
                <a:spcPts val="0"/>
              </a:spcBef>
              <a:spcAft>
                <a:spcPts val="0"/>
              </a:spcAft>
              <a:buNone/>
            </a:pPr>
            <a:r>
              <a:rPr lang="en-GB">
                <a:latin typeface="Times New Roman"/>
                <a:ea typeface="Times New Roman"/>
                <a:cs typeface="Times New Roman"/>
                <a:sym typeface="Times New Roman"/>
              </a:rPr>
              <a:t>(N ist ungerade und &gt; 1.). Die Stadt kann also vollständig durch die N*N Kreuzungen  der Strassen beschrieben werden.</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rPr lang="en-GB">
                <a:latin typeface="Times New Roman"/>
                <a:ea typeface="Times New Roman"/>
                <a:cs typeface="Times New Roman"/>
                <a:sym typeface="Times New Roman"/>
              </a:rPr>
              <a:t>Eine einmal besuchte Kreuzung wird nicht nochmal besucht. Der Wolf wählt zufällig unter den Richtungen, die ihn zu einer neuen, noch nicht besuchten Kreuzung führen. Wenn der Wolf den Stadtrand erreicht hat, ist die Flucht erfolgreich verlaufen. Wenn der Wolf an eine Kreuzung kommt, von der aus er keine unbesuchte Kreuzung erreichen kann, dann ist die Flucht fehlgeschlagen.</a:t>
            </a:r>
            <a:endParaRPr>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4: Self-avoiding Random Walks</a:t>
            </a:r>
            <a:endParaRPr/>
          </a:p>
        </p:txBody>
      </p:sp>
      <p:pic>
        <p:nvPicPr>
          <p:cNvPr id="265" name="Google Shape;265;p40"/>
          <p:cNvPicPr preferRelativeResize="0"/>
          <p:nvPr/>
        </p:nvPicPr>
        <p:blipFill rotWithShape="1">
          <a:blip r:embed="rId3">
            <a:alphaModFix/>
          </a:blip>
          <a:srcRect b="13243" l="7367" r="5333" t="24107"/>
          <a:stretch/>
        </p:blipFill>
        <p:spPr>
          <a:xfrm>
            <a:off x="585574" y="1163975"/>
            <a:ext cx="7972852" cy="3222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1"/>
          <p:cNvSpPr txBox="1"/>
          <p:nvPr>
            <p:ph type="ctrTitle"/>
          </p:nvPr>
        </p:nvSpPr>
        <p:spPr>
          <a:xfrm>
            <a:off x="311700" y="1775100"/>
            <a:ext cx="8520600" cy="159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600"/>
              <a:t>Kurzes Recap</a:t>
            </a:r>
            <a:r>
              <a:rPr lang="en-GB" sz="4600"/>
              <a:t>: </a:t>
            </a:r>
            <a:br>
              <a:rPr lang="en-GB" sz="4600"/>
            </a:br>
            <a:r>
              <a:rPr lang="en-GB" sz="4600"/>
              <a:t>Visibility</a:t>
            </a:r>
            <a:endParaRPr sz="4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Accessible oder nicht?</a:t>
            </a:r>
            <a:endParaRPr/>
          </a:p>
        </p:txBody>
      </p:sp>
      <p:graphicFrame>
        <p:nvGraphicFramePr>
          <p:cNvPr id="276" name="Google Shape;276;p42"/>
          <p:cNvGraphicFramePr/>
          <p:nvPr/>
        </p:nvGraphicFramePr>
        <p:xfrm>
          <a:off x="952500" y="2827350"/>
          <a:ext cx="3000000" cy="3000000"/>
        </p:xfrm>
        <a:graphic>
          <a:graphicData uri="http://schemas.openxmlformats.org/drawingml/2006/table">
            <a:tbl>
              <a:tblPr>
                <a:noFill/>
                <a:tableStyleId>{D5CF3C28-995D-42F3-B0F8-6FD108D89BE0}</a:tableStyleId>
              </a:tblPr>
              <a:tblGrid>
                <a:gridCol w="1447800"/>
                <a:gridCol w="1447800"/>
                <a:gridCol w="1447800"/>
                <a:gridCol w="1447800"/>
                <a:gridCol w="1447800"/>
              </a:tblGrid>
              <a:tr h="241350">
                <a:tc>
                  <a:txBody>
                    <a:bodyPr/>
                    <a:lstStyle/>
                    <a:p>
                      <a:pPr indent="0" lvl="0" marL="0" rtl="0" algn="l">
                        <a:spcBef>
                          <a:spcPts val="0"/>
                        </a:spcBef>
                        <a:spcAft>
                          <a:spcPts val="0"/>
                        </a:spcAft>
                        <a:buNone/>
                      </a:pPr>
                      <a:r>
                        <a:rPr b="1" lang="en-GB"/>
                        <a:t>Modifier</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GB"/>
                        <a:t>Class</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Package</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Subclass</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Global</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r>
              <a:tr h="190225">
                <a:tc>
                  <a:txBody>
                    <a:bodyPr/>
                    <a:lstStyle/>
                    <a:p>
                      <a:pPr indent="0" lvl="0" marL="0" rtl="0" algn="l">
                        <a:spcBef>
                          <a:spcPts val="0"/>
                        </a:spcBef>
                        <a:spcAft>
                          <a:spcPts val="0"/>
                        </a:spcAft>
                        <a:buNone/>
                      </a:pPr>
                      <a:r>
                        <a:rPr b="1" lang="en-GB"/>
                        <a:t>Public</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Protected</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Default</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Private</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pSp>
        <p:nvGrpSpPr>
          <p:cNvPr id="277" name="Google Shape;277;p42"/>
          <p:cNvGrpSpPr/>
          <p:nvPr/>
        </p:nvGrpSpPr>
        <p:grpSpPr>
          <a:xfrm>
            <a:off x="4192225" y="171650"/>
            <a:ext cx="5787650" cy="2461550"/>
            <a:chOff x="4192225" y="171650"/>
            <a:chExt cx="5787650" cy="2461550"/>
          </a:xfrm>
        </p:grpSpPr>
        <p:sp>
          <p:nvSpPr>
            <p:cNvPr id="278" name="Google Shape;278;p42"/>
            <p:cNvSpPr/>
            <p:nvPr/>
          </p:nvSpPr>
          <p:spPr>
            <a:xfrm>
              <a:off x="7518675" y="172000"/>
              <a:ext cx="2461200" cy="2461200"/>
            </a:xfrm>
            <a:prstGeom prst="rect">
              <a:avLst/>
            </a:prstGeom>
            <a:solidFill>
              <a:srgbClr val="2F2F2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79" name="Google Shape;279;p42"/>
            <p:cNvPicPr preferRelativeResize="0"/>
            <p:nvPr/>
          </p:nvPicPr>
          <p:blipFill>
            <a:blip r:embed="rId3">
              <a:alphaModFix/>
            </a:blip>
            <a:stretch>
              <a:fillRect/>
            </a:stretch>
          </p:blipFill>
          <p:spPr>
            <a:xfrm>
              <a:off x="4192225" y="171650"/>
              <a:ext cx="3535350" cy="2461150"/>
            </a:xfrm>
            <a:prstGeom prst="rect">
              <a:avLst/>
            </a:prstGeom>
            <a:noFill/>
            <a:ln>
              <a:noFill/>
            </a:ln>
          </p:spPr>
        </p:pic>
        <p:sp>
          <p:nvSpPr>
            <p:cNvPr id="280" name="Google Shape;280;p42"/>
            <p:cNvSpPr txBox="1"/>
            <p:nvPr/>
          </p:nvSpPr>
          <p:spPr>
            <a:xfrm>
              <a:off x="6645425" y="1474225"/>
              <a:ext cx="2375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EFEFEF"/>
                  </a:solidFill>
                </a:rPr>
                <a:t>&lt;---- </a:t>
              </a:r>
              <a:r>
                <a:rPr lang="en-GB" sz="1300">
                  <a:solidFill>
                    <a:srgbClr val="EFEFEF"/>
                  </a:solidFill>
                </a:rPr>
                <a:t>Subclass von BaseClass</a:t>
              </a:r>
              <a:endParaRPr sz="1300">
                <a:solidFill>
                  <a:srgbClr val="EFEFEF"/>
                </a:solidFill>
              </a:endParaRPr>
            </a:p>
          </p:txBody>
        </p:sp>
        <p:sp>
          <p:nvSpPr>
            <p:cNvPr id="281" name="Google Shape;281;p42"/>
            <p:cNvSpPr txBox="1"/>
            <p:nvPr/>
          </p:nvSpPr>
          <p:spPr>
            <a:xfrm>
              <a:off x="6483482" y="2175346"/>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EFEFEF"/>
                  </a:solidFill>
                </a:rPr>
                <a:t>&lt;---- Subclass von BaseClass</a:t>
              </a:r>
              <a:endParaRPr sz="1300">
                <a:solidFill>
                  <a:srgbClr val="EFEFEF"/>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Accessible oder nicht?</a:t>
            </a:r>
            <a:endParaRPr/>
          </a:p>
        </p:txBody>
      </p:sp>
      <p:graphicFrame>
        <p:nvGraphicFramePr>
          <p:cNvPr id="287" name="Google Shape;287;p43"/>
          <p:cNvGraphicFramePr/>
          <p:nvPr/>
        </p:nvGraphicFramePr>
        <p:xfrm>
          <a:off x="952500" y="2827350"/>
          <a:ext cx="3000000" cy="3000000"/>
        </p:xfrm>
        <a:graphic>
          <a:graphicData uri="http://schemas.openxmlformats.org/drawingml/2006/table">
            <a:tbl>
              <a:tblPr>
                <a:noFill/>
                <a:tableStyleId>{D5CF3C28-995D-42F3-B0F8-6FD108D89BE0}</a:tableStyleId>
              </a:tblPr>
              <a:tblGrid>
                <a:gridCol w="1447800"/>
                <a:gridCol w="1447800"/>
                <a:gridCol w="1447800"/>
                <a:gridCol w="1447800"/>
                <a:gridCol w="1447800"/>
              </a:tblGrid>
              <a:tr h="241350">
                <a:tc>
                  <a:txBody>
                    <a:bodyPr/>
                    <a:lstStyle/>
                    <a:p>
                      <a:pPr indent="0" lvl="0" marL="0" rtl="0" algn="l">
                        <a:spcBef>
                          <a:spcPts val="0"/>
                        </a:spcBef>
                        <a:spcAft>
                          <a:spcPts val="0"/>
                        </a:spcAft>
                        <a:buNone/>
                      </a:pPr>
                      <a:r>
                        <a:rPr b="1" lang="en-GB"/>
                        <a:t>Modifier</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GB"/>
                        <a:t>Class</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Package</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Subclass</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Global</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r>
              <a:tr h="190225">
                <a:tc>
                  <a:txBody>
                    <a:bodyPr/>
                    <a:lstStyle/>
                    <a:p>
                      <a:pPr indent="0" lvl="0" marL="0" rtl="0" algn="l">
                        <a:spcBef>
                          <a:spcPts val="0"/>
                        </a:spcBef>
                        <a:spcAft>
                          <a:spcPts val="0"/>
                        </a:spcAft>
                        <a:buNone/>
                      </a:pPr>
                      <a:r>
                        <a:rPr b="1" lang="en-GB"/>
                        <a:t>Public</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Protected</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Default</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Private</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pSp>
        <p:nvGrpSpPr>
          <p:cNvPr id="288" name="Google Shape;288;p43"/>
          <p:cNvGrpSpPr/>
          <p:nvPr/>
        </p:nvGrpSpPr>
        <p:grpSpPr>
          <a:xfrm>
            <a:off x="4192225" y="171650"/>
            <a:ext cx="5787650" cy="2461550"/>
            <a:chOff x="4192225" y="171650"/>
            <a:chExt cx="5787650" cy="2461550"/>
          </a:xfrm>
        </p:grpSpPr>
        <p:sp>
          <p:nvSpPr>
            <p:cNvPr id="289" name="Google Shape;289;p43"/>
            <p:cNvSpPr/>
            <p:nvPr/>
          </p:nvSpPr>
          <p:spPr>
            <a:xfrm>
              <a:off x="7518675" y="172000"/>
              <a:ext cx="2461200" cy="2461200"/>
            </a:xfrm>
            <a:prstGeom prst="rect">
              <a:avLst/>
            </a:prstGeom>
            <a:solidFill>
              <a:srgbClr val="2F2F2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0" name="Google Shape;290;p43"/>
            <p:cNvPicPr preferRelativeResize="0"/>
            <p:nvPr/>
          </p:nvPicPr>
          <p:blipFill>
            <a:blip r:embed="rId3">
              <a:alphaModFix/>
            </a:blip>
            <a:stretch>
              <a:fillRect/>
            </a:stretch>
          </p:blipFill>
          <p:spPr>
            <a:xfrm>
              <a:off x="4192225" y="171650"/>
              <a:ext cx="3535350" cy="2461150"/>
            </a:xfrm>
            <a:prstGeom prst="rect">
              <a:avLst/>
            </a:prstGeom>
            <a:noFill/>
            <a:ln>
              <a:noFill/>
            </a:ln>
          </p:spPr>
        </p:pic>
        <p:sp>
          <p:nvSpPr>
            <p:cNvPr id="291" name="Google Shape;291;p43"/>
            <p:cNvSpPr txBox="1"/>
            <p:nvPr/>
          </p:nvSpPr>
          <p:spPr>
            <a:xfrm>
              <a:off x="6645425" y="1474225"/>
              <a:ext cx="2375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EFEFEF"/>
                  </a:solidFill>
                </a:rPr>
                <a:t>&lt;---- Subclass von BaseClass</a:t>
              </a:r>
              <a:endParaRPr sz="1300">
                <a:solidFill>
                  <a:srgbClr val="EFEFEF"/>
                </a:solidFill>
              </a:endParaRPr>
            </a:p>
          </p:txBody>
        </p:sp>
        <p:sp>
          <p:nvSpPr>
            <p:cNvPr id="292" name="Google Shape;292;p43"/>
            <p:cNvSpPr txBox="1"/>
            <p:nvPr/>
          </p:nvSpPr>
          <p:spPr>
            <a:xfrm>
              <a:off x="6483482" y="2175346"/>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EFEFEF"/>
                  </a:solidFill>
                </a:rPr>
                <a:t>&lt;---- Subclass von BaseClass</a:t>
              </a:r>
              <a:endParaRPr sz="1300">
                <a:solidFill>
                  <a:srgbClr val="EFEFEF"/>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Feedback U06</a:t>
            </a:r>
            <a:endParaRPr b="1"/>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Allgemein wenig Abgaben</a:t>
            </a:r>
            <a:endParaRPr/>
          </a:p>
          <a:p>
            <a:pPr indent="-342900" lvl="0" marL="457200" rtl="0" algn="l">
              <a:spcBef>
                <a:spcPts val="0"/>
              </a:spcBef>
              <a:spcAft>
                <a:spcPts val="0"/>
              </a:spcAft>
              <a:buSzPts val="1800"/>
              <a:buChar char="●"/>
            </a:pPr>
            <a:r>
              <a:rPr lang="en-GB"/>
              <a:t>Loop Invarianten meistens gut gelöst!</a:t>
            </a:r>
            <a:endParaRPr/>
          </a:p>
          <a:p>
            <a:pPr indent="-342900" lvl="0" marL="457200" rtl="0" algn="l">
              <a:spcBef>
                <a:spcPts val="0"/>
              </a:spcBef>
              <a:spcAft>
                <a:spcPts val="0"/>
              </a:spcAft>
              <a:buSzPts val="1800"/>
              <a:buChar char="●"/>
            </a:pPr>
            <a:r>
              <a:rPr lang="en-GB"/>
              <a:t>Gebt den </a:t>
            </a:r>
            <a:r>
              <a:rPr lang="en-GB"/>
              <a:t>Variablen</a:t>
            </a:r>
            <a:r>
              <a:rPr lang="en-GB"/>
              <a:t> bedeutungsvolle Namen!</a:t>
            </a:r>
            <a:endParaRPr/>
          </a:p>
          <a:p>
            <a:pPr indent="-317500" lvl="1" marL="914400" rtl="0" algn="l">
              <a:spcBef>
                <a:spcPts val="0"/>
              </a:spcBef>
              <a:spcAft>
                <a:spcPts val="0"/>
              </a:spcAft>
              <a:buSzPts val="1400"/>
              <a:buChar char="○"/>
            </a:pPr>
            <a:r>
              <a:rPr lang="en-GB"/>
              <a:t>i</a:t>
            </a:r>
            <a:r>
              <a:rPr lang="en-GB"/>
              <a:t>nt gewicht = xy;  ✅</a:t>
            </a:r>
            <a:endParaRPr/>
          </a:p>
          <a:p>
            <a:pPr indent="-317500" lvl="1" marL="914400" rtl="0" algn="l">
              <a:spcBef>
                <a:spcPts val="0"/>
              </a:spcBef>
              <a:spcAft>
                <a:spcPts val="0"/>
              </a:spcAft>
              <a:buSzPts val="1400"/>
              <a:buChar char="○"/>
            </a:pPr>
            <a:r>
              <a:rPr lang="en-GB"/>
              <a:t>int zahl1 = xy; ❌</a:t>
            </a:r>
            <a:endParaRPr/>
          </a:p>
          <a:p>
            <a:pPr indent="-342900" lvl="0" marL="457200" rtl="0" algn="l">
              <a:spcBef>
                <a:spcPts val="0"/>
              </a:spcBef>
              <a:spcAft>
                <a:spcPts val="0"/>
              </a:spcAft>
              <a:buSzPts val="1800"/>
              <a:buChar char="●"/>
            </a:pPr>
            <a:r>
              <a:rPr lang="en-GB"/>
              <a:t>Verwendet die gegebenen Testcases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Accessible oder nicht?</a:t>
            </a:r>
            <a:endParaRPr/>
          </a:p>
        </p:txBody>
      </p:sp>
      <p:graphicFrame>
        <p:nvGraphicFramePr>
          <p:cNvPr id="298" name="Google Shape;298;p44"/>
          <p:cNvGraphicFramePr/>
          <p:nvPr/>
        </p:nvGraphicFramePr>
        <p:xfrm>
          <a:off x="952500" y="2827350"/>
          <a:ext cx="3000000" cy="3000000"/>
        </p:xfrm>
        <a:graphic>
          <a:graphicData uri="http://schemas.openxmlformats.org/drawingml/2006/table">
            <a:tbl>
              <a:tblPr>
                <a:noFill/>
                <a:tableStyleId>{D5CF3C28-995D-42F3-B0F8-6FD108D89BE0}</a:tableStyleId>
              </a:tblPr>
              <a:tblGrid>
                <a:gridCol w="1447800"/>
                <a:gridCol w="1447800"/>
                <a:gridCol w="1447800"/>
                <a:gridCol w="1447800"/>
                <a:gridCol w="1447800"/>
              </a:tblGrid>
              <a:tr h="241350">
                <a:tc>
                  <a:txBody>
                    <a:bodyPr/>
                    <a:lstStyle/>
                    <a:p>
                      <a:pPr indent="0" lvl="0" marL="0" rtl="0" algn="l">
                        <a:spcBef>
                          <a:spcPts val="0"/>
                        </a:spcBef>
                        <a:spcAft>
                          <a:spcPts val="0"/>
                        </a:spcAft>
                        <a:buNone/>
                      </a:pPr>
                      <a:r>
                        <a:rPr b="1" lang="en-GB"/>
                        <a:t>Modifier</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GB"/>
                        <a:t>Class</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Package</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Subclass</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Global</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r>
              <a:tr h="190225">
                <a:tc>
                  <a:txBody>
                    <a:bodyPr/>
                    <a:lstStyle/>
                    <a:p>
                      <a:pPr indent="0" lvl="0" marL="0" rtl="0" algn="l">
                        <a:spcBef>
                          <a:spcPts val="0"/>
                        </a:spcBef>
                        <a:spcAft>
                          <a:spcPts val="0"/>
                        </a:spcAft>
                        <a:buNone/>
                      </a:pPr>
                      <a:r>
                        <a:rPr b="1" lang="en-GB"/>
                        <a:t>Public</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Protected</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CC0000"/>
                          </a:solidFill>
                        </a:rPr>
                        <a:t>No</a:t>
                      </a:r>
                      <a:endParaRPr b="1">
                        <a:solidFill>
                          <a:srgbClr val="CC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Default</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Private</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pSp>
        <p:nvGrpSpPr>
          <p:cNvPr id="299" name="Google Shape;299;p44"/>
          <p:cNvGrpSpPr/>
          <p:nvPr/>
        </p:nvGrpSpPr>
        <p:grpSpPr>
          <a:xfrm>
            <a:off x="4192225" y="171650"/>
            <a:ext cx="5787650" cy="2461550"/>
            <a:chOff x="4192225" y="171650"/>
            <a:chExt cx="5787650" cy="2461550"/>
          </a:xfrm>
        </p:grpSpPr>
        <p:sp>
          <p:nvSpPr>
            <p:cNvPr id="300" name="Google Shape;300;p44"/>
            <p:cNvSpPr/>
            <p:nvPr/>
          </p:nvSpPr>
          <p:spPr>
            <a:xfrm>
              <a:off x="7518675" y="172000"/>
              <a:ext cx="2461200" cy="2461200"/>
            </a:xfrm>
            <a:prstGeom prst="rect">
              <a:avLst/>
            </a:prstGeom>
            <a:solidFill>
              <a:srgbClr val="2F2F2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01" name="Google Shape;301;p44"/>
            <p:cNvPicPr preferRelativeResize="0"/>
            <p:nvPr/>
          </p:nvPicPr>
          <p:blipFill>
            <a:blip r:embed="rId3">
              <a:alphaModFix/>
            </a:blip>
            <a:stretch>
              <a:fillRect/>
            </a:stretch>
          </p:blipFill>
          <p:spPr>
            <a:xfrm>
              <a:off x="4192225" y="171650"/>
              <a:ext cx="3535350" cy="2461150"/>
            </a:xfrm>
            <a:prstGeom prst="rect">
              <a:avLst/>
            </a:prstGeom>
            <a:noFill/>
            <a:ln>
              <a:noFill/>
            </a:ln>
          </p:spPr>
        </p:pic>
        <p:sp>
          <p:nvSpPr>
            <p:cNvPr id="302" name="Google Shape;302;p44"/>
            <p:cNvSpPr txBox="1"/>
            <p:nvPr/>
          </p:nvSpPr>
          <p:spPr>
            <a:xfrm>
              <a:off x="6645425" y="1474225"/>
              <a:ext cx="2375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EFEFEF"/>
                  </a:solidFill>
                </a:rPr>
                <a:t>&lt;---- Subclass von BaseClass</a:t>
              </a:r>
              <a:endParaRPr sz="1300">
                <a:solidFill>
                  <a:srgbClr val="EFEFEF"/>
                </a:solidFill>
              </a:endParaRPr>
            </a:p>
          </p:txBody>
        </p:sp>
        <p:sp>
          <p:nvSpPr>
            <p:cNvPr id="303" name="Google Shape;303;p44"/>
            <p:cNvSpPr txBox="1"/>
            <p:nvPr/>
          </p:nvSpPr>
          <p:spPr>
            <a:xfrm>
              <a:off x="6483482" y="2175346"/>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EFEFEF"/>
                  </a:solidFill>
                </a:rPr>
                <a:t>&lt;---- Subclass von BaseClass</a:t>
              </a:r>
              <a:endParaRPr sz="1300">
                <a:solidFill>
                  <a:srgbClr val="EFEFEF"/>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Accessible oder nicht?</a:t>
            </a:r>
            <a:endParaRPr/>
          </a:p>
        </p:txBody>
      </p:sp>
      <p:graphicFrame>
        <p:nvGraphicFramePr>
          <p:cNvPr id="309" name="Google Shape;309;p45"/>
          <p:cNvGraphicFramePr/>
          <p:nvPr/>
        </p:nvGraphicFramePr>
        <p:xfrm>
          <a:off x="952500" y="2827350"/>
          <a:ext cx="3000000" cy="3000000"/>
        </p:xfrm>
        <a:graphic>
          <a:graphicData uri="http://schemas.openxmlformats.org/drawingml/2006/table">
            <a:tbl>
              <a:tblPr>
                <a:noFill/>
                <a:tableStyleId>{D5CF3C28-995D-42F3-B0F8-6FD108D89BE0}</a:tableStyleId>
              </a:tblPr>
              <a:tblGrid>
                <a:gridCol w="1447800"/>
                <a:gridCol w="1447800"/>
                <a:gridCol w="1447800"/>
                <a:gridCol w="1447800"/>
                <a:gridCol w="1447800"/>
              </a:tblGrid>
              <a:tr h="241350">
                <a:tc>
                  <a:txBody>
                    <a:bodyPr/>
                    <a:lstStyle/>
                    <a:p>
                      <a:pPr indent="0" lvl="0" marL="0" rtl="0" algn="l">
                        <a:spcBef>
                          <a:spcPts val="0"/>
                        </a:spcBef>
                        <a:spcAft>
                          <a:spcPts val="0"/>
                        </a:spcAft>
                        <a:buNone/>
                      </a:pPr>
                      <a:r>
                        <a:rPr b="1" lang="en-GB"/>
                        <a:t>Modifier</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GB"/>
                        <a:t>Class</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Package</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Subclass</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Global</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r>
              <a:tr h="190225">
                <a:tc>
                  <a:txBody>
                    <a:bodyPr/>
                    <a:lstStyle/>
                    <a:p>
                      <a:pPr indent="0" lvl="0" marL="0" rtl="0" algn="l">
                        <a:spcBef>
                          <a:spcPts val="0"/>
                        </a:spcBef>
                        <a:spcAft>
                          <a:spcPts val="0"/>
                        </a:spcAft>
                        <a:buNone/>
                      </a:pPr>
                      <a:r>
                        <a:rPr b="1" lang="en-GB"/>
                        <a:t>Public</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Protected</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CC0000"/>
                          </a:solidFill>
                        </a:rPr>
                        <a:t>No</a:t>
                      </a:r>
                      <a:endParaRPr b="1">
                        <a:solidFill>
                          <a:srgbClr val="CC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Default</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CC0000"/>
                          </a:solidFill>
                        </a:rPr>
                        <a:t>No</a:t>
                      </a:r>
                      <a:endParaRPr b="1">
                        <a:solidFill>
                          <a:srgbClr val="CC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CC0000"/>
                          </a:solidFill>
                        </a:rPr>
                        <a:t>No</a:t>
                      </a:r>
                      <a:endParaRPr b="1">
                        <a:solidFill>
                          <a:srgbClr val="CC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Private</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pSp>
        <p:nvGrpSpPr>
          <p:cNvPr id="310" name="Google Shape;310;p45"/>
          <p:cNvGrpSpPr/>
          <p:nvPr/>
        </p:nvGrpSpPr>
        <p:grpSpPr>
          <a:xfrm>
            <a:off x="4192225" y="171650"/>
            <a:ext cx="5787650" cy="2461550"/>
            <a:chOff x="4192225" y="171650"/>
            <a:chExt cx="5787650" cy="2461550"/>
          </a:xfrm>
        </p:grpSpPr>
        <p:sp>
          <p:nvSpPr>
            <p:cNvPr id="311" name="Google Shape;311;p45"/>
            <p:cNvSpPr/>
            <p:nvPr/>
          </p:nvSpPr>
          <p:spPr>
            <a:xfrm>
              <a:off x="7518675" y="172000"/>
              <a:ext cx="2461200" cy="2461200"/>
            </a:xfrm>
            <a:prstGeom prst="rect">
              <a:avLst/>
            </a:prstGeom>
            <a:solidFill>
              <a:srgbClr val="2F2F2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12" name="Google Shape;312;p45"/>
            <p:cNvPicPr preferRelativeResize="0"/>
            <p:nvPr/>
          </p:nvPicPr>
          <p:blipFill>
            <a:blip r:embed="rId3">
              <a:alphaModFix/>
            </a:blip>
            <a:stretch>
              <a:fillRect/>
            </a:stretch>
          </p:blipFill>
          <p:spPr>
            <a:xfrm>
              <a:off x="4192225" y="171650"/>
              <a:ext cx="3535350" cy="2461150"/>
            </a:xfrm>
            <a:prstGeom prst="rect">
              <a:avLst/>
            </a:prstGeom>
            <a:noFill/>
            <a:ln>
              <a:noFill/>
            </a:ln>
          </p:spPr>
        </p:pic>
        <p:sp>
          <p:nvSpPr>
            <p:cNvPr id="313" name="Google Shape;313;p45"/>
            <p:cNvSpPr txBox="1"/>
            <p:nvPr/>
          </p:nvSpPr>
          <p:spPr>
            <a:xfrm>
              <a:off x="6645425" y="1474225"/>
              <a:ext cx="2375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EFEFEF"/>
                  </a:solidFill>
                </a:rPr>
                <a:t>&lt;---- Subclass von BaseClass</a:t>
              </a:r>
              <a:endParaRPr sz="1300">
                <a:solidFill>
                  <a:srgbClr val="EFEFEF"/>
                </a:solidFill>
              </a:endParaRPr>
            </a:p>
          </p:txBody>
        </p:sp>
        <p:sp>
          <p:nvSpPr>
            <p:cNvPr id="314" name="Google Shape;314;p45"/>
            <p:cNvSpPr txBox="1"/>
            <p:nvPr/>
          </p:nvSpPr>
          <p:spPr>
            <a:xfrm>
              <a:off x="6483482" y="2175346"/>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EFEFEF"/>
                  </a:solidFill>
                </a:rPr>
                <a:t>&lt;---- Subclass von BaseClass</a:t>
              </a:r>
              <a:endParaRPr sz="1300">
                <a:solidFill>
                  <a:srgbClr val="EFEFEF"/>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Accessible oder nicht?</a:t>
            </a:r>
            <a:endParaRPr/>
          </a:p>
        </p:txBody>
      </p:sp>
      <p:graphicFrame>
        <p:nvGraphicFramePr>
          <p:cNvPr id="320" name="Google Shape;320;p46"/>
          <p:cNvGraphicFramePr/>
          <p:nvPr/>
        </p:nvGraphicFramePr>
        <p:xfrm>
          <a:off x="952500" y="2827350"/>
          <a:ext cx="3000000" cy="3000000"/>
        </p:xfrm>
        <a:graphic>
          <a:graphicData uri="http://schemas.openxmlformats.org/drawingml/2006/table">
            <a:tbl>
              <a:tblPr>
                <a:noFill/>
                <a:tableStyleId>{D5CF3C28-995D-42F3-B0F8-6FD108D89BE0}</a:tableStyleId>
              </a:tblPr>
              <a:tblGrid>
                <a:gridCol w="1447800"/>
                <a:gridCol w="1447800"/>
                <a:gridCol w="1447800"/>
                <a:gridCol w="1447800"/>
                <a:gridCol w="1447800"/>
              </a:tblGrid>
              <a:tr h="241350">
                <a:tc>
                  <a:txBody>
                    <a:bodyPr/>
                    <a:lstStyle/>
                    <a:p>
                      <a:pPr indent="0" lvl="0" marL="0" rtl="0" algn="l">
                        <a:spcBef>
                          <a:spcPts val="0"/>
                        </a:spcBef>
                        <a:spcAft>
                          <a:spcPts val="0"/>
                        </a:spcAft>
                        <a:buNone/>
                      </a:pPr>
                      <a:r>
                        <a:rPr b="1" lang="en-GB"/>
                        <a:t>Modifier</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GB"/>
                        <a:t>Class</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Package</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Subclass</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a:t>Global</a:t>
                      </a:r>
                      <a:endParaRPr b="1"/>
                    </a:p>
                  </a:txBody>
                  <a:tcPr marT="91425" marB="91425" marR="91425" marL="91425">
                    <a:lnB cap="flat" cmpd="sng" w="9525">
                      <a:solidFill>
                        <a:srgbClr val="9E9E9E"/>
                      </a:solidFill>
                      <a:prstDash val="solid"/>
                      <a:round/>
                      <a:headEnd len="sm" w="sm" type="none"/>
                      <a:tailEnd len="sm" w="sm" type="none"/>
                    </a:lnB>
                    <a:solidFill>
                      <a:srgbClr val="CFE2F3"/>
                    </a:solidFill>
                  </a:tcPr>
                </a:tc>
              </a:tr>
              <a:tr h="190225">
                <a:tc>
                  <a:txBody>
                    <a:bodyPr/>
                    <a:lstStyle/>
                    <a:p>
                      <a:pPr indent="0" lvl="0" marL="0" rtl="0" algn="l">
                        <a:spcBef>
                          <a:spcPts val="0"/>
                        </a:spcBef>
                        <a:spcAft>
                          <a:spcPts val="0"/>
                        </a:spcAft>
                        <a:buNone/>
                      </a:pPr>
                      <a:r>
                        <a:rPr b="1" lang="en-GB"/>
                        <a:t>Public</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Protected</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CC0000"/>
                          </a:solidFill>
                        </a:rPr>
                        <a:t>No</a:t>
                      </a:r>
                      <a:endParaRPr b="1">
                        <a:solidFill>
                          <a:srgbClr val="CC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Default</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CC0000"/>
                          </a:solidFill>
                        </a:rPr>
                        <a:t>No</a:t>
                      </a:r>
                      <a:endParaRPr b="1">
                        <a:solidFill>
                          <a:srgbClr val="CC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CC0000"/>
                          </a:solidFill>
                        </a:rPr>
                        <a:t>No</a:t>
                      </a:r>
                      <a:endParaRPr b="1">
                        <a:solidFill>
                          <a:srgbClr val="CC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0225">
                <a:tc>
                  <a:txBody>
                    <a:bodyPr/>
                    <a:lstStyle/>
                    <a:p>
                      <a:pPr indent="0" lvl="0" marL="0" rtl="0" algn="l">
                        <a:spcBef>
                          <a:spcPts val="0"/>
                        </a:spcBef>
                        <a:spcAft>
                          <a:spcPts val="0"/>
                        </a:spcAft>
                        <a:buNone/>
                      </a:pPr>
                      <a:r>
                        <a:rPr b="1" lang="en-GB"/>
                        <a:t>Private</a:t>
                      </a:r>
                      <a:endParaRPr b="1"/>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lstStyle/>
                    <a:p>
                      <a:pPr indent="0" lvl="0" marL="0" rtl="0" algn="ctr">
                        <a:spcBef>
                          <a:spcPts val="0"/>
                        </a:spcBef>
                        <a:spcAft>
                          <a:spcPts val="0"/>
                        </a:spcAft>
                        <a:buNone/>
                      </a:pPr>
                      <a:r>
                        <a:rPr b="1" lang="en-GB">
                          <a:solidFill>
                            <a:srgbClr val="3F7F59"/>
                          </a:solidFill>
                        </a:rPr>
                        <a:t>Yes</a:t>
                      </a:r>
                      <a:endParaRPr b="1">
                        <a:solidFill>
                          <a:srgbClr val="3F7F5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CC0000"/>
                          </a:solidFill>
                        </a:rPr>
                        <a:t>No</a:t>
                      </a:r>
                      <a:endParaRPr b="1">
                        <a:solidFill>
                          <a:srgbClr val="CC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CC0000"/>
                          </a:solidFill>
                        </a:rPr>
                        <a:t>No</a:t>
                      </a:r>
                      <a:endParaRPr b="1">
                        <a:solidFill>
                          <a:srgbClr val="CC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CC0000"/>
                          </a:solidFill>
                        </a:rPr>
                        <a:t>No</a:t>
                      </a:r>
                      <a:endParaRPr b="1">
                        <a:solidFill>
                          <a:srgbClr val="CC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pSp>
        <p:nvGrpSpPr>
          <p:cNvPr id="321" name="Google Shape;321;p46"/>
          <p:cNvGrpSpPr/>
          <p:nvPr/>
        </p:nvGrpSpPr>
        <p:grpSpPr>
          <a:xfrm>
            <a:off x="4192225" y="171650"/>
            <a:ext cx="5787650" cy="2461550"/>
            <a:chOff x="4192225" y="171650"/>
            <a:chExt cx="5787650" cy="2461550"/>
          </a:xfrm>
        </p:grpSpPr>
        <p:sp>
          <p:nvSpPr>
            <p:cNvPr id="322" name="Google Shape;322;p46"/>
            <p:cNvSpPr/>
            <p:nvPr/>
          </p:nvSpPr>
          <p:spPr>
            <a:xfrm>
              <a:off x="7518675" y="172000"/>
              <a:ext cx="2461200" cy="2461200"/>
            </a:xfrm>
            <a:prstGeom prst="rect">
              <a:avLst/>
            </a:prstGeom>
            <a:solidFill>
              <a:srgbClr val="2F2F2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23" name="Google Shape;323;p46"/>
            <p:cNvPicPr preferRelativeResize="0"/>
            <p:nvPr/>
          </p:nvPicPr>
          <p:blipFill>
            <a:blip r:embed="rId3">
              <a:alphaModFix/>
            </a:blip>
            <a:stretch>
              <a:fillRect/>
            </a:stretch>
          </p:blipFill>
          <p:spPr>
            <a:xfrm>
              <a:off x="4192225" y="171650"/>
              <a:ext cx="3535350" cy="2461150"/>
            </a:xfrm>
            <a:prstGeom prst="rect">
              <a:avLst/>
            </a:prstGeom>
            <a:noFill/>
            <a:ln>
              <a:noFill/>
            </a:ln>
          </p:spPr>
        </p:pic>
        <p:sp>
          <p:nvSpPr>
            <p:cNvPr id="324" name="Google Shape;324;p46"/>
            <p:cNvSpPr txBox="1"/>
            <p:nvPr/>
          </p:nvSpPr>
          <p:spPr>
            <a:xfrm>
              <a:off x="6645425" y="1474225"/>
              <a:ext cx="2375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EFEFEF"/>
                  </a:solidFill>
                </a:rPr>
                <a:t>&lt;---- Subclass von BaseClass</a:t>
              </a:r>
              <a:endParaRPr sz="1300">
                <a:solidFill>
                  <a:srgbClr val="EFEFEF"/>
                </a:solidFill>
              </a:endParaRPr>
            </a:p>
          </p:txBody>
        </p:sp>
        <p:sp>
          <p:nvSpPr>
            <p:cNvPr id="325" name="Google Shape;325;p46"/>
            <p:cNvSpPr txBox="1"/>
            <p:nvPr/>
          </p:nvSpPr>
          <p:spPr>
            <a:xfrm>
              <a:off x="6483482" y="2175346"/>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EFEFEF"/>
                  </a:solidFill>
                </a:rPr>
                <a:t>&lt;---- Subclass von BaseClass</a:t>
              </a:r>
              <a:endParaRPr sz="1300">
                <a:solidFill>
                  <a:srgbClr val="EFEFEF"/>
                </a:solidFil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7"/>
          <p:cNvSpPr txBox="1"/>
          <p:nvPr>
            <p:ph type="ctrTitle"/>
          </p:nvPr>
        </p:nvSpPr>
        <p:spPr>
          <a:xfrm>
            <a:off x="311700" y="2195000"/>
            <a:ext cx="8520600" cy="82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600"/>
              <a:t>Demo</a:t>
            </a:r>
            <a:endParaRPr sz="4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8"/>
          <p:cNvSpPr txBox="1"/>
          <p:nvPr>
            <p:ph type="ctrTitle"/>
          </p:nvPr>
        </p:nvSpPr>
        <p:spPr>
          <a:xfrm>
            <a:off x="311700" y="1775100"/>
            <a:ext cx="8520600" cy="159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600"/>
              <a:t>Zusatzaufgaben: </a:t>
            </a:r>
            <a:br>
              <a:rPr lang="en-GB" sz="4600"/>
            </a:br>
            <a:r>
              <a:rPr lang="en-GB" sz="4600"/>
              <a:t>Loop Invarianten</a:t>
            </a:r>
            <a:endParaRPr sz="4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42" name="Google Shape;342;p49"/>
          <p:cNvPicPr preferRelativeResize="0"/>
          <p:nvPr/>
        </p:nvPicPr>
        <p:blipFill>
          <a:blip r:embed="rId3">
            <a:alphaModFix/>
          </a:blip>
          <a:stretch>
            <a:fillRect/>
          </a:stretch>
        </p:blipFill>
        <p:spPr>
          <a:xfrm>
            <a:off x="0" y="206314"/>
            <a:ext cx="9144000" cy="4730873"/>
          </a:xfrm>
          <a:prstGeom prst="rect">
            <a:avLst/>
          </a:prstGeom>
          <a:noFill/>
          <a:ln>
            <a:noFill/>
          </a:ln>
        </p:spPr>
      </p:pic>
      <p:sp>
        <p:nvSpPr>
          <p:cNvPr id="343" name="Google Shape;343;p49"/>
          <p:cNvSpPr/>
          <p:nvPr/>
        </p:nvSpPr>
        <p:spPr>
          <a:xfrm>
            <a:off x="6398875" y="309475"/>
            <a:ext cx="2386500" cy="447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344" name="Google Shape;344;p49"/>
          <p:cNvSpPr/>
          <p:nvPr/>
        </p:nvSpPr>
        <p:spPr>
          <a:xfrm>
            <a:off x="2584825" y="1824200"/>
            <a:ext cx="32256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4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51" name="Google Shape;351;p50"/>
          <p:cNvPicPr preferRelativeResize="0"/>
          <p:nvPr/>
        </p:nvPicPr>
        <p:blipFill>
          <a:blip r:embed="rId3">
            <a:alphaModFix/>
          </a:blip>
          <a:stretch>
            <a:fillRect/>
          </a:stretch>
        </p:blipFill>
        <p:spPr>
          <a:xfrm>
            <a:off x="0" y="144467"/>
            <a:ext cx="9144000" cy="4854565"/>
          </a:xfrm>
          <a:prstGeom prst="rect">
            <a:avLst/>
          </a:prstGeom>
          <a:noFill/>
          <a:ln cap="flat" cmpd="sng" w="9525">
            <a:solidFill>
              <a:schemeClr val="lt2"/>
            </a:solidFill>
            <a:prstDash val="solid"/>
            <a:round/>
            <a:headEnd len="sm" w="sm" type="none"/>
            <a:tailEnd len="sm" w="sm" type="none"/>
          </a:ln>
        </p:spPr>
      </p:pic>
      <p:sp>
        <p:nvSpPr>
          <p:cNvPr id="352" name="Google Shape;352;p50"/>
          <p:cNvSpPr/>
          <p:nvPr/>
        </p:nvSpPr>
        <p:spPr>
          <a:xfrm>
            <a:off x="6693100" y="287675"/>
            <a:ext cx="2386500" cy="447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353" name="Google Shape;353;p50"/>
          <p:cNvSpPr/>
          <p:nvPr/>
        </p:nvSpPr>
        <p:spPr>
          <a:xfrm>
            <a:off x="2628425" y="1802400"/>
            <a:ext cx="34761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 name="Google Shape;354;p50"/>
          <p:cNvSpPr/>
          <p:nvPr/>
        </p:nvSpPr>
        <p:spPr>
          <a:xfrm>
            <a:off x="3159950" y="1014475"/>
            <a:ext cx="192000" cy="178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53"/>
                                        </p:tgtEl>
                                        <p:attrNameLst>
                                          <p:attrName>style.visibility</p:attrName>
                                        </p:attrNameLst>
                                      </p:cBhvr>
                                      <p:to>
                                        <p:strVal val="hidden"/>
                                      </p:to>
                                    </p:set>
                                  </p:childTnLst>
                                </p:cTn>
                              </p:par>
                            </p:childTnLst>
                          </p:cTn>
                        </p:par>
                        <p:par>
                          <p:cTn fill="hold">
                            <p:stCondLst>
                              <p:cond delay="0"/>
                            </p:stCondLst>
                            <p:childTnLst>
                              <p:par>
                                <p:cTn fill="hold" nodeType="afterEffect" presetClass="exit" presetID="1" presetSubtype="0">
                                  <p:stCondLst>
                                    <p:cond delay="0"/>
                                  </p:stCondLst>
                                  <p:childTnLst>
                                    <p:set>
                                      <p:cBhvr>
                                        <p:cTn dur="1" fill="hold">
                                          <p:stCondLst>
                                            <p:cond delay="0"/>
                                          </p:stCondLst>
                                        </p:cTn>
                                        <p:tgtEl>
                                          <p:spTgt spid="3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51"/>
          <p:cNvPicPr preferRelativeResize="0"/>
          <p:nvPr/>
        </p:nvPicPr>
        <p:blipFill>
          <a:blip r:embed="rId3">
            <a:alphaModFix/>
          </a:blip>
          <a:stretch>
            <a:fillRect/>
          </a:stretch>
        </p:blipFill>
        <p:spPr>
          <a:xfrm>
            <a:off x="0" y="107742"/>
            <a:ext cx="9144000" cy="4928016"/>
          </a:xfrm>
          <a:prstGeom prst="rect">
            <a:avLst/>
          </a:prstGeom>
          <a:noFill/>
          <a:ln>
            <a:noFill/>
          </a:ln>
        </p:spPr>
      </p:pic>
      <p:sp>
        <p:nvSpPr>
          <p:cNvPr id="360" name="Google Shape;360;p51"/>
          <p:cNvSpPr/>
          <p:nvPr/>
        </p:nvSpPr>
        <p:spPr>
          <a:xfrm>
            <a:off x="6693100" y="287675"/>
            <a:ext cx="2386500" cy="447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361" name="Google Shape;361;p51"/>
          <p:cNvSpPr/>
          <p:nvPr/>
        </p:nvSpPr>
        <p:spPr>
          <a:xfrm>
            <a:off x="2628425" y="1802400"/>
            <a:ext cx="34761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61"/>
                                        </p:tgtEl>
                                        <p:attrNameLst>
                                          <p:attrName>style.visibility</p:attrName>
                                        </p:attrNameLst>
                                      </p:cBhvr>
                                      <p:to>
                                        <p:strVal val="hidden"/>
                                      </p:to>
                                    </p:set>
                                  </p:childTnLst>
                                </p:cTn>
                              </p:par>
                            </p:childTnLst>
                          </p:cTn>
                        </p:par>
                        <p:par>
                          <p:cTn fill="hold">
                            <p:stCondLst>
                              <p:cond delay="0"/>
                            </p:stCondLst>
                            <p:childTnLst>
                              <p:par>
                                <p:cTn fill="hold" nodeType="afterEffect" presetClass="exit" presetID="1" presetSubtype="0">
                                  <p:stCondLst>
                                    <p:cond delay="0"/>
                                  </p:stCondLst>
                                  <p:childTnLst>
                                    <p:set>
                                      <p:cBhvr>
                                        <p:cTn dur="1" fill="hold">
                                          <p:stCondLst>
                                            <p:cond delay="0"/>
                                          </p:stCondLst>
                                        </p:cTn>
                                        <p:tgtEl>
                                          <p:spTgt spid="3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52"/>
          <p:cNvPicPr preferRelativeResize="0"/>
          <p:nvPr/>
        </p:nvPicPr>
        <p:blipFill>
          <a:blip r:embed="rId3">
            <a:alphaModFix/>
          </a:blip>
          <a:stretch>
            <a:fillRect/>
          </a:stretch>
        </p:blipFill>
        <p:spPr>
          <a:xfrm>
            <a:off x="0" y="25727"/>
            <a:ext cx="9144001" cy="4939646"/>
          </a:xfrm>
          <a:prstGeom prst="rect">
            <a:avLst/>
          </a:prstGeom>
          <a:noFill/>
          <a:ln>
            <a:noFill/>
          </a:ln>
        </p:spPr>
      </p:pic>
      <p:sp>
        <p:nvSpPr>
          <p:cNvPr id="367" name="Google Shape;367;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69" name="Google Shape;369;p52"/>
          <p:cNvSpPr/>
          <p:nvPr/>
        </p:nvSpPr>
        <p:spPr>
          <a:xfrm>
            <a:off x="6693100" y="287675"/>
            <a:ext cx="2386500" cy="447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370" name="Google Shape;370;p52"/>
          <p:cNvSpPr/>
          <p:nvPr/>
        </p:nvSpPr>
        <p:spPr>
          <a:xfrm>
            <a:off x="2628425" y="1802400"/>
            <a:ext cx="34761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70"/>
                                        </p:tgtEl>
                                        <p:attrNameLst>
                                          <p:attrName>style.visibility</p:attrName>
                                        </p:attrNameLst>
                                      </p:cBhvr>
                                      <p:to>
                                        <p:strVal val="hidden"/>
                                      </p:to>
                                    </p:set>
                                  </p:childTnLst>
                                </p:cTn>
                              </p:par>
                            </p:childTnLst>
                          </p:cTn>
                        </p:par>
                        <p:par>
                          <p:cTn fill="hold">
                            <p:stCondLst>
                              <p:cond delay="0"/>
                            </p:stCondLst>
                            <p:childTnLst>
                              <p:par>
                                <p:cTn fill="hold" nodeType="afterEffect" presetClass="exit" presetID="1" presetSubtype="0">
                                  <p:stCondLst>
                                    <p:cond delay="0"/>
                                  </p:stCondLst>
                                  <p:childTnLst>
                                    <p:set>
                                      <p:cBhvr>
                                        <p:cTn dur="1" fill="hold">
                                          <p:stCondLst>
                                            <p:cond delay="0"/>
                                          </p:stCondLst>
                                        </p:cTn>
                                        <p:tgtEl>
                                          <p:spTgt spid="3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53"/>
          <p:cNvPicPr preferRelativeResize="0"/>
          <p:nvPr/>
        </p:nvPicPr>
        <p:blipFill>
          <a:blip r:embed="rId3">
            <a:alphaModFix/>
          </a:blip>
          <a:stretch>
            <a:fillRect/>
          </a:stretch>
        </p:blipFill>
        <p:spPr>
          <a:xfrm>
            <a:off x="0" y="34876"/>
            <a:ext cx="9144001" cy="5073748"/>
          </a:xfrm>
          <a:prstGeom prst="rect">
            <a:avLst/>
          </a:prstGeom>
          <a:noFill/>
          <a:ln>
            <a:noFill/>
          </a:ln>
        </p:spPr>
      </p:pic>
      <p:sp>
        <p:nvSpPr>
          <p:cNvPr id="376" name="Google Shape;376;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78" name="Google Shape;378;p53"/>
          <p:cNvSpPr/>
          <p:nvPr/>
        </p:nvSpPr>
        <p:spPr>
          <a:xfrm>
            <a:off x="6693100" y="287675"/>
            <a:ext cx="2386500" cy="447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379" name="Google Shape;379;p53"/>
          <p:cNvSpPr/>
          <p:nvPr/>
        </p:nvSpPr>
        <p:spPr>
          <a:xfrm>
            <a:off x="2628425" y="1802400"/>
            <a:ext cx="34761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79"/>
                                        </p:tgtEl>
                                        <p:attrNameLst>
                                          <p:attrName>style.visibility</p:attrName>
                                        </p:attrNameLst>
                                      </p:cBhvr>
                                      <p:to>
                                        <p:strVal val="hidden"/>
                                      </p:to>
                                    </p:set>
                                  </p:childTnLst>
                                </p:cTn>
                              </p:par>
                            </p:childTnLst>
                          </p:cTn>
                        </p:par>
                        <p:par>
                          <p:cTn fill="hold">
                            <p:stCondLst>
                              <p:cond delay="0"/>
                            </p:stCondLst>
                            <p:childTnLst>
                              <p:par>
                                <p:cTn fill="hold" nodeType="afterEffect" presetClass="exit" presetID="1" presetSubtype="0">
                                  <p:stCondLst>
                                    <p:cond delay="0"/>
                                  </p:stCondLst>
                                  <p:childTnLst>
                                    <p:set>
                                      <p:cBhvr>
                                        <p:cTn dur="1" fill="hold">
                                          <p:stCondLst>
                                            <p:cond delay="0"/>
                                          </p:stCondLst>
                                        </p:cTn>
                                        <p:tgtEl>
                                          <p:spTgt spid="37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Nachbesprechung Übung 7</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Kahoot</a:t>
            </a:r>
            <a:endParaRPr/>
          </a:p>
        </p:txBody>
      </p:sp>
      <p:sp>
        <p:nvSpPr>
          <p:cNvPr id="385" name="Google Shape;385;p5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9" name="Shape 389"/>
        <p:cNvGrpSpPr/>
        <p:nvPr/>
      </p:nvGrpSpPr>
      <p:grpSpPr>
        <a:xfrm>
          <a:off x="0" y="0"/>
          <a:ext cx="0" cy="0"/>
          <a:chOff x="0" y="0"/>
          <a:chExt cx="0" cy="0"/>
        </a:xfrm>
      </p:grpSpPr>
      <p:sp>
        <p:nvSpPr>
          <p:cNvPr id="390" name="Google Shape;390;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Zusatzaufgabe</a:t>
            </a:r>
            <a:endParaRPr/>
          </a:p>
        </p:txBody>
      </p:sp>
      <p:sp>
        <p:nvSpPr>
          <p:cNvPr id="391" name="Google Shape;391;p55"/>
          <p:cNvSpPr txBox="1"/>
          <p:nvPr>
            <p:ph idx="1" type="body"/>
          </p:nvPr>
        </p:nvSpPr>
        <p:spPr>
          <a:xfrm>
            <a:off x="311700" y="1152475"/>
            <a:ext cx="8520600" cy="1681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600">
                <a:latin typeface="Times New Roman"/>
                <a:ea typeface="Times New Roman"/>
                <a:cs typeface="Times New Roman"/>
                <a:sym typeface="Times New Roman"/>
              </a:rPr>
              <a:t>Gegeben sei die Klasse </a:t>
            </a:r>
            <a:r>
              <a:rPr lang="en-GB" sz="1600">
                <a:latin typeface="Consolas"/>
                <a:ea typeface="Consolas"/>
                <a:cs typeface="Consolas"/>
                <a:sym typeface="Consolas"/>
              </a:rPr>
              <a:t>LinkedIntList </a:t>
            </a:r>
            <a:r>
              <a:rPr lang="en-GB" sz="1600">
                <a:latin typeface="Times New Roman"/>
                <a:ea typeface="Times New Roman"/>
                <a:cs typeface="Times New Roman"/>
                <a:sym typeface="Times New Roman"/>
              </a:rPr>
              <a:t>aus der Vorlesung.  </a:t>
            </a:r>
            <a:r>
              <a:rPr lang="en-GB" sz="1600">
                <a:latin typeface="Times New Roman"/>
                <a:ea typeface="Times New Roman"/>
                <a:cs typeface="Times New Roman"/>
                <a:sym typeface="Times New Roman"/>
              </a:rPr>
              <a:t>(Auch als .java verfügbar). </a:t>
            </a:r>
            <a:r>
              <a:rPr lang="en-GB" sz="1600">
                <a:latin typeface="Times New Roman"/>
                <a:ea typeface="Times New Roman"/>
                <a:cs typeface="Times New Roman"/>
                <a:sym typeface="Times New Roman"/>
              </a:rPr>
              <a:t>Implementieren Sie die Methode </a:t>
            </a:r>
            <a:r>
              <a:rPr lang="en-GB" sz="1600">
                <a:latin typeface="Consolas"/>
                <a:ea typeface="Consolas"/>
                <a:cs typeface="Consolas"/>
                <a:sym typeface="Consolas"/>
              </a:rPr>
              <a:t>LinkedIntList.trim(LinkedIntList other)</a:t>
            </a:r>
            <a:r>
              <a:rPr lang="en-GB" sz="1600">
                <a:latin typeface="Times New Roman"/>
                <a:ea typeface="Times New Roman"/>
                <a:cs typeface="Times New Roman"/>
                <a:sym typeface="Times New Roman"/>
              </a:rPr>
              <a:t>, die als Parameter eine andere  </a:t>
            </a:r>
            <a:r>
              <a:rPr lang="en-GB" sz="1600">
                <a:latin typeface="Consolas"/>
                <a:ea typeface="Consolas"/>
                <a:cs typeface="Consolas"/>
                <a:sym typeface="Consolas"/>
              </a:rPr>
              <a:t>LinkIntList other </a:t>
            </a:r>
            <a:r>
              <a:rPr lang="en-GB" sz="1600">
                <a:latin typeface="Times New Roman"/>
                <a:ea typeface="Times New Roman"/>
                <a:cs typeface="Times New Roman"/>
                <a:sym typeface="Times New Roman"/>
              </a:rPr>
              <a:t>entgegen nimmt. Sollte das Exemplar (von LinkedIntList) auf das die Methode trim angewendet wird, Knoten gemeinsam haben </a:t>
            </a:r>
            <a:r>
              <a:rPr lang="en-GB" sz="1600">
                <a:latin typeface="Times New Roman"/>
                <a:ea typeface="Times New Roman"/>
                <a:cs typeface="Times New Roman"/>
                <a:sym typeface="Times New Roman"/>
              </a:rPr>
              <a:t>mit </a:t>
            </a:r>
            <a:r>
              <a:rPr lang="en-GB" sz="1600">
                <a:latin typeface="Consolas"/>
                <a:ea typeface="Consolas"/>
                <a:cs typeface="Consolas"/>
                <a:sym typeface="Consolas"/>
              </a:rPr>
              <a:t>other</a:t>
            </a:r>
            <a:r>
              <a:rPr lang="en-GB" sz="1600">
                <a:latin typeface="Times New Roman"/>
                <a:ea typeface="Times New Roman"/>
                <a:cs typeface="Times New Roman"/>
                <a:sym typeface="Times New Roman"/>
              </a:rPr>
              <a:t>, so wird der erste gemeinsame Knoten als Ergebnis zurückgegeben. Gibt es keine gemeinsamen Knoten (oder ist </a:t>
            </a:r>
            <a:r>
              <a:rPr lang="en-GB" sz="1600">
                <a:latin typeface="Consolas"/>
                <a:ea typeface="Consolas"/>
                <a:cs typeface="Consolas"/>
                <a:sym typeface="Consolas"/>
              </a:rPr>
              <a:t>other </a:t>
            </a:r>
            <a:r>
              <a:rPr lang="en-GB" sz="1600">
                <a:latin typeface="Times New Roman"/>
                <a:ea typeface="Times New Roman"/>
                <a:cs typeface="Times New Roman"/>
                <a:sym typeface="Times New Roman"/>
              </a:rPr>
              <a:t>null), so soll null zurückgegeben werden. </a:t>
            </a:r>
            <a:endParaRPr sz="1600">
              <a:latin typeface="Times New Roman"/>
              <a:ea typeface="Times New Roman"/>
              <a:cs typeface="Times New Roman"/>
              <a:sym typeface="Times New Roman"/>
            </a:endParaRPr>
          </a:p>
          <a:p>
            <a:pPr indent="0" lvl="0" marL="0" rtl="0" algn="l">
              <a:lnSpc>
                <a:spcPct val="100000"/>
              </a:lnSpc>
              <a:spcBef>
                <a:spcPts val="1600"/>
              </a:spcBef>
              <a:spcAft>
                <a:spcPts val="1600"/>
              </a:spcAft>
              <a:buNone/>
            </a:pPr>
            <a:r>
              <a:t/>
            </a:r>
            <a:endParaRPr sz="1600">
              <a:latin typeface="Times New Roman"/>
              <a:ea typeface="Times New Roman"/>
              <a:cs typeface="Times New Roman"/>
              <a:sym typeface="Times New Roman"/>
            </a:endParaRPr>
          </a:p>
        </p:txBody>
      </p:sp>
      <p:sp>
        <p:nvSpPr>
          <p:cNvPr id="392" name="Google Shape;392;p55"/>
          <p:cNvSpPr/>
          <p:nvPr/>
        </p:nvSpPr>
        <p:spPr>
          <a:xfrm>
            <a:off x="2257075" y="3001275"/>
            <a:ext cx="438600" cy="41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393" name="Google Shape;393;p55"/>
          <p:cNvSpPr txBox="1"/>
          <p:nvPr/>
        </p:nvSpPr>
        <p:spPr>
          <a:xfrm>
            <a:off x="2218975" y="2968725"/>
            <a:ext cx="514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900"/>
              <a:t>30</a:t>
            </a:r>
            <a:endParaRPr sz="1900"/>
          </a:p>
        </p:txBody>
      </p:sp>
      <p:sp>
        <p:nvSpPr>
          <p:cNvPr id="394" name="Google Shape;394;p55"/>
          <p:cNvSpPr/>
          <p:nvPr/>
        </p:nvSpPr>
        <p:spPr>
          <a:xfrm>
            <a:off x="3068375" y="3001275"/>
            <a:ext cx="438600" cy="41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395" name="Google Shape;395;p55"/>
          <p:cNvSpPr txBox="1"/>
          <p:nvPr/>
        </p:nvSpPr>
        <p:spPr>
          <a:xfrm>
            <a:off x="3030275" y="2968725"/>
            <a:ext cx="514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900"/>
              <a:t>4</a:t>
            </a:r>
            <a:r>
              <a:rPr lang="en-GB" sz="1900"/>
              <a:t>0</a:t>
            </a:r>
            <a:endParaRPr sz="1900"/>
          </a:p>
        </p:txBody>
      </p:sp>
      <p:cxnSp>
        <p:nvCxnSpPr>
          <p:cNvPr id="396" name="Google Shape;396;p55"/>
          <p:cNvCxnSpPr>
            <a:endCxn id="395" idx="1"/>
          </p:cNvCxnSpPr>
          <p:nvPr/>
        </p:nvCxnSpPr>
        <p:spPr>
          <a:xfrm>
            <a:off x="2733875" y="3207225"/>
            <a:ext cx="296400" cy="0"/>
          </a:xfrm>
          <a:prstGeom prst="straightConnector1">
            <a:avLst/>
          </a:prstGeom>
          <a:noFill/>
          <a:ln cap="flat" cmpd="sng" w="19050">
            <a:solidFill>
              <a:schemeClr val="dk2"/>
            </a:solidFill>
            <a:prstDash val="solid"/>
            <a:round/>
            <a:headEnd len="med" w="med" type="none"/>
            <a:tailEnd len="med" w="med" type="triangle"/>
          </a:ln>
        </p:spPr>
      </p:cxnSp>
      <p:sp>
        <p:nvSpPr>
          <p:cNvPr id="397" name="Google Shape;397;p55"/>
          <p:cNvSpPr/>
          <p:nvPr/>
        </p:nvSpPr>
        <p:spPr>
          <a:xfrm>
            <a:off x="3879575" y="3001275"/>
            <a:ext cx="438600" cy="41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398" name="Google Shape;398;p55"/>
          <p:cNvSpPr txBox="1"/>
          <p:nvPr/>
        </p:nvSpPr>
        <p:spPr>
          <a:xfrm>
            <a:off x="3841475" y="2968725"/>
            <a:ext cx="514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900"/>
              <a:t>5</a:t>
            </a:r>
            <a:r>
              <a:rPr lang="en-GB" sz="1900"/>
              <a:t>0</a:t>
            </a:r>
            <a:endParaRPr sz="1900"/>
          </a:p>
        </p:txBody>
      </p:sp>
      <p:cxnSp>
        <p:nvCxnSpPr>
          <p:cNvPr id="399" name="Google Shape;399;p55"/>
          <p:cNvCxnSpPr>
            <a:endCxn id="398" idx="1"/>
          </p:cNvCxnSpPr>
          <p:nvPr/>
        </p:nvCxnSpPr>
        <p:spPr>
          <a:xfrm>
            <a:off x="3545075" y="3207225"/>
            <a:ext cx="296400" cy="0"/>
          </a:xfrm>
          <a:prstGeom prst="straightConnector1">
            <a:avLst/>
          </a:prstGeom>
          <a:noFill/>
          <a:ln cap="flat" cmpd="sng" w="19050">
            <a:solidFill>
              <a:schemeClr val="dk2"/>
            </a:solidFill>
            <a:prstDash val="solid"/>
            <a:round/>
            <a:headEnd len="med" w="med" type="none"/>
            <a:tailEnd len="med" w="med" type="triangle"/>
          </a:ln>
        </p:spPr>
      </p:cxnSp>
      <p:sp>
        <p:nvSpPr>
          <p:cNvPr id="400" name="Google Shape;400;p55"/>
          <p:cNvSpPr/>
          <p:nvPr/>
        </p:nvSpPr>
        <p:spPr>
          <a:xfrm>
            <a:off x="2848000" y="3738350"/>
            <a:ext cx="438600" cy="41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401" name="Google Shape;401;p55"/>
          <p:cNvSpPr txBox="1"/>
          <p:nvPr/>
        </p:nvSpPr>
        <p:spPr>
          <a:xfrm>
            <a:off x="2809900" y="3705800"/>
            <a:ext cx="514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900"/>
              <a:t>11</a:t>
            </a:r>
            <a:endParaRPr sz="1900"/>
          </a:p>
        </p:txBody>
      </p:sp>
      <p:sp>
        <p:nvSpPr>
          <p:cNvPr id="402" name="Google Shape;402;p55"/>
          <p:cNvSpPr/>
          <p:nvPr/>
        </p:nvSpPr>
        <p:spPr>
          <a:xfrm>
            <a:off x="3659200" y="3738350"/>
            <a:ext cx="438600" cy="41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403" name="Google Shape;403;p55"/>
          <p:cNvSpPr txBox="1"/>
          <p:nvPr/>
        </p:nvSpPr>
        <p:spPr>
          <a:xfrm>
            <a:off x="3621100" y="3705800"/>
            <a:ext cx="514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900"/>
              <a:t>22</a:t>
            </a:r>
            <a:endParaRPr sz="1900"/>
          </a:p>
        </p:txBody>
      </p:sp>
      <p:cxnSp>
        <p:nvCxnSpPr>
          <p:cNvPr id="404" name="Google Shape;404;p55"/>
          <p:cNvCxnSpPr>
            <a:endCxn id="403" idx="1"/>
          </p:cNvCxnSpPr>
          <p:nvPr/>
        </p:nvCxnSpPr>
        <p:spPr>
          <a:xfrm>
            <a:off x="3324700" y="3944300"/>
            <a:ext cx="296400" cy="0"/>
          </a:xfrm>
          <a:prstGeom prst="straightConnector1">
            <a:avLst/>
          </a:prstGeom>
          <a:noFill/>
          <a:ln cap="flat" cmpd="sng" w="19050">
            <a:solidFill>
              <a:schemeClr val="dk2"/>
            </a:solidFill>
            <a:prstDash val="solid"/>
            <a:round/>
            <a:headEnd len="med" w="med" type="none"/>
            <a:tailEnd len="med" w="med" type="triangle"/>
          </a:ln>
        </p:spPr>
      </p:cxnSp>
      <p:sp>
        <p:nvSpPr>
          <p:cNvPr id="405" name="Google Shape;405;p55"/>
          <p:cNvSpPr/>
          <p:nvPr/>
        </p:nvSpPr>
        <p:spPr>
          <a:xfrm>
            <a:off x="4597300" y="3397900"/>
            <a:ext cx="438600" cy="41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406" name="Google Shape;406;p55"/>
          <p:cNvSpPr txBox="1"/>
          <p:nvPr/>
        </p:nvSpPr>
        <p:spPr>
          <a:xfrm>
            <a:off x="4559200" y="3365350"/>
            <a:ext cx="514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900"/>
              <a:t>6</a:t>
            </a:r>
            <a:r>
              <a:rPr lang="en-GB" sz="1900"/>
              <a:t>0</a:t>
            </a:r>
            <a:endParaRPr sz="1900"/>
          </a:p>
        </p:txBody>
      </p:sp>
      <p:sp>
        <p:nvSpPr>
          <p:cNvPr id="407" name="Google Shape;407;p55"/>
          <p:cNvSpPr/>
          <p:nvPr/>
        </p:nvSpPr>
        <p:spPr>
          <a:xfrm>
            <a:off x="5408600" y="3397900"/>
            <a:ext cx="438600" cy="41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408" name="Google Shape;408;p55"/>
          <p:cNvSpPr txBox="1"/>
          <p:nvPr/>
        </p:nvSpPr>
        <p:spPr>
          <a:xfrm>
            <a:off x="5370500" y="3365350"/>
            <a:ext cx="514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900"/>
              <a:t>7</a:t>
            </a:r>
            <a:r>
              <a:rPr lang="en-GB" sz="1900"/>
              <a:t>0</a:t>
            </a:r>
            <a:endParaRPr sz="1900"/>
          </a:p>
        </p:txBody>
      </p:sp>
      <p:cxnSp>
        <p:nvCxnSpPr>
          <p:cNvPr id="409" name="Google Shape;409;p55"/>
          <p:cNvCxnSpPr>
            <a:endCxn id="408" idx="1"/>
          </p:cNvCxnSpPr>
          <p:nvPr/>
        </p:nvCxnSpPr>
        <p:spPr>
          <a:xfrm>
            <a:off x="5074100" y="3603850"/>
            <a:ext cx="296400" cy="0"/>
          </a:xfrm>
          <a:prstGeom prst="straightConnector1">
            <a:avLst/>
          </a:prstGeom>
          <a:noFill/>
          <a:ln cap="flat" cmpd="sng" w="19050">
            <a:solidFill>
              <a:schemeClr val="dk2"/>
            </a:solidFill>
            <a:prstDash val="solid"/>
            <a:round/>
            <a:headEnd len="med" w="med" type="none"/>
            <a:tailEnd len="med" w="med" type="triangle"/>
          </a:ln>
        </p:spPr>
      </p:cxnSp>
      <p:sp>
        <p:nvSpPr>
          <p:cNvPr id="410" name="Google Shape;410;p55"/>
          <p:cNvSpPr/>
          <p:nvPr/>
        </p:nvSpPr>
        <p:spPr>
          <a:xfrm>
            <a:off x="6219800" y="3397900"/>
            <a:ext cx="438600" cy="41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411" name="Google Shape;411;p55"/>
          <p:cNvSpPr txBox="1"/>
          <p:nvPr/>
        </p:nvSpPr>
        <p:spPr>
          <a:xfrm>
            <a:off x="6181700" y="3365350"/>
            <a:ext cx="514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900"/>
              <a:t>8</a:t>
            </a:r>
            <a:r>
              <a:rPr lang="en-GB" sz="1900"/>
              <a:t>0</a:t>
            </a:r>
            <a:endParaRPr sz="1900"/>
          </a:p>
        </p:txBody>
      </p:sp>
      <p:cxnSp>
        <p:nvCxnSpPr>
          <p:cNvPr id="412" name="Google Shape;412;p55"/>
          <p:cNvCxnSpPr>
            <a:endCxn id="411" idx="1"/>
          </p:cNvCxnSpPr>
          <p:nvPr/>
        </p:nvCxnSpPr>
        <p:spPr>
          <a:xfrm>
            <a:off x="5885300" y="3603850"/>
            <a:ext cx="296400" cy="0"/>
          </a:xfrm>
          <a:prstGeom prst="straightConnector1">
            <a:avLst/>
          </a:prstGeom>
          <a:noFill/>
          <a:ln cap="flat" cmpd="sng" w="19050">
            <a:solidFill>
              <a:schemeClr val="dk2"/>
            </a:solidFill>
            <a:prstDash val="solid"/>
            <a:round/>
            <a:headEnd len="med" w="med" type="none"/>
            <a:tailEnd len="med" w="med" type="triangle"/>
          </a:ln>
        </p:spPr>
      </p:cxnSp>
      <p:cxnSp>
        <p:nvCxnSpPr>
          <p:cNvPr id="413" name="Google Shape;413;p55"/>
          <p:cNvCxnSpPr>
            <a:stCxn id="398" idx="3"/>
          </p:cNvCxnSpPr>
          <p:nvPr/>
        </p:nvCxnSpPr>
        <p:spPr>
          <a:xfrm>
            <a:off x="4356275" y="3207225"/>
            <a:ext cx="246900" cy="234000"/>
          </a:xfrm>
          <a:prstGeom prst="straightConnector1">
            <a:avLst/>
          </a:prstGeom>
          <a:noFill/>
          <a:ln cap="flat" cmpd="sng" w="19050">
            <a:solidFill>
              <a:schemeClr val="dk2"/>
            </a:solidFill>
            <a:prstDash val="solid"/>
            <a:round/>
            <a:headEnd len="med" w="med" type="none"/>
            <a:tailEnd len="med" w="med" type="triangle"/>
          </a:ln>
        </p:spPr>
      </p:cxnSp>
      <p:cxnSp>
        <p:nvCxnSpPr>
          <p:cNvPr id="414" name="Google Shape;414;p55"/>
          <p:cNvCxnSpPr/>
          <p:nvPr/>
        </p:nvCxnSpPr>
        <p:spPr>
          <a:xfrm flipH="1" rot="10800000">
            <a:off x="4135900" y="3752300"/>
            <a:ext cx="415500" cy="192000"/>
          </a:xfrm>
          <a:prstGeom prst="straightConnector1">
            <a:avLst/>
          </a:prstGeom>
          <a:noFill/>
          <a:ln cap="flat" cmpd="sng" w="19050">
            <a:solidFill>
              <a:schemeClr val="dk2"/>
            </a:solidFill>
            <a:prstDash val="solid"/>
            <a:round/>
            <a:headEnd len="med" w="med" type="none"/>
            <a:tailEnd len="med" w="med" type="triangle"/>
          </a:ln>
        </p:spPr>
      </p:cxnSp>
      <p:sp>
        <p:nvSpPr>
          <p:cNvPr id="415" name="Google Shape;415;p55"/>
          <p:cNvSpPr txBox="1"/>
          <p:nvPr/>
        </p:nvSpPr>
        <p:spPr>
          <a:xfrm>
            <a:off x="1579400" y="2968725"/>
            <a:ext cx="78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nsolas"/>
                <a:ea typeface="Consolas"/>
                <a:cs typeface="Consolas"/>
                <a:sym typeface="Consolas"/>
              </a:rPr>
              <a:t>this:</a:t>
            </a:r>
            <a:endParaRPr>
              <a:latin typeface="Consolas"/>
              <a:ea typeface="Consolas"/>
              <a:cs typeface="Consolas"/>
              <a:sym typeface="Consolas"/>
            </a:endParaRPr>
          </a:p>
        </p:txBody>
      </p:sp>
      <p:sp>
        <p:nvSpPr>
          <p:cNvPr id="416" name="Google Shape;416;p55"/>
          <p:cNvSpPr txBox="1"/>
          <p:nvPr/>
        </p:nvSpPr>
        <p:spPr>
          <a:xfrm>
            <a:off x="2072200" y="3744200"/>
            <a:ext cx="82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nsolas"/>
                <a:ea typeface="Consolas"/>
                <a:cs typeface="Consolas"/>
                <a:sym typeface="Consolas"/>
              </a:rPr>
              <a:t>other</a:t>
            </a:r>
            <a:r>
              <a:rPr lang="en-GB">
                <a:latin typeface="Consolas"/>
                <a:ea typeface="Consolas"/>
                <a:cs typeface="Consolas"/>
                <a:sym typeface="Consolas"/>
              </a:rPr>
              <a:t>:</a:t>
            </a:r>
            <a:endParaRPr>
              <a:latin typeface="Consolas"/>
              <a:ea typeface="Consolas"/>
              <a:cs typeface="Consolas"/>
              <a:sym typeface="Consolas"/>
            </a:endParaRPr>
          </a:p>
        </p:txBody>
      </p:sp>
      <p:sp>
        <p:nvSpPr>
          <p:cNvPr id="417" name="Google Shape;417;p55"/>
          <p:cNvSpPr/>
          <p:nvPr/>
        </p:nvSpPr>
        <p:spPr>
          <a:xfrm rot="-5400000">
            <a:off x="4666300" y="3915500"/>
            <a:ext cx="300600" cy="234000"/>
          </a:xfrm>
          <a:prstGeom prst="rightArrow">
            <a:avLst>
              <a:gd fmla="val 5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5"/>
          <p:cNvSpPr txBox="1"/>
          <p:nvPr/>
        </p:nvSpPr>
        <p:spPr>
          <a:xfrm>
            <a:off x="4432300" y="4105425"/>
            <a:ext cx="9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nsolas"/>
                <a:ea typeface="Consolas"/>
                <a:cs typeface="Consolas"/>
                <a:sym typeface="Consolas"/>
              </a:rPr>
              <a:t>Ergebnis</a:t>
            </a:r>
            <a:endParaRPr>
              <a:latin typeface="Consolas"/>
              <a:ea typeface="Consolas"/>
              <a:cs typeface="Consolas"/>
              <a:sym typeface="Consola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EBNF</a:t>
            </a:r>
            <a:endParaRPr/>
          </a:p>
        </p:txBody>
      </p:sp>
      <p:sp>
        <p:nvSpPr>
          <p:cNvPr id="424" name="Google Shape;424;p5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EBNF 1</a:t>
            </a:r>
            <a:endParaRPr/>
          </a:p>
        </p:txBody>
      </p:sp>
      <p:sp>
        <p:nvSpPr>
          <p:cNvPr id="430" name="Google Shape;430;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31" name="Google Shape;431;p57"/>
          <p:cNvPicPr preferRelativeResize="0"/>
          <p:nvPr/>
        </p:nvPicPr>
        <p:blipFill rotWithShape="1">
          <a:blip r:embed="rId3">
            <a:alphaModFix/>
          </a:blip>
          <a:srcRect b="9633" l="0" r="0" t="0"/>
          <a:stretch/>
        </p:blipFill>
        <p:spPr>
          <a:xfrm>
            <a:off x="152400" y="1170225"/>
            <a:ext cx="9144001" cy="2808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EBNF 2</a:t>
            </a:r>
            <a:endParaRPr/>
          </a:p>
        </p:txBody>
      </p:sp>
      <p:sp>
        <p:nvSpPr>
          <p:cNvPr id="437" name="Google Shape;437;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38" name="Google Shape;438;p58"/>
          <p:cNvPicPr preferRelativeResize="0"/>
          <p:nvPr/>
        </p:nvPicPr>
        <p:blipFill>
          <a:blip r:embed="rId3">
            <a:alphaModFix/>
          </a:blip>
          <a:stretch>
            <a:fillRect/>
          </a:stretch>
        </p:blipFill>
        <p:spPr>
          <a:xfrm>
            <a:off x="152400" y="1847387"/>
            <a:ext cx="9143999" cy="1753526"/>
          </a:xfrm>
          <a:prstGeom prst="rect">
            <a:avLst/>
          </a:prstGeom>
          <a:noFill/>
          <a:ln>
            <a:noFill/>
          </a:ln>
        </p:spPr>
      </p:pic>
      <p:sp>
        <p:nvSpPr>
          <p:cNvPr id="439" name="Google Shape;439;p58"/>
          <p:cNvSpPr/>
          <p:nvPr/>
        </p:nvSpPr>
        <p:spPr>
          <a:xfrm>
            <a:off x="560625" y="2312025"/>
            <a:ext cx="44223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46" name="Google Shape;446;p59"/>
          <p:cNvPicPr preferRelativeResize="0"/>
          <p:nvPr/>
        </p:nvPicPr>
        <p:blipFill>
          <a:blip r:embed="rId3">
            <a:alphaModFix/>
          </a:blip>
          <a:stretch>
            <a:fillRect/>
          </a:stretch>
        </p:blipFill>
        <p:spPr>
          <a:xfrm>
            <a:off x="710300" y="204750"/>
            <a:ext cx="7715249" cy="47290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53" name="Google Shape;453;p60"/>
          <p:cNvPicPr preferRelativeResize="0"/>
          <p:nvPr/>
        </p:nvPicPr>
        <p:blipFill>
          <a:blip r:embed="rId3">
            <a:alphaModFix/>
          </a:blip>
          <a:stretch>
            <a:fillRect/>
          </a:stretch>
        </p:blipFill>
        <p:spPr>
          <a:xfrm>
            <a:off x="311699" y="298000"/>
            <a:ext cx="8707199" cy="47230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THE END</a:t>
            </a:r>
            <a:endParaRPr/>
          </a:p>
        </p:txBody>
      </p:sp>
      <p:sp>
        <p:nvSpPr>
          <p:cNvPr id="459" name="Google Shape;459;p6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9"/>
          <p:cNvPicPr preferRelativeResize="0"/>
          <p:nvPr/>
        </p:nvPicPr>
        <p:blipFill>
          <a:blip r:embed="rId3">
            <a:alphaModFix/>
          </a:blip>
          <a:stretch>
            <a:fillRect/>
          </a:stretch>
        </p:blipFill>
        <p:spPr>
          <a:xfrm>
            <a:off x="311700" y="1119250"/>
            <a:ext cx="7419975" cy="781050"/>
          </a:xfrm>
          <a:prstGeom prst="rect">
            <a:avLst/>
          </a:prstGeom>
          <a:noFill/>
          <a:ln>
            <a:noFill/>
          </a:ln>
        </p:spPr>
      </p:pic>
      <p:grpSp>
        <p:nvGrpSpPr>
          <p:cNvPr id="91" name="Google Shape;91;p19"/>
          <p:cNvGrpSpPr/>
          <p:nvPr/>
        </p:nvGrpSpPr>
        <p:grpSpPr>
          <a:xfrm>
            <a:off x="591174" y="2144500"/>
            <a:ext cx="6016217" cy="1192500"/>
            <a:chOff x="599125" y="2001850"/>
            <a:chExt cx="5399100" cy="1192500"/>
          </a:xfrm>
        </p:grpSpPr>
        <p:sp>
          <p:nvSpPr>
            <p:cNvPr id="92" name="Google Shape;92;p19"/>
            <p:cNvSpPr txBox="1"/>
            <p:nvPr/>
          </p:nvSpPr>
          <p:spPr>
            <a:xfrm>
              <a:off x="599125" y="2001850"/>
              <a:ext cx="53991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highlight>
                    <a:srgbClr val="FFFFFF"/>
                  </a:highlight>
                  <a:latin typeface="Courier New"/>
                  <a:ea typeface="Courier New"/>
                  <a:cs typeface="Courier New"/>
                  <a:sym typeface="Courier New"/>
                </a:rPr>
                <a:t>&lt;yz&gt; &lt;= Y | ZZZ</a:t>
              </a:r>
              <a:endParaRPr>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p:txBody>
        </p:sp>
        <p:sp>
          <p:nvSpPr>
            <p:cNvPr id="93" name="Google Shape;93;p19"/>
            <p:cNvSpPr txBox="1"/>
            <p:nvPr/>
          </p:nvSpPr>
          <p:spPr>
            <a:xfrm>
              <a:off x="599125" y="2703250"/>
              <a:ext cx="4208400" cy="4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highlight>
                    <a:srgbClr val="FFFFFF"/>
                  </a:highlight>
                  <a:latin typeface="Courier New"/>
                  <a:ea typeface="Courier New"/>
                  <a:cs typeface="Courier New"/>
                  <a:sym typeface="Courier New"/>
                </a:rPr>
                <a:t>&lt;xyz&gt; &lt;= { X &lt;xyz&gt; &lt;yz&gt; | &lt;yz&gt; &lt;xyz&gt; X }</a:t>
              </a:r>
              <a:endParaRPr>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p:txBody>
        </p:sp>
      </p:grpSp>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1: EBNF Wiederholung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0"/>
          <p:cNvPicPr preferRelativeResize="0"/>
          <p:nvPr/>
        </p:nvPicPr>
        <p:blipFill>
          <a:blip r:embed="rId3">
            <a:alphaModFix/>
          </a:blip>
          <a:stretch>
            <a:fillRect/>
          </a:stretch>
        </p:blipFill>
        <p:spPr>
          <a:xfrm>
            <a:off x="269300" y="291200"/>
            <a:ext cx="7505700" cy="2247900"/>
          </a:xfrm>
          <a:prstGeom prst="rect">
            <a:avLst/>
          </a:prstGeom>
          <a:noFill/>
          <a:ln>
            <a:noFill/>
          </a:ln>
        </p:spPr>
      </p:pic>
      <p:sp>
        <p:nvSpPr>
          <p:cNvPr id="100" name="Google Shape;100;p20"/>
          <p:cNvSpPr txBox="1"/>
          <p:nvPr/>
        </p:nvSpPr>
        <p:spPr>
          <a:xfrm>
            <a:off x="621025" y="3236600"/>
            <a:ext cx="6524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highlight>
                  <a:srgbClr val="FFFFFF"/>
                </a:highlight>
                <a:latin typeface="Courier New"/>
                <a:ea typeface="Courier New"/>
                <a:cs typeface="Courier New"/>
                <a:sym typeface="Courier New"/>
              </a:rPr>
              <a:t>&lt;abc&gt; &lt;= A {CC} { XY {CC} | XZ | A {CC} | B {CC} } B</a:t>
            </a:r>
            <a:endParaRPr>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2: Linked List</a:t>
            </a:r>
            <a:endParaRPr/>
          </a:p>
        </p:txBody>
      </p:sp>
      <p:pic>
        <p:nvPicPr>
          <p:cNvPr id="106" name="Google Shape;106;p21"/>
          <p:cNvPicPr preferRelativeResize="0"/>
          <p:nvPr/>
        </p:nvPicPr>
        <p:blipFill rotWithShape="1">
          <a:blip r:embed="rId3">
            <a:alphaModFix/>
          </a:blip>
          <a:srcRect b="44924" l="4303" r="3352" t="6271"/>
          <a:stretch/>
        </p:blipFill>
        <p:spPr>
          <a:xfrm>
            <a:off x="398575" y="1084725"/>
            <a:ext cx="8433727" cy="2510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Zusatzaufgabe</a:t>
            </a:r>
            <a:endParaRPr/>
          </a:p>
        </p:txBody>
      </p:sp>
      <p:sp>
        <p:nvSpPr>
          <p:cNvPr id="112" name="Google Shape;112;p22"/>
          <p:cNvSpPr txBox="1"/>
          <p:nvPr>
            <p:ph idx="4294967295" type="body"/>
          </p:nvPr>
        </p:nvSpPr>
        <p:spPr>
          <a:xfrm>
            <a:off x="457200" y="1200151"/>
            <a:ext cx="8229600" cy="339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Erweitern Sie die LinkedIntList mit einer </a:t>
            </a:r>
            <a:r>
              <a:rPr i="1" lang="en-GB">
                <a:latin typeface="Ubuntu Mono"/>
                <a:ea typeface="Ubuntu Mono"/>
                <a:cs typeface="Ubuntu Mono"/>
                <a:sym typeface="Ubuntu Mono"/>
              </a:rPr>
              <a:t>toArray()</a:t>
            </a:r>
            <a:r>
              <a:rPr lang="en-GB"/>
              <a:t> Methode, welche einen Integer Array zurückgibt in welchem alle Werte der Liste in der gleichen Reihenfolge enthalten sind.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3: Doubly-linked List</a:t>
            </a:r>
            <a:endParaRPr/>
          </a:p>
        </p:txBody>
      </p:sp>
      <p:sp>
        <p:nvSpPr>
          <p:cNvPr id="118" name="Google Shape;118;p23"/>
          <p:cNvSpPr/>
          <p:nvPr/>
        </p:nvSpPr>
        <p:spPr>
          <a:xfrm>
            <a:off x="3398100" y="1398725"/>
            <a:ext cx="2043000" cy="956400"/>
          </a:xfrm>
          <a:prstGeom prst="rect">
            <a:avLst/>
          </a:prstGeom>
          <a:solidFill>
            <a:schemeClr val="lt2"/>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Courier New"/>
                <a:ea typeface="Courier New"/>
                <a:cs typeface="Courier New"/>
                <a:sym typeface="Courier New"/>
              </a:rPr>
              <a:t>LinkedPersonList</a:t>
            </a:r>
            <a:endParaRPr b="1">
              <a:latin typeface="Courier New"/>
              <a:ea typeface="Courier New"/>
              <a:cs typeface="Courier New"/>
              <a:sym typeface="Courier New"/>
            </a:endParaRPr>
          </a:p>
          <a:p>
            <a:pPr indent="0" lvl="0" marL="0" rtl="0" algn="ctr">
              <a:spcBef>
                <a:spcPts val="0"/>
              </a:spcBef>
              <a:spcAft>
                <a:spcPts val="0"/>
              </a:spcAft>
              <a:buNone/>
            </a:pPr>
            <a:r>
              <a:rPr lang="en-GB">
                <a:latin typeface="Courier New"/>
                <a:ea typeface="Courier New"/>
                <a:cs typeface="Courier New"/>
                <a:sym typeface="Courier New"/>
              </a:rPr>
              <a:t>first:</a:t>
            </a:r>
            <a:endParaRPr>
              <a:latin typeface="Courier New"/>
              <a:ea typeface="Courier New"/>
              <a:cs typeface="Courier New"/>
              <a:sym typeface="Courier New"/>
            </a:endParaRPr>
          </a:p>
          <a:p>
            <a:pPr indent="0" lvl="0" marL="0" rtl="0" algn="ctr">
              <a:spcBef>
                <a:spcPts val="0"/>
              </a:spcBef>
              <a:spcAft>
                <a:spcPts val="0"/>
              </a:spcAft>
              <a:buNone/>
            </a:pPr>
            <a:r>
              <a:rPr lang="en-GB">
                <a:latin typeface="Courier New"/>
                <a:ea typeface="Courier New"/>
                <a:cs typeface="Courier New"/>
                <a:sym typeface="Courier New"/>
              </a:rPr>
              <a:t>last :</a:t>
            </a:r>
            <a:endParaRPr>
              <a:latin typeface="Courier New"/>
              <a:ea typeface="Courier New"/>
              <a:cs typeface="Courier New"/>
              <a:sym typeface="Courier New"/>
            </a:endParaRPr>
          </a:p>
          <a:p>
            <a:pPr indent="0" lvl="0" marL="0" rtl="0" algn="ctr">
              <a:spcBef>
                <a:spcPts val="0"/>
              </a:spcBef>
              <a:spcAft>
                <a:spcPts val="0"/>
              </a:spcAft>
              <a:buNone/>
            </a:pPr>
            <a:r>
              <a:rPr lang="en-GB">
                <a:latin typeface="Courier New"/>
                <a:ea typeface="Courier New"/>
                <a:cs typeface="Courier New"/>
                <a:sym typeface="Courier New"/>
              </a:rPr>
              <a:t>   size :  3</a:t>
            </a:r>
            <a:endParaRPr>
              <a:latin typeface="Courier New"/>
              <a:ea typeface="Courier New"/>
              <a:cs typeface="Courier New"/>
              <a:sym typeface="Courier New"/>
            </a:endParaRPr>
          </a:p>
        </p:txBody>
      </p:sp>
      <p:sp>
        <p:nvSpPr>
          <p:cNvPr id="119" name="Google Shape;119;p23"/>
          <p:cNvSpPr/>
          <p:nvPr/>
        </p:nvSpPr>
        <p:spPr>
          <a:xfrm>
            <a:off x="1250300" y="2829850"/>
            <a:ext cx="1405200" cy="1050300"/>
          </a:xfrm>
          <a:prstGeom prst="rect">
            <a:avLst/>
          </a:prstGeom>
          <a:solidFill>
            <a:schemeClr val="lt2"/>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Courier New"/>
                <a:ea typeface="Courier New"/>
                <a:cs typeface="Courier New"/>
                <a:sym typeface="Courier New"/>
              </a:rPr>
              <a:t>PersonNode</a:t>
            </a:r>
            <a:endParaRPr b="1">
              <a:latin typeface="Courier New"/>
              <a:ea typeface="Courier New"/>
              <a:cs typeface="Courier New"/>
              <a:sym typeface="Courier New"/>
            </a:endParaRPr>
          </a:p>
          <a:p>
            <a:pPr indent="0" lvl="0" marL="0" rtl="0" algn="ctr">
              <a:spcBef>
                <a:spcPts val="0"/>
              </a:spcBef>
              <a:spcAft>
                <a:spcPts val="0"/>
              </a:spcAft>
              <a:buNone/>
            </a:pPr>
            <a:r>
              <a:rPr lang="en-GB">
                <a:latin typeface="Courier New"/>
                <a:ea typeface="Courier New"/>
                <a:cs typeface="Courier New"/>
                <a:sym typeface="Courier New"/>
              </a:rPr>
              <a:t>next  :</a:t>
            </a:r>
            <a:endParaRPr>
              <a:latin typeface="Courier New"/>
              <a:ea typeface="Courier New"/>
              <a:cs typeface="Courier New"/>
              <a:sym typeface="Courier New"/>
            </a:endParaRPr>
          </a:p>
          <a:p>
            <a:pPr indent="0" lvl="0" marL="0" rtl="0" algn="ctr">
              <a:spcBef>
                <a:spcPts val="0"/>
              </a:spcBef>
              <a:spcAft>
                <a:spcPts val="0"/>
              </a:spcAft>
              <a:buNone/>
            </a:pPr>
            <a:r>
              <a:rPr lang="en-GB">
                <a:latin typeface="Courier New"/>
                <a:ea typeface="Courier New"/>
                <a:cs typeface="Courier New"/>
                <a:sym typeface="Courier New"/>
              </a:rPr>
              <a:t>prev  :</a:t>
            </a:r>
            <a:endParaRPr>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person:</a:t>
            </a:r>
            <a:endParaRPr>
              <a:latin typeface="Courier New"/>
              <a:ea typeface="Courier New"/>
              <a:cs typeface="Courier New"/>
              <a:sym typeface="Courier New"/>
            </a:endParaRPr>
          </a:p>
        </p:txBody>
      </p:sp>
      <p:sp>
        <p:nvSpPr>
          <p:cNvPr id="120" name="Google Shape;120;p23"/>
          <p:cNvSpPr/>
          <p:nvPr/>
        </p:nvSpPr>
        <p:spPr>
          <a:xfrm>
            <a:off x="3771050" y="2829850"/>
            <a:ext cx="1405200" cy="1050300"/>
          </a:xfrm>
          <a:prstGeom prst="rect">
            <a:avLst/>
          </a:prstGeom>
          <a:solidFill>
            <a:schemeClr val="lt2"/>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Courier New"/>
                <a:ea typeface="Courier New"/>
                <a:cs typeface="Courier New"/>
                <a:sym typeface="Courier New"/>
              </a:rPr>
              <a:t>PersonNode</a:t>
            </a:r>
            <a:endParaRPr b="1">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next  :</a:t>
            </a:r>
            <a:endParaRPr>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prev  :</a:t>
            </a:r>
            <a:endParaRPr>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person:</a:t>
            </a:r>
            <a:endParaRPr>
              <a:solidFill>
                <a:schemeClr val="dk1"/>
              </a:solidFill>
              <a:latin typeface="Courier New"/>
              <a:ea typeface="Courier New"/>
              <a:cs typeface="Courier New"/>
              <a:sym typeface="Courier New"/>
            </a:endParaRPr>
          </a:p>
          <a:p>
            <a:pPr indent="0" lvl="0" marL="0" rtl="0" algn="ctr">
              <a:spcBef>
                <a:spcPts val="0"/>
              </a:spcBef>
              <a:spcAft>
                <a:spcPts val="0"/>
              </a:spcAft>
              <a:buNone/>
            </a:pPr>
            <a:r>
              <a:t/>
            </a:r>
            <a:endParaRPr b="1">
              <a:latin typeface="Courier New"/>
              <a:ea typeface="Courier New"/>
              <a:cs typeface="Courier New"/>
              <a:sym typeface="Courier New"/>
            </a:endParaRPr>
          </a:p>
        </p:txBody>
      </p:sp>
      <p:sp>
        <p:nvSpPr>
          <p:cNvPr id="121" name="Google Shape;121;p23"/>
          <p:cNvSpPr/>
          <p:nvPr/>
        </p:nvSpPr>
        <p:spPr>
          <a:xfrm>
            <a:off x="6183700" y="2829850"/>
            <a:ext cx="1405200" cy="1050300"/>
          </a:xfrm>
          <a:prstGeom prst="rect">
            <a:avLst/>
          </a:prstGeom>
          <a:solidFill>
            <a:schemeClr val="lt2"/>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Courier New"/>
                <a:ea typeface="Courier New"/>
                <a:cs typeface="Courier New"/>
                <a:sym typeface="Courier New"/>
              </a:rPr>
              <a:t>PersonNode</a:t>
            </a:r>
            <a:endParaRPr b="1">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next  :</a:t>
            </a:r>
            <a:endParaRPr>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prev  :</a:t>
            </a:r>
            <a:endParaRPr>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person:</a:t>
            </a:r>
            <a:endParaRPr>
              <a:solidFill>
                <a:schemeClr val="dk1"/>
              </a:solidFill>
              <a:latin typeface="Courier New"/>
              <a:ea typeface="Courier New"/>
              <a:cs typeface="Courier New"/>
              <a:sym typeface="Courier New"/>
            </a:endParaRPr>
          </a:p>
          <a:p>
            <a:pPr indent="0" lvl="0" marL="0" rtl="0" algn="ctr">
              <a:spcBef>
                <a:spcPts val="0"/>
              </a:spcBef>
              <a:spcAft>
                <a:spcPts val="0"/>
              </a:spcAft>
              <a:buNone/>
            </a:pPr>
            <a:r>
              <a:t/>
            </a:r>
            <a:endParaRPr b="1">
              <a:latin typeface="Courier New"/>
              <a:ea typeface="Courier New"/>
              <a:cs typeface="Courier New"/>
              <a:sym typeface="Courier New"/>
            </a:endParaRPr>
          </a:p>
        </p:txBody>
      </p:sp>
      <p:sp>
        <p:nvSpPr>
          <p:cNvPr id="122" name="Google Shape;122;p23"/>
          <p:cNvSpPr/>
          <p:nvPr/>
        </p:nvSpPr>
        <p:spPr>
          <a:xfrm>
            <a:off x="1515425" y="4430050"/>
            <a:ext cx="874800" cy="572700"/>
          </a:xfrm>
          <a:prstGeom prst="rect">
            <a:avLst/>
          </a:prstGeom>
          <a:solidFill>
            <a:schemeClr val="lt2"/>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Courier New"/>
                <a:ea typeface="Courier New"/>
                <a:cs typeface="Courier New"/>
                <a:sym typeface="Courier New"/>
              </a:rPr>
              <a:t>Person</a:t>
            </a:r>
            <a:endParaRPr b="1">
              <a:latin typeface="Courier New"/>
              <a:ea typeface="Courier New"/>
              <a:cs typeface="Courier New"/>
              <a:sym typeface="Courier New"/>
            </a:endParaRPr>
          </a:p>
          <a:p>
            <a:pPr indent="0" lvl="0" marL="0" rtl="0" algn="ctr">
              <a:spcBef>
                <a:spcPts val="0"/>
              </a:spcBef>
              <a:spcAft>
                <a:spcPts val="0"/>
              </a:spcAft>
              <a:buNone/>
            </a:pPr>
            <a:r>
              <a:rPr lang="en-GB">
                <a:latin typeface="Courier New"/>
                <a:ea typeface="Courier New"/>
                <a:cs typeface="Courier New"/>
                <a:sym typeface="Courier New"/>
              </a:rPr>
              <a:t>...</a:t>
            </a:r>
            <a:endParaRPr>
              <a:latin typeface="Courier New"/>
              <a:ea typeface="Courier New"/>
              <a:cs typeface="Courier New"/>
              <a:sym typeface="Courier New"/>
            </a:endParaRPr>
          </a:p>
        </p:txBody>
      </p:sp>
      <p:sp>
        <p:nvSpPr>
          <p:cNvPr id="123" name="Google Shape;123;p23"/>
          <p:cNvSpPr/>
          <p:nvPr/>
        </p:nvSpPr>
        <p:spPr>
          <a:xfrm>
            <a:off x="4036250" y="4430050"/>
            <a:ext cx="874800" cy="572700"/>
          </a:xfrm>
          <a:prstGeom prst="rect">
            <a:avLst/>
          </a:prstGeom>
          <a:solidFill>
            <a:schemeClr val="lt2"/>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Courier New"/>
                <a:ea typeface="Courier New"/>
                <a:cs typeface="Courier New"/>
                <a:sym typeface="Courier New"/>
              </a:rPr>
              <a:t>Person</a:t>
            </a:r>
            <a:endParaRPr b="1">
              <a:latin typeface="Courier New"/>
              <a:ea typeface="Courier New"/>
              <a:cs typeface="Courier New"/>
              <a:sym typeface="Courier New"/>
            </a:endParaRPr>
          </a:p>
          <a:p>
            <a:pPr indent="0" lvl="0" marL="0" rtl="0" algn="ctr">
              <a:spcBef>
                <a:spcPts val="0"/>
              </a:spcBef>
              <a:spcAft>
                <a:spcPts val="0"/>
              </a:spcAft>
              <a:buNone/>
            </a:pPr>
            <a:r>
              <a:rPr lang="en-GB">
                <a:latin typeface="Courier New"/>
                <a:ea typeface="Courier New"/>
                <a:cs typeface="Courier New"/>
                <a:sym typeface="Courier New"/>
              </a:rPr>
              <a:t>...</a:t>
            </a:r>
            <a:endParaRPr>
              <a:latin typeface="Courier New"/>
              <a:ea typeface="Courier New"/>
              <a:cs typeface="Courier New"/>
              <a:sym typeface="Courier New"/>
            </a:endParaRPr>
          </a:p>
        </p:txBody>
      </p:sp>
      <p:sp>
        <p:nvSpPr>
          <p:cNvPr id="124" name="Google Shape;124;p23"/>
          <p:cNvSpPr/>
          <p:nvPr/>
        </p:nvSpPr>
        <p:spPr>
          <a:xfrm>
            <a:off x="6448900" y="4430050"/>
            <a:ext cx="874800" cy="572700"/>
          </a:xfrm>
          <a:prstGeom prst="rect">
            <a:avLst/>
          </a:prstGeom>
          <a:solidFill>
            <a:schemeClr val="lt2"/>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Courier New"/>
                <a:ea typeface="Courier New"/>
                <a:cs typeface="Courier New"/>
                <a:sym typeface="Courier New"/>
              </a:rPr>
              <a:t>Person</a:t>
            </a:r>
            <a:endParaRPr b="1">
              <a:latin typeface="Courier New"/>
              <a:ea typeface="Courier New"/>
              <a:cs typeface="Courier New"/>
              <a:sym typeface="Courier New"/>
            </a:endParaRPr>
          </a:p>
          <a:p>
            <a:pPr indent="0" lvl="0" marL="0" rtl="0" algn="ctr">
              <a:spcBef>
                <a:spcPts val="0"/>
              </a:spcBef>
              <a:spcAft>
                <a:spcPts val="0"/>
              </a:spcAft>
              <a:buNone/>
            </a:pPr>
            <a:r>
              <a:rPr lang="en-GB">
                <a:latin typeface="Courier New"/>
                <a:ea typeface="Courier New"/>
                <a:cs typeface="Courier New"/>
                <a:sym typeface="Courier New"/>
              </a:rPr>
              <a:t>...</a:t>
            </a:r>
            <a:endParaRPr>
              <a:latin typeface="Courier New"/>
              <a:ea typeface="Courier New"/>
              <a:cs typeface="Courier New"/>
              <a:sym typeface="Courier New"/>
            </a:endParaRPr>
          </a:p>
        </p:txBody>
      </p:sp>
      <p:sp>
        <p:nvSpPr>
          <p:cNvPr id="125" name="Google Shape;125;p23"/>
          <p:cNvSpPr/>
          <p:nvPr/>
        </p:nvSpPr>
        <p:spPr>
          <a:xfrm>
            <a:off x="1943474" y="3677175"/>
            <a:ext cx="566375" cy="767925"/>
          </a:xfrm>
          <a:custGeom>
            <a:rect b="b" l="l" r="r" t="t"/>
            <a:pathLst>
              <a:path extrusionOk="0" h="30717" w="22655">
                <a:moveTo>
                  <a:pt x="19904" y="0"/>
                </a:moveTo>
                <a:cubicBezTo>
                  <a:pt x="20194" y="2173"/>
                  <a:pt x="24589" y="9708"/>
                  <a:pt x="21643" y="13040"/>
                </a:cubicBezTo>
                <a:cubicBezTo>
                  <a:pt x="18697" y="16373"/>
                  <a:pt x="5802" y="17049"/>
                  <a:pt x="2228" y="19995"/>
                </a:cubicBezTo>
                <a:cubicBezTo>
                  <a:pt x="-1346" y="22941"/>
                  <a:pt x="538" y="28930"/>
                  <a:pt x="200" y="30717"/>
                </a:cubicBezTo>
              </a:path>
            </a:pathLst>
          </a:custGeom>
          <a:noFill/>
          <a:ln cap="flat" cmpd="sng" w="19050">
            <a:solidFill>
              <a:srgbClr val="B7B7B7"/>
            </a:solidFill>
            <a:prstDash val="solid"/>
            <a:round/>
            <a:headEnd len="med" w="med" type="oval"/>
            <a:tailEnd len="med" w="med" type="stealth"/>
          </a:ln>
        </p:spPr>
      </p:sp>
      <p:sp>
        <p:nvSpPr>
          <p:cNvPr id="126" name="Google Shape;126;p23"/>
          <p:cNvSpPr/>
          <p:nvPr/>
        </p:nvSpPr>
        <p:spPr>
          <a:xfrm>
            <a:off x="2404850" y="3025200"/>
            <a:ext cx="1376450" cy="246300"/>
          </a:xfrm>
          <a:custGeom>
            <a:rect b="b" l="l" r="r" t="t"/>
            <a:pathLst>
              <a:path extrusionOk="0" h="9852" w="55058">
                <a:moveTo>
                  <a:pt x="0" y="9852"/>
                </a:moveTo>
                <a:cubicBezTo>
                  <a:pt x="4492" y="8548"/>
                  <a:pt x="17773" y="3670"/>
                  <a:pt x="26949" y="2028"/>
                </a:cubicBezTo>
                <a:cubicBezTo>
                  <a:pt x="36125" y="386"/>
                  <a:pt x="50373" y="338"/>
                  <a:pt x="55058" y="0"/>
                </a:cubicBezTo>
              </a:path>
            </a:pathLst>
          </a:custGeom>
          <a:noFill/>
          <a:ln cap="flat" cmpd="sng" w="19050">
            <a:solidFill>
              <a:srgbClr val="B7B7B7"/>
            </a:solidFill>
            <a:prstDash val="solid"/>
            <a:round/>
            <a:headEnd len="med" w="med" type="oval"/>
            <a:tailEnd len="med" w="med" type="stealth"/>
          </a:ln>
        </p:spPr>
      </p:sp>
      <p:sp>
        <p:nvSpPr>
          <p:cNvPr id="127" name="Google Shape;127;p23"/>
          <p:cNvSpPr/>
          <p:nvPr/>
        </p:nvSpPr>
        <p:spPr>
          <a:xfrm>
            <a:off x="4458074" y="3677175"/>
            <a:ext cx="566375" cy="767925"/>
          </a:xfrm>
          <a:custGeom>
            <a:rect b="b" l="l" r="r" t="t"/>
            <a:pathLst>
              <a:path extrusionOk="0" h="30717" w="22655">
                <a:moveTo>
                  <a:pt x="19904" y="0"/>
                </a:moveTo>
                <a:cubicBezTo>
                  <a:pt x="20194" y="2173"/>
                  <a:pt x="24589" y="9708"/>
                  <a:pt x="21643" y="13040"/>
                </a:cubicBezTo>
                <a:cubicBezTo>
                  <a:pt x="18697" y="16373"/>
                  <a:pt x="5802" y="17049"/>
                  <a:pt x="2228" y="19995"/>
                </a:cubicBezTo>
                <a:cubicBezTo>
                  <a:pt x="-1346" y="22941"/>
                  <a:pt x="538" y="28930"/>
                  <a:pt x="200" y="30717"/>
                </a:cubicBezTo>
              </a:path>
            </a:pathLst>
          </a:custGeom>
          <a:noFill/>
          <a:ln cap="flat" cmpd="sng" w="19050">
            <a:solidFill>
              <a:srgbClr val="B7B7B7"/>
            </a:solidFill>
            <a:prstDash val="solid"/>
            <a:round/>
            <a:headEnd len="med" w="med" type="oval"/>
            <a:tailEnd len="med" w="med" type="stealth"/>
          </a:ln>
        </p:spPr>
      </p:sp>
      <p:sp>
        <p:nvSpPr>
          <p:cNvPr id="128" name="Google Shape;128;p23"/>
          <p:cNvSpPr/>
          <p:nvPr/>
        </p:nvSpPr>
        <p:spPr>
          <a:xfrm>
            <a:off x="6896474" y="3677175"/>
            <a:ext cx="566375" cy="767925"/>
          </a:xfrm>
          <a:custGeom>
            <a:rect b="b" l="l" r="r" t="t"/>
            <a:pathLst>
              <a:path extrusionOk="0" h="30717" w="22655">
                <a:moveTo>
                  <a:pt x="19904" y="0"/>
                </a:moveTo>
                <a:cubicBezTo>
                  <a:pt x="20194" y="2173"/>
                  <a:pt x="24589" y="9708"/>
                  <a:pt x="21643" y="13040"/>
                </a:cubicBezTo>
                <a:cubicBezTo>
                  <a:pt x="18697" y="16373"/>
                  <a:pt x="5802" y="17049"/>
                  <a:pt x="2228" y="19995"/>
                </a:cubicBezTo>
                <a:cubicBezTo>
                  <a:pt x="-1346" y="22941"/>
                  <a:pt x="538" y="28930"/>
                  <a:pt x="200" y="30717"/>
                </a:cubicBezTo>
              </a:path>
            </a:pathLst>
          </a:custGeom>
          <a:noFill/>
          <a:ln cap="flat" cmpd="sng" w="19050">
            <a:solidFill>
              <a:srgbClr val="B7B7B7"/>
            </a:solidFill>
            <a:prstDash val="solid"/>
            <a:round/>
            <a:headEnd len="med" w="med" type="oval"/>
            <a:tailEnd len="med" w="med" type="stealth"/>
          </a:ln>
        </p:spPr>
      </p:sp>
      <p:sp>
        <p:nvSpPr>
          <p:cNvPr id="129" name="Google Shape;129;p23"/>
          <p:cNvSpPr/>
          <p:nvPr/>
        </p:nvSpPr>
        <p:spPr>
          <a:xfrm>
            <a:off x="4919450" y="3025200"/>
            <a:ext cx="1266975" cy="246300"/>
          </a:xfrm>
          <a:custGeom>
            <a:rect b="b" l="l" r="r" t="t"/>
            <a:pathLst>
              <a:path extrusionOk="0" h="9852" w="50679">
                <a:moveTo>
                  <a:pt x="0" y="9852"/>
                </a:moveTo>
                <a:cubicBezTo>
                  <a:pt x="4492" y="8548"/>
                  <a:pt x="18503" y="3670"/>
                  <a:pt x="26949" y="2028"/>
                </a:cubicBezTo>
                <a:cubicBezTo>
                  <a:pt x="35396" y="386"/>
                  <a:pt x="46724" y="338"/>
                  <a:pt x="50679" y="0"/>
                </a:cubicBezTo>
              </a:path>
            </a:pathLst>
          </a:custGeom>
          <a:noFill/>
          <a:ln cap="flat" cmpd="sng" w="19050">
            <a:solidFill>
              <a:srgbClr val="B7B7B7"/>
            </a:solidFill>
            <a:prstDash val="solid"/>
            <a:round/>
            <a:headEnd len="med" w="med" type="oval"/>
            <a:tailEnd len="med" w="med" type="stealth"/>
          </a:ln>
        </p:spPr>
      </p:sp>
      <p:sp>
        <p:nvSpPr>
          <p:cNvPr id="130" name="Google Shape;130;p23"/>
          <p:cNvSpPr txBox="1"/>
          <p:nvPr/>
        </p:nvSpPr>
        <p:spPr>
          <a:xfrm>
            <a:off x="332525" y="2661350"/>
            <a:ext cx="4275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solidFill>
                  <a:schemeClr val="dk2"/>
                </a:solidFill>
              </a:rPr>
              <a:t>×</a:t>
            </a:r>
            <a:endParaRPr sz="4000">
              <a:solidFill>
                <a:schemeClr val="dk2"/>
              </a:solidFill>
            </a:endParaRPr>
          </a:p>
        </p:txBody>
      </p:sp>
      <p:sp>
        <p:nvSpPr>
          <p:cNvPr id="131" name="Google Shape;131;p23"/>
          <p:cNvSpPr txBox="1"/>
          <p:nvPr/>
        </p:nvSpPr>
        <p:spPr>
          <a:xfrm>
            <a:off x="8470900" y="2625846"/>
            <a:ext cx="4275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solidFill>
                  <a:schemeClr val="dk2"/>
                </a:solidFill>
              </a:rPr>
              <a:t>×</a:t>
            </a:r>
            <a:endParaRPr sz="4000">
              <a:solidFill>
                <a:schemeClr val="dk2"/>
              </a:solidFill>
            </a:endParaRPr>
          </a:p>
        </p:txBody>
      </p:sp>
      <p:sp>
        <p:nvSpPr>
          <p:cNvPr id="132" name="Google Shape;132;p23"/>
          <p:cNvSpPr/>
          <p:nvPr/>
        </p:nvSpPr>
        <p:spPr>
          <a:xfrm>
            <a:off x="2672900" y="2543807"/>
            <a:ext cx="3051450" cy="923300"/>
          </a:xfrm>
          <a:custGeom>
            <a:rect b="b" l="l" r="r" t="t"/>
            <a:pathLst>
              <a:path extrusionOk="0" h="36932" w="122058">
                <a:moveTo>
                  <a:pt x="90989" y="36932"/>
                </a:moveTo>
                <a:cubicBezTo>
                  <a:pt x="95529" y="35966"/>
                  <a:pt x="113737" y="35194"/>
                  <a:pt x="118228" y="31137"/>
                </a:cubicBezTo>
                <a:cubicBezTo>
                  <a:pt x="122720" y="27080"/>
                  <a:pt x="124023" y="17711"/>
                  <a:pt x="117938" y="12591"/>
                </a:cubicBezTo>
                <a:cubicBezTo>
                  <a:pt x="111853" y="7472"/>
                  <a:pt x="98572" y="1917"/>
                  <a:pt x="81717" y="420"/>
                </a:cubicBezTo>
                <a:cubicBezTo>
                  <a:pt x="64862" y="-1077"/>
                  <a:pt x="30427" y="1773"/>
                  <a:pt x="16807" y="3608"/>
                </a:cubicBezTo>
                <a:cubicBezTo>
                  <a:pt x="3188" y="5443"/>
                  <a:pt x="2801" y="10128"/>
                  <a:pt x="0" y="11432"/>
                </a:cubicBezTo>
              </a:path>
            </a:pathLst>
          </a:custGeom>
          <a:noFill/>
          <a:ln cap="flat" cmpd="sng" w="19050">
            <a:solidFill>
              <a:srgbClr val="980000"/>
            </a:solidFill>
            <a:prstDash val="solid"/>
            <a:round/>
            <a:headEnd len="med" w="med" type="oval"/>
            <a:tailEnd len="med" w="med" type="stealth"/>
          </a:ln>
        </p:spPr>
      </p:sp>
      <p:sp>
        <p:nvSpPr>
          <p:cNvPr id="133" name="Google Shape;133;p23"/>
          <p:cNvSpPr/>
          <p:nvPr/>
        </p:nvSpPr>
        <p:spPr>
          <a:xfrm>
            <a:off x="5187500" y="2543807"/>
            <a:ext cx="2874800" cy="923300"/>
          </a:xfrm>
          <a:custGeom>
            <a:rect b="b" l="l" r="r" t="t"/>
            <a:pathLst>
              <a:path extrusionOk="0" h="36932" w="114992">
                <a:moveTo>
                  <a:pt x="88639" y="36932"/>
                </a:moveTo>
                <a:cubicBezTo>
                  <a:pt x="92503" y="36063"/>
                  <a:pt x="108006" y="35773"/>
                  <a:pt x="111821" y="31716"/>
                </a:cubicBezTo>
                <a:cubicBezTo>
                  <a:pt x="115636" y="27659"/>
                  <a:pt x="116548" y="17807"/>
                  <a:pt x="111531" y="12591"/>
                </a:cubicBezTo>
                <a:cubicBezTo>
                  <a:pt x="106514" y="7375"/>
                  <a:pt x="97504" y="1917"/>
                  <a:pt x="81717" y="420"/>
                </a:cubicBezTo>
                <a:cubicBezTo>
                  <a:pt x="65930" y="-1077"/>
                  <a:pt x="30427" y="1773"/>
                  <a:pt x="16807" y="3608"/>
                </a:cubicBezTo>
                <a:cubicBezTo>
                  <a:pt x="3188" y="5443"/>
                  <a:pt x="2801" y="10128"/>
                  <a:pt x="0" y="11432"/>
                </a:cubicBezTo>
              </a:path>
            </a:pathLst>
          </a:custGeom>
          <a:noFill/>
          <a:ln cap="flat" cmpd="sng" w="19050">
            <a:solidFill>
              <a:srgbClr val="980000"/>
            </a:solidFill>
            <a:prstDash val="solid"/>
            <a:round/>
            <a:headEnd len="med" w="med" type="oval"/>
            <a:tailEnd len="med" w="med" type="stealth"/>
          </a:ln>
        </p:spPr>
      </p:sp>
      <p:sp>
        <p:nvSpPr>
          <p:cNvPr id="134" name="Google Shape;134;p23"/>
          <p:cNvSpPr/>
          <p:nvPr/>
        </p:nvSpPr>
        <p:spPr>
          <a:xfrm>
            <a:off x="1687018" y="1127024"/>
            <a:ext cx="4332050" cy="1702575"/>
          </a:xfrm>
          <a:custGeom>
            <a:rect b="b" l="l" r="r" t="t"/>
            <a:pathLst>
              <a:path extrusionOk="0" h="68103" w="173282">
                <a:moveTo>
                  <a:pt x="131583" y="28114"/>
                </a:moveTo>
                <a:cubicBezTo>
                  <a:pt x="136509" y="27776"/>
                  <a:pt x="154282" y="29274"/>
                  <a:pt x="161140" y="26086"/>
                </a:cubicBezTo>
                <a:cubicBezTo>
                  <a:pt x="167998" y="22899"/>
                  <a:pt x="175291" y="13336"/>
                  <a:pt x="172731" y="8989"/>
                </a:cubicBezTo>
                <a:cubicBezTo>
                  <a:pt x="170171" y="4642"/>
                  <a:pt x="168578" y="-42"/>
                  <a:pt x="145782" y="6"/>
                </a:cubicBezTo>
                <a:cubicBezTo>
                  <a:pt x="122987" y="54"/>
                  <a:pt x="59961" y="3580"/>
                  <a:pt x="35958" y="9279"/>
                </a:cubicBezTo>
                <a:cubicBezTo>
                  <a:pt x="11955" y="14978"/>
                  <a:pt x="6932" y="24395"/>
                  <a:pt x="1764" y="34199"/>
                </a:cubicBezTo>
                <a:cubicBezTo>
                  <a:pt x="-3404" y="44003"/>
                  <a:pt x="4421" y="62452"/>
                  <a:pt x="4952" y="68103"/>
                </a:cubicBezTo>
              </a:path>
            </a:pathLst>
          </a:custGeom>
          <a:noFill/>
          <a:ln cap="flat" cmpd="sng" w="19050">
            <a:solidFill>
              <a:srgbClr val="B7B7B7"/>
            </a:solidFill>
            <a:prstDash val="solid"/>
            <a:round/>
            <a:headEnd len="med" w="med" type="oval"/>
            <a:tailEnd len="med" w="med" type="stealth"/>
          </a:ln>
        </p:spPr>
      </p:sp>
      <p:sp>
        <p:nvSpPr>
          <p:cNvPr id="135" name="Google Shape;135;p23"/>
          <p:cNvSpPr/>
          <p:nvPr/>
        </p:nvSpPr>
        <p:spPr>
          <a:xfrm>
            <a:off x="4969375" y="1981072"/>
            <a:ext cx="2160625" cy="848525"/>
          </a:xfrm>
          <a:custGeom>
            <a:rect b="b" l="l" r="r" t="t"/>
            <a:pathLst>
              <a:path extrusionOk="0" h="33941" w="86425">
                <a:moveTo>
                  <a:pt x="0" y="2066"/>
                </a:moveTo>
                <a:cubicBezTo>
                  <a:pt x="8210" y="1728"/>
                  <a:pt x="35159" y="-204"/>
                  <a:pt x="49261" y="37"/>
                </a:cubicBezTo>
                <a:cubicBezTo>
                  <a:pt x="63363" y="278"/>
                  <a:pt x="79348" y="-1190"/>
                  <a:pt x="84614" y="3514"/>
                </a:cubicBezTo>
                <a:cubicBezTo>
                  <a:pt x="89880" y="8218"/>
                  <a:pt x="82114" y="23192"/>
                  <a:pt x="80858" y="28263"/>
                </a:cubicBezTo>
                <a:cubicBezTo>
                  <a:pt x="79602" y="33334"/>
                  <a:pt x="77710" y="32995"/>
                  <a:pt x="77080" y="33941"/>
                </a:cubicBezTo>
              </a:path>
            </a:pathLst>
          </a:custGeom>
          <a:noFill/>
          <a:ln cap="flat" cmpd="sng" w="19050">
            <a:solidFill>
              <a:srgbClr val="B7B7B7"/>
            </a:solidFill>
            <a:prstDash val="solid"/>
            <a:round/>
            <a:headEnd len="med" w="med" type="oval"/>
            <a:tailEnd len="med" w="med" type="stealth"/>
          </a:ln>
        </p:spPr>
      </p:sp>
      <p:sp>
        <p:nvSpPr>
          <p:cNvPr id="136" name="Google Shape;136;p23"/>
          <p:cNvSpPr/>
          <p:nvPr/>
        </p:nvSpPr>
        <p:spPr>
          <a:xfrm>
            <a:off x="608250" y="2532829"/>
            <a:ext cx="2572525" cy="934275"/>
          </a:xfrm>
          <a:custGeom>
            <a:rect b="b" l="l" r="r" t="t"/>
            <a:pathLst>
              <a:path extrusionOk="0" h="37371" w="102901">
                <a:moveTo>
                  <a:pt x="71832" y="37371"/>
                </a:moveTo>
                <a:cubicBezTo>
                  <a:pt x="76372" y="36405"/>
                  <a:pt x="94580" y="35633"/>
                  <a:pt x="99071" y="31576"/>
                </a:cubicBezTo>
                <a:cubicBezTo>
                  <a:pt x="103563" y="27519"/>
                  <a:pt x="104866" y="18150"/>
                  <a:pt x="98781" y="13030"/>
                </a:cubicBezTo>
                <a:cubicBezTo>
                  <a:pt x="92696" y="7911"/>
                  <a:pt x="76174" y="2598"/>
                  <a:pt x="62560" y="859"/>
                </a:cubicBezTo>
                <a:cubicBezTo>
                  <a:pt x="48946" y="-880"/>
                  <a:pt x="27524" y="183"/>
                  <a:pt x="17097" y="2598"/>
                </a:cubicBezTo>
                <a:cubicBezTo>
                  <a:pt x="6670" y="5013"/>
                  <a:pt x="2850" y="13223"/>
                  <a:pt x="0" y="15348"/>
                </a:cubicBezTo>
              </a:path>
            </a:pathLst>
          </a:custGeom>
          <a:noFill/>
          <a:ln cap="flat" cmpd="sng" w="19050">
            <a:solidFill>
              <a:srgbClr val="980000"/>
            </a:solidFill>
            <a:prstDash val="solid"/>
            <a:round/>
            <a:headEnd len="med" w="med" type="oval"/>
            <a:tailEnd len="med" w="med" type="stealth"/>
          </a:ln>
        </p:spPr>
      </p:sp>
      <p:sp>
        <p:nvSpPr>
          <p:cNvPr id="137" name="Google Shape;137;p23"/>
          <p:cNvSpPr/>
          <p:nvPr/>
        </p:nvSpPr>
        <p:spPr>
          <a:xfrm>
            <a:off x="7386827" y="3025200"/>
            <a:ext cx="1266975" cy="246300"/>
          </a:xfrm>
          <a:custGeom>
            <a:rect b="b" l="l" r="r" t="t"/>
            <a:pathLst>
              <a:path extrusionOk="0" h="9852" w="50679">
                <a:moveTo>
                  <a:pt x="0" y="9852"/>
                </a:moveTo>
                <a:cubicBezTo>
                  <a:pt x="4492" y="8548"/>
                  <a:pt x="18503" y="3670"/>
                  <a:pt x="26949" y="2028"/>
                </a:cubicBezTo>
                <a:cubicBezTo>
                  <a:pt x="35396" y="386"/>
                  <a:pt x="46724" y="338"/>
                  <a:pt x="50679" y="0"/>
                </a:cubicBezTo>
              </a:path>
            </a:pathLst>
          </a:custGeom>
          <a:noFill/>
          <a:ln cap="flat" cmpd="sng" w="19050">
            <a:solidFill>
              <a:srgbClr val="B7B7B7"/>
            </a:solidFill>
            <a:prstDash val="solid"/>
            <a:round/>
            <a:headEnd len="med" w="med" type="oval"/>
            <a:tailEnd len="med" w="med" type="stealth"/>
          </a:ln>
        </p:spPr>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