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307" r:id="rId5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6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44" Type="http://schemas.openxmlformats.org/officeDocument/2006/relationships/slide" Target="slides/slide40.xml"/><Relationship Id="rId43" Type="http://schemas.openxmlformats.org/officeDocument/2006/relationships/slide" Target="slides/slide39.xml"/><Relationship Id="rId46" Type="http://schemas.openxmlformats.org/officeDocument/2006/relationships/slide" Target="slides/slide42.xml"/><Relationship Id="rId45" Type="http://schemas.openxmlformats.org/officeDocument/2006/relationships/slide" Target="slides/slide41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48" Type="http://schemas.openxmlformats.org/officeDocument/2006/relationships/slide" Target="slides/slide44.xml"/><Relationship Id="rId47" Type="http://schemas.openxmlformats.org/officeDocument/2006/relationships/slide" Target="slides/slide43.xml"/><Relationship Id="rId49" Type="http://schemas.openxmlformats.org/officeDocument/2006/relationships/slide" Target="slides/slide4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9" Type="http://schemas.openxmlformats.org/officeDocument/2006/relationships/slide" Target="slides/slide25.xml"/><Relationship Id="rId51" Type="http://schemas.openxmlformats.org/officeDocument/2006/relationships/slide" Target="slides/slide47.xml"/><Relationship Id="rId50" Type="http://schemas.openxmlformats.org/officeDocument/2006/relationships/slide" Target="slides/slide46.xml"/><Relationship Id="rId53" Type="http://schemas.openxmlformats.org/officeDocument/2006/relationships/slide" Target="slides/slide49.xml"/><Relationship Id="rId52" Type="http://schemas.openxmlformats.org/officeDocument/2006/relationships/slide" Target="slides/slide48.xml"/><Relationship Id="rId11" Type="http://schemas.openxmlformats.org/officeDocument/2006/relationships/slide" Target="slides/slide7.xml"/><Relationship Id="rId55" Type="http://schemas.openxmlformats.org/officeDocument/2006/relationships/slide" Target="slides/slide51.xml"/><Relationship Id="rId10" Type="http://schemas.openxmlformats.org/officeDocument/2006/relationships/slide" Target="slides/slide6.xml"/><Relationship Id="rId54" Type="http://schemas.openxmlformats.org/officeDocument/2006/relationships/slide" Target="slides/slide5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56" Type="http://schemas.openxmlformats.org/officeDocument/2006/relationships/slide" Target="slides/slide5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45eeacce1b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45eeacce1b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45eeacce1b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45eeacce1b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45eeacce1b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45eeacce1b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443d65fee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443d65fee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Demo:</a:t>
            </a:r>
            <a:endParaRPr b="1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GB"/>
              <a:t>Unterteilung in Klassen (Gibt es andere Ideen zur Modularisierung?)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443d65feef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443d65feef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GB"/>
              <a:t>draw by replaying recorded directions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9e1863e84c_1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29e1863e84c_1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81fa0efa5_0_4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181fa0efa5_0_4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Assistent-TODO: Aufgaben lesen</a:t>
            </a:r>
            <a:endParaRPr b="1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fc899edd46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fc899edd46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754e692875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754e692875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Man muss beachten, dass man die gleichen IntNode Instanzen wie in der </a:t>
            </a:r>
            <a:r>
              <a:rPr lang="en-GB"/>
              <a:t>ursprünglichen Liste </a:t>
            </a:r>
            <a:r>
              <a:rPr lang="en-GB"/>
              <a:t>verwenden soll.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13b358d80d_0_1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13b358d80d_0_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>
                <a:solidFill>
                  <a:schemeClr val="dk1"/>
                </a:solidFill>
              </a:rPr>
              <a:t>Wichtig: </a:t>
            </a:r>
            <a:r>
              <a:rPr lang="en-GB">
                <a:solidFill>
                  <a:schemeClr val="dk1"/>
                </a:solidFill>
              </a:rPr>
              <a:t>Spieler und Computer kennen beide alle möglichen Wörter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9da79fe04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9da79fe04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13b358d80d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13b358d80d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Wichtig: </a:t>
            </a:r>
            <a:r>
              <a:rPr lang="en-GB"/>
              <a:t>Spieler und Computer kennen beide alle möglichen Wörter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13b358d80d_0_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13b358d80d_0_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DEMO: KonsolenSpieler</a:t>
            </a:r>
            <a:endParaRPr b="1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GB"/>
              <a:t>Mensch gegen Computer spielen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>
                <a:solidFill>
                  <a:schemeClr val="dk1"/>
                </a:solidFill>
              </a:rPr>
              <a:t>DEMO: RateSpielApp</a:t>
            </a:r>
            <a:endParaRPr b="1"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-GB">
                <a:solidFill>
                  <a:schemeClr val="dk1"/>
                </a:solidFill>
              </a:rPr>
              <a:t>Lässt mehrere “Spieler” gegen den Computer antreten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DEMO: ZufallsSpieler </a:t>
            </a:r>
            <a:r>
              <a:rPr lang="en-GB"/>
              <a:t>(extends Spieler)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GB">
                <a:solidFill>
                  <a:schemeClr val="dk1"/>
                </a:solidFill>
              </a:rPr>
              <a:t>spielt </a:t>
            </a:r>
            <a:r>
              <a:rPr b="1" lang="en-GB">
                <a:solidFill>
                  <a:schemeClr val="dk1"/>
                </a:solidFill>
              </a:rPr>
              <a:t>selbstständig</a:t>
            </a:r>
            <a:r>
              <a:rPr lang="en-GB">
                <a:solidFill>
                  <a:schemeClr val="dk1"/>
                </a:solidFill>
              </a:rPr>
              <a:t> ohne Benutzereingaben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GB"/>
              <a:t>wenn sinnvoll: in der Übungsstunde implementieren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443d65feef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443d65feef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443d65feef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443d65feef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443d65feef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443d65feef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443d65feef_0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443d65feef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443d65feef_0_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443d65feef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443d65feef_0_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443d65feef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ball.x += ball.vx; ball.y += ball.vy;</a:t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443d65feef_0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443d65feef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443d65feef_0_1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443d65feef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9de477630d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29de477630d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443d65feef_0_1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443d65feef_0_1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443d65feef_0_1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443d65feef_0_1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443d65feef_0_1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443d65feef_0_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443d65feef_0_1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443d65feef_0_1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443d65feef_0_1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443d65feef_0_1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29adb32db8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29adb32db8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29adb32db81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29adb32db81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181fa0efa5_0_24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Google Shape;350;g181fa0efa5_0_24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2853f4671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" name="Google Shape;355;g2853f4671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Assistenten: </a:t>
            </a:r>
            <a:r>
              <a:rPr lang="en-GB"/>
              <a:t>Diese Slides sind als TODO-Liste gedacht für eine Demo. Es ist besser, wenn ihr alles direkt in Eclipse vorführt!</a:t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2863e76219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2863e76219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Robin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383950816_3_2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383950816_3_2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Hier Probleme besprechen, die bei der Korrektur aufgefallen sind.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2863e76219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3" name="Google Shape;373;g2863e76219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13b358d80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0" name="Google Shape;380;g13b358d80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Unterschiede zu früheren Programmen: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GB"/>
              <a:t>Klassen ohne main()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GB"/>
              <a:t>Kein static, dafür Variablen auf Klassenstufe (Felder/Attribute)</a:t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29e1863e84c_1_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29e1863e84c_1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29e1863e84c_1_1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29e1863e84c_1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13b358d80d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7" name="Google Shape;417;g13b358d80d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Fehler: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GB"/>
              <a:t>L6: ‘static’ ist falsch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GB"/>
              <a:t>L12/13: ‘x’ und ‘y’ als Fields und als lokale Variablen → Fehler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GB"/>
              <a:t>L17:  sinnlose Instanzierung von Point, in L 18 verwendet</a:t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13b358d80d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3" name="Google Shape;423;g13b358d80d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Attribute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-GB">
                <a:solidFill>
                  <a:schemeClr val="dk1"/>
                </a:solidFill>
              </a:rPr>
              <a:t>Kontostand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-GB">
                <a:solidFill>
                  <a:schemeClr val="dk1"/>
                </a:solidFill>
              </a:rPr>
              <a:t>Besitzer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-GB">
                <a:solidFill>
                  <a:schemeClr val="dk1"/>
                </a:solidFill>
              </a:rPr>
              <a:t>Kontonummer, …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Methoden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-GB">
                <a:solidFill>
                  <a:schemeClr val="dk1"/>
                </a:solidFill>
              </a:rPr>
              <a:t>Einzahlen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-GB">
                <a:solidFill>
                  <a:schemeClr val="dk1"/>
                </a:solidFill>
              </a:rPr>
              <a:t>Auszahlen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-GB">
                <a:solidFill>
                  <a:schemeClr val="dk1"/>
                </a:solidFill>
              </a:rPr>
              <a:t>Transferieren, …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DEMO: Zusammen mit Studenten implementieren</a:t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13b358d80d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1" name="Google Shape;431;g13b358d80d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Truck Version 1: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GB"/>
              <a:t>Ausgabe:</a:t>
            </a:r>
            <a:br>
              <a:rPr lang="en-GB"/>
            </a:br>
            <a:r>
              <a:rPr lang="en-GB"/>
              <a:t>vroom</a:t>
            </a:r>
            <a:br>
              <a:rPr lang="en-GB"/>
            </a:br>
            <a:r>
              <a:rPr lang="en-GB"/>
              <a:t>truck 1</a:t>
            </a:r>
            <a:br>
              <a:rPr lang="en-GB"/>
            </a:br>
            <a:r>
              <a:rPr lang="en-GB"/>
              <a:t>car 2</a:t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g13b358d80d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0" name="Google Shape;440;g13b358d80d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Truck Version 2: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GB"/>
              <a:t>Ausgabe: </a:t>
            </a:r>
            <a:br>
              <a:rPr lang="en-GB"/>
            </a:br>
            <a:r>
              <a:rPr lang="en-GB"/>
              <a:t>vroomvroom</a:t>
            </a:r>
            <a:br>
              <a:rPr lang="en-GB"/>
            </a:br>
            <a:r>
              <a:rPr lang="en-GB"/>
              <a:t>truck 1</a:t>
            </a:r>
            <a:br>
              <a:rPr lang="en-GB"/>
            </a:br>
            <a:r>
              <a:rPr lang="en-GB"/>
              <a:t>car 1</a:t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g29da79fe049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9" name="Google Shape;449;g29da79fe049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https://create.kahoot.it/share/21-u8-eprog-mschoeb/8936e892-2f21-46c4-8ad8-327f47629055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29da79fe049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5" name="Google Shape;455;g29da79fe049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lphaLcParenBoth"/>
            </a:pPr>
            <a:r>
              <a:rPr lang="en-GB"/>
              <a:t>Nein, B ist legal für den 2. Ausdruck aber nicht für den 1. - hatten wir schon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lphaLcParenBoth"/>
            </a:pPr>
            <a:r>
              <a:rPr lang="en-GB"/>
              <a:t>Nein, BB ist legal für den 2. Ausdruck aber nicht für den 1.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181fa0efa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181fa0efa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29da79fe049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3" name="Google Shape;463;g29da79fe049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g29da79fe049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0" name="Google Shape;470;g29da79fe049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29de477630d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7" name="Google Shape;477;g29de477630d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https://create.kahoot.it/share/21-u9-eprog-mschoeb/46d2df0a-83de-4a10-a5b0-43c58fd202c9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9e1863e84c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29e1863e84c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45ee923050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45ee923050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45eeacce1b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45eeacce1b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45eeacce1b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45eeacce1b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6.png"/><Relationship Id="rId4" Type="http://schemas.openxmlformats.org/officeDocument/2006/relationships/image" Target="../media/image1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7.png"/><Relationship Id="rId4" Type="http://schemas.openxmlformats.org/officeDocument/2006/relationships/image" Target="../media/image12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8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8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2.png"/><Relationship Id="rId4" Type="http://schemas.openxmlformats.org/officeDocument/2006/relationships/image" Target="../media/image17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4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5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9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5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3.png"/><Relationship Id="rId4" Type="http://schemas.openxmlformats.org/officeDocument/2006/relationships/image" Target="../media/image21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3.png"/><Relationship Id="rId4" Type="http://schemas.openxmlformats.org/officeDocument/2006/relationships/image" Target="../media/image21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22.png"/><Relationship Id="rId4" Type="http://schemas.openxmlformats.org/officeDocument/2006/relationships/image" Target="../media/image20.png"/><Relationship Id="rId5" Type="http://schemas.openxmlformats.org/officeDocument/2006/relationships/image" Target="../media/image30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29.png"/><Relationship Id="rId4" Type="http://schemas.openxmlformats.org/officeDocument/2006/relationships/image" Target="../media/image31.png"/><Relationship Id="rId5" Type="http://schemas.openxmlformats.org/officeDocument/2006/relationships/image" Target="../media/image2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23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26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28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2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34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32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2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Übungsstunde 9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Einführung in die Programmierung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2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Aufgabe 3: Dominator - Noch Mehr Border Cases</a:t>
            </a:r>
            <a:endParaRPr/>
          </a:p>
        </p:txBody>
      </p:sp>
      <p:pic>
        <p:nvPicPr>
          <p:cNvPr id="110" name="Google Shape;110;p22"/>
          <p:cNvPicPr preferRelativeResize="0"/>
          <p:nvPr/>
        </p:nvPicPr>
        <p:blipFill rotWithShape="1">
          <a:blip r:embed="rId3">
            <a:alphaModFix/>
          </a:blip>
          <a:srcRect b="0" l="0" r="0" t="57984"/>
          <a:stretch/>
        </p:blipFill>
        <p:spPr>
          <a:xfrm>
            <a:off x="1528329" y="1441362"/>
            <a:ext cx="6087350" cy="226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3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Aufgabe 3: Dominator - Hilfsfunktionen</a:t>
            </a:r>
            <a:endParaRPr/>
          </a:p>
        </p:txBody>
      </p:sp>
      <p:pic>
        <p:nvPicPr>
          <p:cNvPr id="116" name="Google Shape;116;p23"/>
          <p:cNvPicPr preferRelativeResize="0"/>
          <p:nvPr/>
        </p:nvPicPr>
        <p:blipFill rotWithShape="1">
          <a:blip r:embed="rId3">
            <a:alphaModFix/>
          </a:blip>
          <a:srcRect b="70924" l="0" r="0" t="0"/>
          <a:stretch/>
        </p:blipFill>
        <p:spPr>
          <a:xfrm>
            <a:off x="1888499" y="1017725"/>
            <a:ext cx="5367001" cy="1374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3"/>
          <p:cNvPicPr preferRelativeResize="0"/>
          <p:nvPr/>
        </p:nvPicPr>
        <p:blipFill rotWithShape="1">
          <a:blip r:embed="rId3">
            <a:alphaModFix/>
          </a:blip>
          <a:srcRect b="24705" l="0" r="0" t="26344"/>
          <a:stretch/>
        </p:blipFill>
        <p:spPr>
          <a:xfrm>
            <a:off x="1888512" y="2392475"/>
            <a:ext cx="5666726" cy="2443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4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Aufgabe 3: Dominator - Grosse Tests</a:t>
            </a:r>
            <a:endParaRPr/>
          </a:p>
        </p:txBody>
      </p:sp>
      <p:pic>
        <p:nvPicPr>
          <p:cNvPr id="123" name="Google Shape;12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25014" y="932613"/>
            <a:ext cx="5493976" cy="3278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Aufgabe 4: Self-avoiding Random Walks</a:t>
            </a:r>
            <a:endParaRPr/>
          </a:p>
        </p:txBody>
      </p:sp>
      <p:pic>
        <p:nvPicPr>
          <p:cNvPr id="129" name="Google Shape;129;p25"/>
          <p:cNvPicPr preferRelativeResize="0"/>
          <p:nvPr/>
        </p:nvPicPr>
        <p:blipFill rotWithShape="1">
          <a:blip r:embed="rId3">
            <a:alphaModFix/>
          </a:blip>
          <a:srcRect b="13243" l="7367" r="5333" t="24107"/>
          <a:stretch/>
        </p:blipFill>
        <p:spPr>
          <a:xfrm>
            <a:off x="585574" y="1163975"/>
            <a:ext cx="7972852" cy="3222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6"/>
          <p:cNvSpPr txBox="1"/>
          <p:nvPr>
            <p:ph idx="1" type="body"/>
          </p:nvPr>
        </p:nvSpPr>
        <p:spPr>
          <a:xfrm>
            <a:off x="311700" y="55775"/>
            <a:ext cx="8520600" cy="48846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WalkResult walk(</a:t>
            </a:r>
            <a:r>
              <a:rPr b="1" lang="en-GB" sz="1100">
                <a:solidFill>
                  <a:srgbClr val="7F0055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lang="en-GB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n) {</a:t>
            </a:r>
            <a:br>
              <a:rPr lang="en-GB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b="1" lang="en-GB" sz="1100">
                <a:solidFill>
                  <a:srgbClr val="7F0055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boolean</a:t>
            </a:r>
            <a:r>
              <a:rPr lang="en-GB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trapped = </a:t>
            </a:r>
            <a:r>
              <a:rPr b="1" lang="en-GB" sz="1100">
                <a:solidFill>
                  <a:srgbClr val="7F0055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false</a:t>
            </a:r>
            <a:r>
              <a:rPr lang="en-GB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br>
              <a:rPr lang="en-GB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	LinkedIntList directions = </a:t>
            </a:r>
            <a:r>
              <a:rPr b="1" lang="en-GB" sz="1100">
                <a:solidFill>
                  <a:srgbClr val="7F0055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new</a:t>
            </a:r>
            <a:r>
              <a:rPr lang="en-GB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LinkedIntList();</a:t>
            </a:r>
            <a:br>
              <a:rPr lang="en-GB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b="1" lang="en-GB" sz="1100">
                <a:solidFill>
                  <a:srgbClr val="7F0055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do</a:t>
            </a:r>
            <a:r>
              <a:rPr lang="en-GB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{</a:t>
            </a:r>
            <a:br>
              <a:rPr lang="en-GB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		</a:t>
            </a:r>
            <a:r>
              <a:rPr b="1" lang="en-GB" sz="1100">
                <a:solidFill>
                  <a:srgbClr val="7F0055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lang="en-GB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[] dirs = grid.unmarkedDirectionsFrom(posX, posY); </a:t>
            </a:r>
            <a:br>
              <a:rPr lang="en-GB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		</a:t>
            </a:r>
            <a:r>
              <a:rPr b="1" lang="en-GB" sz="1100">
                <a:solidFill>
                  <a:srgbClr val="7F0055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if</a:t>
            </a:r>
            <a:r>
              <a:rPr lang="en-GB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(dirs.length &gt; 0) {	   </a:t>
            </a:r>
            <a:r>
              <a:rPr lang="en-GB" sz="1100">
                <a:solidFill>
                  <a:srgbClr val="3F7F5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// check if there still exists unvisited junction</a:t>
            </a:r>
            <a:br>
              <a:rPr lang="en-GB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			</a:t>
            </a:r>
            <a:r>
              <a:rPr b="1" lang="en-GB" sz="1100">
                <a:solidFill>
                  <a:srgbClr val="7F0055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lang="en-GB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decision = rand.nextInt(dirs.length);</a:t>
            </a:r>
            <a:br>
              <a:rPr lang="en-GB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			</a:t>
            </a:r>
            <a:r>
              <a:rPr b="1" lang="en-GB" sz="1100">
                <a:solidFill>
                  <a:srgbClr val="7F0055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lang="en-GB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chosenDirection = dirs[decision];</a:t>
            </a:r>
            <a:br>
              <a:rPr lang="en-GB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br>
              <a:rPr lang="en-GB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			</a:t>
            </a:r>
            <a:r>
              <a:rPr b="1" lang="en-GB" sz="1100">
                <a:solidFill>
                  <a:srgbClr val="7F0055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lang="en-GB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[] dxs = { 0, 1, 0, -1 };</a:t>
            </a:r>
            <a:br>
              <a:rPr lang="en-GB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			</a:t>
            </a:r>
            <a:r>
              <a:rPr b="1" lang="en-GB" sz="1100">
                <a:solidFill>
                  <a:srgbClr val="7F0055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lang="en-GB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[] dys = { -1, 0, 1, 0 };</a:t>
            </a:r>
            <a:br>
              <a:rPr lang="en-GB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			posX += dxs[chosenDirection];</a:t>
            </a:r>
            <a:br>
              <a:rPr lang="en-GB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			posY += dys[chosenDirection];</a:t>
            </a:r>
            <a:br>
              <a:rPr lang="en-GB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br>
              <a:rPr lang="en-GB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			grid.mark(posX, posY);   </a:t>
            </a:r>
            <a:r>
              <a:rPr lang="en-GB" sz="1100">
                <a:solidFill>
                  <a:srgbClr val="3F7F5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// mark visited</a:t>
            </a:r>
            <a:br>
              <a:rPr lang="en-GB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			directions.addLast(chosenDirection);</a:t>
            </a:r>
            <a:br>
              <a:rPr lang="en-GB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br>
              <a:rPr lang="en-GB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			pathLength++;</a:t>
            </a:r>
            <a:br>
              <a:rPr lang="en-GB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		} </a:t>
            </a:r>
            <a:r>
              <a:rPr b="1" lang="en-GB" sz="1100">
                <a:solidFill>
                  <a:srgbClr val="7F0055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else</a:t>
            </a:r>
            <a:r>
              <a:rPr lang="en-GB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{</a:t>
            </a:r>
            <a:br>
              <a:rPr lang="en-GB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			trapped = </a:t>
            </a:r>
            <a:r>
              <a:rPr b="1" lang="en-GB" sz="1100">
                <a:solidFill>
                  <a:srgbClr val="7F0055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true</a:t>
            </a:r>
            <a:r>
              <a:rPr lang="en-GB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br>
              <a:rPr lang="en-GB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		}</a:t>
            </a:r>
            <a:br>
              <a:rPr lang="en-GB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	} </a:t>
            </a:r>
            <a:r>
              <a:rPr b="1" lang="en-GB" sz="1100">
                <a:solidFill>
                  <a:srgbClr val="7F0055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while</a:t>
            </a:r>
            <a:r>
              <a:rPr lang="en-GB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(!trapped &amp;&amp; !grid.isAtBorder(posX, posY));</a:t>
            </a:r>
            <a:br>
              <a:rPr lang="en-GB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b="1" lang="en-GB" sz="1100">
                <a:solidFill>
                  <a:srgbClr val="7F0055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lang="en-GB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-GB" sz="1100">
                <a:solidFill>
                  <a:srgbClr val="7F0055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new</a:t>
            </a:r>
            <a:r>
              <a:rPr lang="en-GB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WalkResult(!trapped, pathLength, directions);</a:t>
            </a:r>
            <a:br>
              <a:rPr lang="en-GB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10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100"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7"/>
          <p:cNvSpPr txBox="1"/>
          <p:nvPr>
            <p:ph type="title"/>
          </p:nvPr>
        </p:nvSpPr>
        <p:spPr>
          <a:xfrm>
            <a:off x="311700" y="2285396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Bonus Aufgabe: FEEDBACK</a:t>
            </a:r>
            <a:endParaRPr sz="35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8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Vorbesprechung Übung 9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9"/>
          <p:cNvSpPr txBox="1"/>
          <p:nvPr/>
        </p:nvSpPr>
        <p:spPr>
          <a:xfrm>
            <a:off x="159300" y="64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000000"/>
                </a:solidFill>
              </a:rPr>
              <a:t>Aufgabe 1: </a:t>
            </a:r>
            <a:r>
              <a:rPr lang="en-GB" sz="2800"/>
              <a:t>Square Grid </a:t>
            </a:r>
            <a:r>
              <a:rPr lang="en-GB" sz="2800">
                <a:solidFill>
                  <a:srgbClr val="000000"/>
                </a:solidFill>
              </a:rPr>
              <a:t>(Bonus!) </a:t>
            </a:r>
            <a:endParaRPr sz="2800">
              <a:solidFill>
                <a:srgbClr val="000000"/>
              </a:solidFill>
            </a:endParaRPr>
          </a:p>
        </p:txBody>
      </p:sp>
      <p:sp>
        <p:nvSpPr>
          <p:cNvPr id="150" name="Google Shape;150;p29"/>
          <p:cNvSpPr txBox="1"/>
          <p:nvPr/>
        </p:nvSpPr>
        <p:spPr>
          <a:xfrm>
            <a:off x="2996100" y="2302350"/>
            <a:ext cx="31518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Siehe Aufgabenblatt</a:t>
            </a:r>
            <a:endParaRPr sz="230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Aufgabe 2: Umkehrung</a:t>
            </a:r>
            <a:endParaRPr/>
          </a:p>
        </p:txBody>
      </p:sp>
      <p:sp>
        <p:nvSpPr>
          <p:cNvPr id="156" name="Google Shape;156;p3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 einem vorherigen Übungsblatt: Implementierung einer LinkedList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-GB"/>
              <a:t>Ziel dieser Aufgabe:</a:t>
            </a:r>
            <a:r>
              <a:rPr lang="en-GB"/>
              <a:t> Implementierung einer Methode, welche die Liste umkehrt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Es muss gelten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Für Nodes a,b: wenn b == a.next in der ursprünglichen Liste, dann gilt b.next == a in der umgekehrten Liste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Die erste Node der umgekehrten Liste ist die letzte Node der ursprünglichen Liste und vice versa</a:t>
            </a:r>
            <a:endParaRPr/>
          </a:p>
        </p:txBody>
      </p:sp>
      <p:sp>
        <p:nvSpPr>
          <p:cNvPr id="157" name="Google Shape;157;p30"/>
          <p:cNvSpPr txBox="1"/>
          <p:nvPr/>
        </p:nvSpPr>
        <p:spPr>
          <a:xfrm>
            <a:off x="5974750" y="602225"/>
            <a:ext cx="30000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chemeClr val="dk1"/>
                </a:solidFill>
              </a:rPr>
              <a:t>(Priorität: ★★★★☆)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31"/>
          <p:cNvPicPr preferRelativeResize="0"/>
          <p:nvPr/>
        </p:nvPicPr>
        <p:blipFill rotWithShape="1">
          <a:blip r:embed="rId3">
            <a:alphaModFix/>
          </a:blip>
          <a:srcRect b="55380" l="3035" r="6071" t="14775"/>
          <a:stretch/>
        </p:blipFill>
        <p:spPr>
          <a:xfrm>
            <a:off x="478913" y="866425"/>
            <a:ext cx="8186174" cy="164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31"/>
          <p:cNvPicPr preferRelativeResize="0"/>
          <p:nvPr/>
        </p:nvPicPr>
        <p:blipFill rotWithShape="1">
          <a:blip r:embed="rId4">
            <a:alphaModFix/>
          </a:blip>
          <a:srcRect b="15960" l="0" r="35254" t="23330"/>
          <a:stretch/>
        </p:blipFill>
        <p:spPr>
          <a:xfrm>
            <a:off x="540328" y="2688579"/>
            <a:ext cx="3564926" cy="204745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164" name="Google Shape;164;p31"/>
          <p:cNvSpPr txBox="1"/>
          <p:nvPr>
            <p:ph idx="4294967295" type="title"/>
          </p:nvPr>
        </p:nvSpPr>
        <p:spPr>
          <a:xfrm>
            <a:off x="540325" y="2937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Aufgabe 3: Künstliche Intelligenz für das Ratespiel</a:t>
            </a:r>
            <a:endParaRPr/>
          </a:p>
        </p:txBody>
      </p:sp>
      <p:sp>
        <p:nvSpPr>
          <p:cNvPr id="165" name="Google Shape;165;p31"/>
          <p:cNvSpPr txBox="1"/>
          <p:nvPr/>
        </p:nvSpPr>
        <p:spPr>
          <a:xfrm>
            <a:off x="6144000" y="0"/>
            <a:ext cx="30000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chemeClr val="dk1"/>
                </a:solidFill>
              </a:rPr>
              <a:t>(Priorität: ★★☆☆☆)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Vis Teaching Awards</a:t>
            </a:r>
            <a:endParaRPr/>
          </a:p>
        </p:txBody>
      </p:sp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91550" y="1080225"/>
            <a:ext cx="3560900" cy="3560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Akteure</a:t>
            </a:r>
            <a:endParaRPr/>
          </a:p>
        </p:txBody>
      </p:sp>
      <p:sp>
        <p:nvSpPr>
          <p:cNvPr id="171" name="Google Shape;171;p32"/>
          <p:cNvSpPr/>
          <p:nvPr/>
        </p:nvSpPr>
        <p:spPr>
          <a:xfrm>
            <a:off x="476175" y="3757150"/>
            <a:ext cx="4642500" cy="983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Courier New"/>
                <a:ea typeface="Courier New"/>
                <a:cs typeface="Courier New"/>
                <a:sym typeface="Courier New"/>
              </a:rPr>
              <a:t>Spieler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void</a:t>
            </a: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neuesSpiel(</a:t>
            </a:r>
            <a:r>
              <a:rPr b="1" lang="en-GB" sz="12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String</a:t>
            </a: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[] woerter)</a:t>
            </a:r>
            <a:endParaRPr sz="12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2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String</a:t>
            </a: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gibTipp()</a:t>
            </a:r>
            <a:endParaRPr sz="12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GB" sz="12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void</a:t>
            </a: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bekommeHinweis(</a:t>
            </a:r>
            <a:r>
              <a:rPr b="1" lang="en-GB" sz="12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String</a:t>
            </a: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tipp, </a:t>
            </a:r>
            <a:r>
              <a:rPr b="1" lang="en-GB" sz="12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String</a:t>
            </a: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hinweis)</a:t>
            </a:r>
            <a:endParaRPr b="1" sz="12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72" name="Google Shape;172;p32"/>
          <p:cNvSpPr/>
          <p:nvPr/>
        </p:nvSpPr>
        <p:spPr>
          <a:xfrm>
            <a:off x="476175" y="2012150"/>
            <a:ext cx="3378300" cy="636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Courier New"/>
                <a:ea typeface="Courier New"/>
                <a:cs typeface="Courier New"/>
                <a:sym typeface="Courier New"/>
              </a:rPr>
              <a:t>RateSpiel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GB" sz="12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void</a:t>
            </a: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einSpiel()</a:t>
            </a:r>
            <a:endParaRPr sz="12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73" name="Google Shape;173;p32"/>
          <p:cNvSpPr/>
          <p:nvPr/>
        </p:nvSpPr>
        <p:spPr>
          <a:xfrm>
            <a:off x="476175" y="2816700"/>
            <a:ext cx="3378300" cy="784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Courier New"/>
                <a:ea typeface="Courier New"/>
                <a:cs typeface="Courier New"/>
                <a:sym typeface="Courier New"/>
              </a:rPr>
              <a:t>Computer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GB" sz="12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void</a:t>
            </a: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neuesSpiel(</a:t>
            </a:r>
            <a:r>
              <a:rPr b="1" lang="en-GB" sz="12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String</a:t>
            </a: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[] woerter)</a:t>
            </a:r>
            <a:endParaRPr sz="12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GB" sz="12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String</a:t>
            </a: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gibHinweis(</a:t>
            </a:r>
            <a:r>
              <a:rPr b="1" lang="en-GB" sz="12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String</a:t>
            </a: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tipp)</a:t>
            </a:r>
            <a:endParaRPr b="1" sz="12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74" name="Google Shape;174;p32"/>
          <p:cNvSpPr txBox="1"/>
          <p:nvPr/>
        </p:nvSpPr>
        <p:spPr>
          <a:xfrm>
            <a:off x="4116700" y="2012150"/>
            <a:ext cx="4642500" cy="6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2"/>
                </a:solidFill>
              </a:rPr>
              <a:t>Koordiniert Spiel zwischen Spieler und Computer</a:t>
            </a:r>
            <a:endParaRPr sz="1600">
              <a:solidFill>
                <a:schemeClr val="dk2"/>
              </a:solidFill>
            </a:endParaRPr>
          </a:p>
        </p:txBody>
      </p:sp>
      <p:sp>
        <p:nvSpPr>
          <p:cNvPr id="175" name="Google Shape;175;p32"/>
          <p:cNvSpPr txBox="1"/>
          <p:nvPr/>
        </p:nvSpPr>
        <p:spPr>
          <a:xfrm>
            <a:off x="4116700" y="2816700"/>
            <a:ext cx="4642500" cy="6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2"/>
                </a:solidFill>
              </a:rPr>
              <a:t>Wählt geheimes Wort und gibt Hinweise zu gegebenen Tipps.</a:t>
            </a:r>
            <a:endParaRPr sz="1600">
              <a:solidFill>
                <a:schemeClr val="dk2"/>
              </a:solidFill>
            </a:endParaRPr>
          </a:p>
        </p:txBody>
      </p:sp>
      <p:sp>
        <p:nvSpPr>
          <p:cNvPr id="176" name="Google Shape;176;p32"/>
          <p:cNvSpPr txBox="1"/>
          <p:nvPr/>
        </p:nvSpPr>
        <p:spPr>
          <a:xfrm>
            <a:off x="5338150" y="3757150"/>
            <a:ext cx="3494100" cy="98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2"/>
                </a:solidFill>
              </a:rPr>
              <a:t>Versucht geheimes Wort zu erraten indem er Tipps abgibt und Hinweise des Computers auswertet</a:t>
            </a:r>
            <a:endParaRPr sz="1600">
              <a:solidFill>
                <a:schemeClr val="dk2"/>
              </a:solidFill>
            </a:endParaRPr>
          </a:p>
        </p:txBody>
      </p:sp>
      <p:sp>
        <p:nvSpPr>
          <p:cNvPr id="177" name="Google Shape;177;p32"/>
          <p:cNvSpPr/>
          <p:nvPr/>
        </p:nvSpPr>
        <p:spPr>
          <a:xfrm>
            <a:off x="476175" y="1173950"/>
            <a:ext cx="3378300" cy="636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Courier New"/>
                <a:ea typeface="Courier New"/>
                <a:cs typeface="Courier New"/>
                <a:sym typeface="Courier New"/>
              </a:rPr>
              <a:t>RateSpielApp</a:t>
            </a:r>
            <a:endParaRPr sz="12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void</a:t>
            </a: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main(</a:t>
            </a:r>
            <a:r>
              <a:rPr b="1" lang="en-GB" sz="12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String</a:t>
            </a: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[] args)</a:t>
            </a:r>
            <a:endParaRPr sz="12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78" name="Google Shape;178;p32"/>
          <p:cNvSpPr txBox="1"/>
          <p:nvPr/>
        </p:nvSpPr>
        <p:spPr>
          <a:xfrm>
            <a:off x="4116700" y="1173950"/>
            <a:ext cx="4642500" cy="6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2"/>
                </a:solidFill>
              </a:rPr>
              <a:t>Programm, das mehrere Spieler vergleicht</a:t>
            </a:r>
            <a:endParaRPr sz="16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Unterschiedliche Spieler (Strategien)</a:t>
            </a:r>
            <a:endParaRPr/>
          </a:p>
        </p:txBody>
      </p:sp>
      <p:sp>
        <p:nvSpPr>
          <p:cNvPr id="184" name="Google Shape;184;p33"/>
          <p:cNvSpPr/>
          <p:nvPr/>
        </p:nvSpPr>
        <p:spPr>
          <a:xfrm>
            <a:off x="3744495" y="2200850"/>
            <a:ext cx="1206000" cy="418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Courier New"/>
                <a:ea typeface="Courier New"/>
                <a:cs typeface="Courier New"/>
                <a:sym typeface="Courier New"/>
              </a:rPr>
              <a:t>Spieler</a:t>
            </a:r>
            <a:endParaRPr b="1" sz="12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85" name="Google Shape;185;p33"/>
          <p:cNvSpPr/>
          <p:nvPr/>
        </p:nvSpPr>
        <p:spPr>
          <a:xfrm>
            <a:off x="772020" y="3527000"/>
            <a:ext cx="2016600" cy="418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Courier New"/>
                <a:ea typeface="Courier New"/>
                <a:cs typeface="Courier New"/>
                <a:sym typeface="Courier New"/>
              </a:rPr>
              <a:t>KonsolenSpieler</a:t>
            </a:r>
            <a:endParaRPr b="1" sz="12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86" name="Google Shape;186;p33"/>
          <p:cNvSpPr/>
          <p:nvPr/>
        </p:nvSpPr>
        <p:spPr>
          <a:xfrm>
            <a:off x="3270325" y="3527000"/>
            <a:ext cx="2154300" cy="418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Courier New"/>
                <a:ea typeface="Courier New"/>
                <a:cs typeface="Courier New"/>
                <a:sym typeface="Courier New"/>
              </a:rPr>
              <a:t>ZufallsWortSpieler</a:t>
            </a:r>
            <a:endParaRPr b="1" sz="12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87" name="Google Shape;187;p33"/>
          <p:cNvSpPr/>
          <p:nvPr/>
        </p:nvSpPr>
        <p:spPr>
          <a:xfrm>
            <a:off x="5906370" y="3527000"/>
            <a:ext cx="2016600" cy="418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Courier New"/>
                <a:ea typeface="Courier New"/>
                <a:cs typeface="Courier New"/>
                <a:sym typeface="Courier New"/>
              </a:rPr>
              <a:t>…?</a:t>
            </a:r>
            <a:endParaRPr b="1" sz="1200"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188" name="Google Shape;188;p33"/>
          <p:cNvCxnSpPr>
            <a:stCxn id="185" idx="0"/>
            <a:endCxn id="184" idx="2"/>
          </p:cNvCxnSpPr>
          <p:nvPr/>
        </p:nvCxnSpPr>
        <p:spPr>
          <a:xfrm flipH="1" rot="10800000">
            <a:off x="1780320" y="2619800"/>
            <a:ext cx="2567100" cy="907200"/>
          </a:xfrm>
          <a:prstGeom prst="straightConnector1">
            <a:avLst/>
          </a:prstGeom>
          <a:noFill/>
          <a:ln cap="flat" cmpd="sng" w="19050">
            <a:solidFill>
              <a:srgbClr val="999999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89" name="Google Shape;189;p33"/>
          <p:cNvCxnSpPr>
            <a:stCxn id="186" idx="0"/>
            <a:endCxn id="184" idx="2"/>
          </p:cNvCxnSpPr>
          <p:nvPr/>
        </p:nvCxnSpPr>
        <p:spPr>
          <a:xfrm rot="10800000">
            <a:off x="4347475" y="2619800"/>
            <a:ext cx="0" cy="907200"/>
          </a:xfrm>
          <a:prstGeom prst="straightConnector1">
            <a:avLst/>
          </a:prstGeom>
          <a:noFill/>
          <a:ln cap="flat" cmpd="sng" w="19050">
            <a:solidFill>
              <a:srgbClr val="999999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90" name="Google Shape;190;p33"/>
          <p:cNvCxnSpPr>
            <a:stCxn id="187" idx="0"/>
            <a:endCxn id="184" idx="2"/>
          </p:cNvCxnSpPr>
          <p:nvPr/>
        </p:nvCxnSpPr>
        <p:spPr>
          <a:xfrm rot="10800000">
            <a:off x="4347570" y="2619800"/>
            <a:ext cx="2567100" cy="907200"/>
          </a:xfrm>
          <a:prstGeom prst="straightConnector1">
            <a:avLst/>
          </a:prstGeom>
          <a:noFill/>
          <a:ln cap="flat" cmpd="sng" w="19050">
            <a:solidFill>
              <a:srgbClr val="999999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91" name="Google Shape;191;p33"/>
          <p:cNvSpPr txBox="1"/>
          <p:nvPr/>
        </p:nvSpPr>
        <p:spPr>
          <a:xfrm>
            <a:off x="772025" y="4029575"/>
            <a:ext cx="2016600" cy="7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Menschlicher Spieler per Konsoleneingabe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92" name="Google Shape;192;p33"/>
          <p:cNvSpPr/>
          <p:nvPr/>
        </p:nvSpPr>
        <p:spPr>
          <a:xfrm>
            <a:off x="311700" y="1017725"/>
            <a:ext cx="4642500" cy="983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Courier New"/>
                <a:ea typeface="Courier New"/>
                <a:cs typeface="Courier New"/>
                <a:sym typeface="Courier New"/>
              </a:rPr>
              <a:t>Spieler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void</a:t>
            </a: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neuesSpiel(</a:t>
            </a:r>
            <a:r>
              <a:rPr b="1" lang="en-GB" sz="12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String</a:t>
            </a: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[] woerter)</a:t>
            </a:r>
            <a:endParaRPr sz="12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String</a:t>
            </a: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gibTipp()</a:t>
            </a:r>
            <a:endParaRPr sz="12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void</a:t>
            </a: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bekommeHinweis(</a:t>
            </a:r>
            <a:r>
              <a:rPr b="1" lang="en-GB" sz="12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String</a:t>
            </a: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tipp, </a:t>
            </a:r>
            <a:r>
              <a:rPr b="1" lang="en-GB" sz="12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String</a:t>
            </a: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hinweis)</a:t>
            </a:r>
            <a:endParaRPr b="1" sz="12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93" name="Google Shape;193;p33"/>
          <p:cNvSpPr txBox="1"/>
          <p:nvPr/>
        </p:nvSpPr>
        <p:spPr>
          <a:xfrm>
            <a:off x="3339200" y="4029575"/>
            <a:ext cx="2016600" cy="7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Künstlicher Spieler, welcher zufällig Wörter als Tipps probiert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94" name="Google Shape;194;p33"/>
          <p:cNvSpPr/>
          <p:nvPr/>
        </p:nvSpPr>
        <p:spPr>
          <a:xfrm>
            <a:off x="5906370" y="4441400"/>
            <a:ext cx="2016600" cy="418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Courier New"/>
                <a:ea typeface="Courier New"/>
                <a:cs typeface="Courier New"/>
                <a:sym typeface="Courier New"/>
              </a:rPr>
              <a:t>…?</a:t>
            </a:r>
            <a:endParaRPr b="1" sz="1200"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195" name="Google Shape;195;p33"/>
          <p:cNvCxnSpPr>
            <a:stCxn id="194" idx="0"/>
            <a:endCxn id="187" idx="2"/>
          </p:cNvCxnSpPr>
          <p:nvPr/>
        </p:nvCxnSpPr>
        <p:spPr>
          <a:xfrm rot="10800000">
            <a:off x="6914670" y="3945800"/>
            <a:ext cx="0" cy="495600"/>
          </a:xfrm>
          <a:prstGeom prst="straightConnector1">
            <a:avLst/>
          </a:prstGeom>
          <a:noFill/>
          <a:ln cap="flat" cmpd="sng" w="19050">
            <a:solidFill>
              <a:srgbClr val="999999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p34"/>
          <p:cNvPicPr preferRelativeResize="0"/>
          <p:nvPr/>
        </p:nvPicPr>
        <p:blipFill rotWithShape="1">
          <a:blip r:embed="rId3">
            <a:alphaModFix/>
          </a:blip>
          <a:srcRect b="0" l="0" r="0" t="12426"/>
          <a:stretch/>
        </p:blipFill>
        <p:spPr>
          <a:xfrm>
            <a:off x="312650" y="572700"/>
            <a:ext cx="8518698" cy="337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34"/>
          <p:cNvPicPr preferRelativeResize="0"/>
          <p:nvPr/>
        </p:nvPicPr>
        <p:blipFill rotWithShape="1">
          <a:blip r:embed="rId4">
            <a:alphaModFix/>
          </a:blip>
          <a:srcRect b="0" l="0" r="0" t="6881"/>
          <a:stretch/>
        </p:blipFill>
        <p:spPr>
          <a:xfrm>
            <a:off x="5481050" y="3731625"/>
            <a:ext cx="2661724" cy="132602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02" name="Google Shape;202;p34"/>
          <p:cNvSpPr txBox="1"/>
          <p:nvPr>
            <p:ph type="title"/>
          </p:nvPr>
        </p:nvSpPr>
        <p:spPr>
          <a:xfrm>
            <a:off x="310750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Aufgabe 4: Pong</a:t>
            </a:r>
            <a:endParaRPr/>
          </a:p>
        </p:txBody>
      </p:sp>
      <p:sp>
        <p:nvSpPr>
          <p:cNvPr id="203" name="Google Shape;203;p34"/>
          <p:cNvSpPr txBox="1"/>
          <p:nvPr/>
        </p:nvSpPr>
        <p:spPr>
          <a:xfrm>
            <a:off x="5949875" y="78600"/>
            <a:ext cx="30000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chemeClr val="dk1"/>
                </a:solidFill>
              </a:rPr>
              <a:t>(Priorität: ★☆☆☆☆)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8" name="Google Shape;208;p35"/>
          <p:cNvGrpSpPr/>
          <p:nvPr/>
        </p:nvGrpSpPr>
        <p:grpSpPr>
          <a:xfrm>
            <a:off x="459025" y="448450"/>
            <a:ext cx="7927625" cy="3774650"/>
            <a:chOff x="459025" y="448450"/>
            <a:chExt cx="7927625" cy="3774650"/>
          </a:xfrm>
        </p:grpSpPr>
        <p:sp>
          <p:nvSpPr>
            <p:cNvPr id="209" name="Google Shape;209;p35"/>
            <p:cNvSpPr txBox="1"/>
            <p:nvPr/>
          </p:nvSpPr>
          <p:spPr>
            <a:xfrm>
              <a:off x="2149900" y="448450"/>
              <a:ext cx="1733100" cy="1919700"/>
            </a:xfrm>
            <a:prstGeom prst="rect">
              <a:avLst/>
            </a:prstGeom>
            <a:solidFill>
              <a:srgbClr val="C9DAF8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1800">
                  <a:latin typeface="Courier New"/>
                  <a:ea typeface="Courier New"/>
                  <a:cs typeface="Courier New"/>
                  <a:sym typeface="Courier New"/>
                </a:rPr>
                <a:t>PongGame</a:t>
              </a:r>
              <a:endParaRPr b="1" sz="1800">
                <a:latin typeface="Courier New"/>
                <a:ea typeface="Courier New"/>
                <a:cs typeface="Courier New"/>
                <a:sym typeface="Courier New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/>
                <a:t>Spiel-Logik</a:t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/>
                <a:t>Methoden</a:t>
              </a:r>
              <a:endParaRPr b="1"/>
            </a:p>
            <a:p>
              <a:pPr indent="-311150" lvl="0" marL="457200" rtl="0" algn="l">
                <a:spcBef>
                  <a:spcPts val="0"/>
                </a:spcBef>
                <a:spcAft>
                  <a:spcPts val="0"/>
                </a:spcAft>
                <a:buSzPts val="1300"/>
                <a:buFont typeface="Courier New"/>
                <a:buChar char="●"/>
              </a:pPr>
              <a:r>
                <a:rPr lang="en-GB" sz="1300">
                  <a:latin typeface="Courier New"/>
                  <a:ea typeface="Courier New"/>
                  <a:cs typeface="Courier New"/>
                  <a:sym typeface="Courier New"/>
                </a:rPr>
                <a:t>move()</a:t>
              </a:r>
              <a:endParaRPr sz="1300">
                <a:latin typeface="Courier New"/>
                <a:ea typeface="Courier New"/>
                <a:cs typeface="Courier New"/>
                <a:sym typeface="Courier New"/>
              </a:endParaRPr>
            </a:p>
            <a:p>
              <a:pPr indent="-311150" lvl="0" marL="457200" rtl="0" algn="l">
                <a:spcBef>
                  <a:spcPts val="0"/>
                </a:spcBef>
                <a:spcAft>
                  <a:spcPts val="0"/>
                </a:spcAft>
                <a:buSzPts val="1300"/>
                <a:buFont typeface="Courier New"/>
                <a:buChar char="●"/>
              </a:pPr>
              <a:r>
                <a:rPr lang="en-GB" sz="1300">
                  <a:latin typeface="Courier New"/>
                  <a:ea typeface="Courier New"/>
                  <a:cs typeface="Courier New"/>
                  <a:sym typeface="Courier New"/>
                </a:rPr>
                <a:t>step()</a:t>
              </a:r>
              <a:endParaRPr sz="1300">
                <a:latin typeface="Courier New"/>
                <a:ea typeface="Courier New"/>
                <a:cs typeface="Courier New"/>
                <a:sym typeface="Courier New"/>
              </a:endParaRPr>
            </a:p>
            <a:p>
              <a:pPr indent="-311150" lvl="0" marL="457200" rtl="0" algn="l">
                <a:spcBef>
                  <a:spcPts val="0"/>
                </a:spcBef>
                <a:spcAft>
                  <a:spcPts val="0"/>
                </a:spcAft>
                <a:buSzPts val="1300"/>
                <a:buFont typeface="Courier New"/>
                <a:buChar char="●"/>
              </a:pPr>
              <a:r>
                <a:rPr lang="en-GB" sz="1300">
                  <a:latin typeface="Courier New"/>
                  <a:ea typeface="Courier New"/>
                  <a:cs typeface="Courier New"/>
                  <a:sym typeface="Courier New"/>
                </a:rPr>
                <a:t>collides()</a:t>
              </a:r>
              <a:endParaRPr sz="1300"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cxnSp>
          <p:nvCxnSpPr>
            <p:cNvPr id="210" name="Google Shape;210;p35"/>
            <p:cNvCxnSpPr>
              <a:stCxn id="209" idx="3"/>
            </p:cNvCxnSpPr>
            <p:nvPr/>
          </p:nvCxnSpPr>
          <p:spPr>
            <a:xfrm>
              <a:off x="3883000" y="1408300"/>
              <a:ext cx="2384400" cy="1028100"/>
            </a:xfrm>
            <a:prstGeom prst="straightConnector1">
              <a:avLst/>
            </a:prstGeom>
            <a:noFill/>
            <a:ln cap="flat" cmpd="sng" w="2857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211" name="Google Shape;211;p35"/>
            <p:cNvSpPr txBox="1"/>
            <p:nvPr/>
          </p:nvSpPr>
          <p:spPr>
            <a:xfrm>
              <a:off x="6267450" y="1822500"/>
              <a:ext cx="2119200" cy="2400600"/>
            </a:xfrm>
            <a:prstGeom prst="rect">
              <a:avLst/>
            </a:prstGeom>
            <a:solidFill>
              <a:srgbClr val="D9EAD3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1800">
                  <a:latin typeface="Courier New"/>
                  <a:ea typeface="Courier New"/>
                  <a:cs typeface="Courier New"/>
                  <a:sym typeface="Courier New"/>
                </a:rPr>
                <a:t>PongGui</a:t>
              </a:r>
              <a:endParaRPr b="1" sz="1800">
                <a:latin typeface="Courier New"/>
                <a:ea typeface="Courier New"/>
                <a:cs typeface="Courier New"/>
                <a:sym typeface="Courier New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/>
                <a:t>Zeichnet</a:t>
              </a:r>
              <a:endParaRPr b="1"/>
            </a:p>
            <a:p>
              <a:pPr indent="-317500" lvl="0" marL="457200" rtl="0" algn="l">
                <a:spcBef>
                  <a:spcPts val="0"/>
                </a:spcBef>
                <a:spcAft>
                  <a:spcPts val="0"/>
                </a:spcAft>
                <a:buSzPts val="1400"/>
                <a:buChar char="●"/>
              </a:pPr>
              <a:r>
                <a:rPr lang="en-GB"/>
                <a:t>Spielfeld</a:t>
              </a:r>
              <a:endParaRPr/>
            </a:p>
            <a:p>
              <a:pPr indent="-317500" lvl="0" marL="457200" rtl="0" algn="l">
                <a:spcBef>
                  <a:spcPts val="0"/>
                </a:spcBef>
                <a:spcAft>
                  <a:spcPts val="0"/>
                </a:spcAft>
                <a:buSzPts val="1400"/>
                <a:buChar char="●"/>
              </a:pPr>
              <a:r>
                <a:rPr lang="en-GB"/>
                <a:t>Spieler (Balken, Punktestand)</a:t>
              </a:r>
              <a:endParaRPr/>
            </a:p>
            <a:p>
              <a:pPr indent="-317500" lvl="0" marL="457200" rtl="0" algn="l">
                <a:spcBef>
                  <a:spcPts val="0"/>
                </a:spcBef>
                <a:spcAft>
                  <a:spcPts val="0"/>
                </a:spcAft>
                <a:buSzPts val="1400"/>
                <a:buChar char="●"/>
              </a:pPr>
              <a:r>
                <a:rPr lang="en-GB"/>
                <a:t>Ball</a:t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/>
                <a:t>Reagiert auf Tastatur</a:t>
              </a:r>
              <a:endParaRPr b="1"/>
            </a:p>
            <a:p>
              <a:pPr indent="-317500" lvl="0" marL="457200" rtl="0" algn="l">
                <a:spcBef>
                  <a:spcPts val="0"/>
                </a:spcBef>
                <a:spcAft>
                  <a:spcPts val="0"/>
                </a:spcAft>
                <a:buSzPts val="1400"/>
                <a:buChar char="●"/>
              </a:pPr>
              <a:r>
                <a:rPr lang="en-GB"/>
                <a:t>up/down, w/s</a:t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/>
                <a:t> </a:t>
              </a:r>
              <a:endParaRPr b="1"/>
            </a:p>
          </p:txBody>
        </p:sp>
        <p:cxnSp>
          <p:nvCxnSpPr>
            <p:cNvPr id="212" name="Google Shape;212;p35"/>
            <p:cNvCxnSpPr/>
            <p:nvPr/>
          </p:nvCxnSpPr>
          <p:spPr>
            <a:xfrm rot="10800000">
              <a:off x="3664125" y="2384325"/>
              <a:ext cx="2592300" cy="1181400"/>
            </a:xfrm>
            <a:prstGeom prst="straightConnector1">
              <a:avLst/>
            </a:prstGeom>
            <a:noFill/>
            <a:ln cap="flat" cmpd="sng" w="2857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213" name="Google Shape;213;p35"/>
            <p:cNvSpPr/>
            <p:nvPr/>
          </p:nvSpPr>
          <p:spPr>
            <a:xfrm>
              <a:off x="459025" y="3018825"/>
              <a:ext cx="2444700" cy="962400"/>
            </a:xfrm>
            <a:prstGeom prst="wedgeRectCallout">
              <a:avLst>
                <a:gd fmla="val 28058" name="adj1"/>
                <a:gd fmla="val -112769" name="adj2"/>
              </a:avLst>
            </a:prstGeom>
            <a:solidFill>
              <a:schemeClr val="lt2"/>
            </a:solidFill>
            <a:ln cap="flat" cmpd="sng" w="9525">
              <a:solidFill>
                <a:srgbClr val="CCCCC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" name="Google Shape;214;p35"/>
            <p:cNvSpPr txBox="1"/>
            <p:nvPr/>
          </p:nvSpPr>
          <p:spPr>
            <a:xfrm>
              <a:off x="532975" y="3105075"/>
              <a:ext cx="2296800" cy="789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/>
                <a:t>Objekte</a:t>
              </a:r>
              <a:endParaRPr b="1"/>
            </a:p>
            <a:p>
              <a:pPr indent="-317500" lvl="0" marL="457200" rtl="0" algn="l">
                <a:spcBef>
                  <a:spcPts val="0"/>
                </a:spcBef>
                <a:spcAft>
                  <a:spcPts val="0"/>
                </a:spcAft>
                <a:buSzPts val="1400"/>
                <a:buChar char="●"/>
              </a:pPr>
              <a:r>
                <a:rPr lang="en-GB">
                  <a:latin typeface="Courier New"/>
                  <a:ea typeface="Courier New"/>
                  <a:cs typeface="Courier New"/>
                  <a:sym typeface="Courier New"/>
                </a:rPr>
                <a:t>Player</a:t>
              </a:r>
              <a:r>
                <a:rPr lang="en-GB"/>
                <a:t>s: p1, p2</a:t>
              </a:r>
              <a:endParaRPr/>
            </a:p>
            <a:p>
              <a:pPr indent="-317500" lvl="0" marL="457200" rtl="0" algn="l">
                <a:spcBef>
                  <a:spcPts val="0"/>
                </a:spcBef>
                <a:spcAft>
                  <a:spcPts val="0"/>
                </a:spcAft>
                <a:buSzPts val="1400"/>
                <a:buFont typeface="Courier New"/>
                <a:buChar char="●"/>
              </a:pPr>
              <a:r>
                <a:rPr lang="en-GB">
                  <a:latin typeface="Courier New"/>
                  <a:ea typeface="Courier New"/>
                  <a:cs typeface="Courier New"/>
                  <a:sym typeface="Courier New"/>
                </a:rPr>
                <a:t>Ball</a:t>
              </a:r>
              <a:endParaRPr>
                <a:latin typeface="Courier New"/>
                <a:ea typeface="Courier New"/>
                <a:cs typeface="Courier New"/>
                <a:sym typeface="Courier New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6"/>
          <p:cNvSpPr txBox="1"/>
          <p:nvPr/>
        </p:nvSpPr>
        <p:spPr>
          <a:xfrm>
            <a:off x="230425" y="339075"/>
            <a:ext cx="8629200" cy="61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lphaLcParenR"/>
            </a:pPr>
            <a:r>
              <a:rPr lang="en-GB"/>
              <a:t>Erstellen Sie zwei weitere Klassen </a:t>
            </a: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Player</a:t>
            </a:r>
            <a:r>
              <a:rPr lang="en-GB"/>
              <a:t> und </a:t>
            </a: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Ball</a:t>
            </a:r>
            <a:r>
              <a:rPr lang="en-GB"/>
              <a:t>, welche alle Informationen zu Spieler und Ball beinhalten. </a:t>
            </a:r>
            <a:endParaRPr/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Ein Spieler hat eine </a:t>
            </a:r>
            <a:r>
              <a:rPr lang="en-GB">
                <a:solidFill>
                  <a:srgbClr val="0000FF"/>
                </a:solidFill>
              </a:rPr>
              <a:t>(px, py)-Position</a:t>
            </a:r>
            <a:r>
              <a:rPr lang="en-GB"/>
              <a:t>, eine </a:t>
            </a:r>
            <a:r>
              <a:rPr lang="en-GB">
                <a:solidFill>
                  <a:srgbClr val="0000FF"/>
                </a:solidFill>
              </a:rPr>
              <a:t>Balkenlänge</a:t>
            </a:r>
            <a:r>
              <a:rPr lang="en-GB"/>
              <a:t> und einen </a:t>
            </a:r>
            <a:r>
              <a:rPr lang="en-GB">
                <a:solidFill>
                  <a:srgbClr val="0000FF"/>
                </a:solidFill>
              </a:rPr>
              <a:t>Punktestand</a:t>
            </a:r>
            <a:r>
              <a:rPr lang="en-GB"/>
              <a:t>. </a:t>
            </a:r>
            <a:endParaRPr/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Ein Ball hat ebenfalls eine </a:t>
            </a:r>
            <a:r>
              <a:rPr lang="en-GB">
                <a:solidFill>
                  <a:srgbClr val="38761D"/>
                </a:solidFill>
              </a:rPr>
              <a:t>Position</a:t>
            </a:r>
            <a:r>
              <a:rPr lang="en-GB"/>
              <a:t> und zusätzlich eine </a:t>
            </a:r>
            <a:r>
              <a:rPr lang="en-GB">
                <a:solidFill>
                  <a:srgbClr val="38761D"/>
                </a:solidFill>
              </a:rPr>
              <a:t>(vx, vy)-Geschwindigkeit</a:t>
            </a:r>
            <a:r>
              <a:rPr lang="en-GB"/>
              <a:t> (in Pixel/Spielschritt).</a:t>
            </a:r>
            <a:endParaRPr/>
          </a:p>
        </p:txBody>
      </p:sp>
      <p:sp>
        <p:nvSpPr>
          <p:cNvPr id="220" name="Google Shape;220;p36"/>
          <p:cNvSpPr txBox="1"/>
          <p:nvPr/>
        </p:nvSpPr>
        <p:spPr>
          <a:xfrm>
            <a:off x="776575" y="1826600"/>
            <a:ext cx="5545500" cy="224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rgbClr val="7F0055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public</a:t>
            </a:r>
            <a:r>
              <a:rPr lang="en-GB" sz="13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-GB" sz="1300">
                <a:solidFill>
                  <a:srgbClr val="7F0055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class</a:t>
            </a:r>
            <a:r>
              <a:rPr lang="en-GB" sz="13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Ball {</a:t>
            </a:r>
            <a:br>
              <a:rPr lang="en-GB" sz="13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3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b="1" lang="en-GB" sz="1300">
                <a:solidFill>
                  <a:srgbClr val="7F0055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double</a:t>
            </a:r>
            <a:r>
              <a:rPr lang="en-GB" sz="13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x;   </a:t>
            </a:r>
            <a:r>
              <a:rPr lang="en-GB" sz="1300">
                <a:solidFill>
                  <a:srgbClr val="3F7F5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// Position</a:t>
            </a:r>
            <a:br>
              <a:rPr lang="en-GB" sz="13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3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b="1" lang="en-GB" sz="1300">
                <a:solidFill>
                  <a:srgbClr val="7F0055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double</a:t>
            </a:r>
            <a:r>
              <a:rPr lang="en-GB" sz="13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y;</a:t>
            </a:r>
            <a:br>
              <a:rPr lang="en-GB" sz="13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3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b="1" lang="en-GB" sz="1300">
                <a:solidFill>
                  <a:srgbClr val="7F0055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double</a:t>
            </a:r>
            <a:r>
              <a:rPr lang="en-GB" sz="13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vx;  </a:t>
            </a:r>
            <a:r>
              <a:rPr lang="en-GB" sz="1300">
                <a:solidFill>
                  <a:srgbClr val="3F7F5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// Geschwindigkeit</a:t>
            </a:r>
            <a:br>
              <a:rPr lang="en-GB" sz="13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3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b="1" lang="en-GB" sz="1300">
                <a:solidFill>
                  <a:srgbClr val="7F0055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double</a:t>
            </a:r>
            <a:r>
              <a:rPr lang="en-GB" sz="13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vy; </a:t>
            </a:r>
            <a:br>
              <a:rPr lang="en-GB" sz="13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3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	</a:t>
            </a:r>
            <a:br>
              <a:rPr lang="en-GB" sz="13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3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b="1" lang="en-GB" sz="1300">
                <a:solidFill>
                  <a:srgbClr val="7F0055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public</a:t>
            </a:r>
            <a:r>
              <a:rPr lang="en-GB" sz="13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Ball( ... ){</a:t>
            </a:r>
            <a:br>
              <a:rPr lang="en-GB" sz="13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3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		</a:t>
            </a:r>
            <a:r>
              <a:rPr lang="en-GB" sz="1300">
                <a:solidFill>
                  <a:srgbClr val="3F7F5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// </a:t>
            </a:r>
            <a:r>
              <a:rPr lang="en-GB" sz="1300">
                <a:solidFill>
                  <a:srgbClr val="FFFFFF"/>
                </a:solidFill>
                <a:highlight>
                  <a:srgbClr val="808000"/>
                </a:highlight>
                <a:latin typeface="Courier New"/>
                <a:ea typeface="Courier New"/>
                <a:cs typeface="Courier New"/>
                <a:sym typeface="Courier New"/>
              </a:rPr>
              <a:t>TODO</a:t>
            </a:r>
            <a:br>
              <a:rPr lang="en-GB" sz="13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3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	}</a:t>
            </a:r>
            <a:br>
              <a:rPr lang="en-GB" sz="13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3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30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300">
              <a:solidFill>
                <a:srgbClr val="7F0055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7"/>
          <p:cNvSpPr txBox="1"/>
          <p:nvPr/>
        </p:nvSpPr>
        <p:spPr>
          <a:xfrm>
            <a:off x="492200" y="284375"/>
            <a:ext cx="8094000" cy="107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Ändern Sie ausserdem den Konstruktor von </a:t>
            </a: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PongGame</a:t>
            </a:r>
            <a:r>
              <a:rPr lang="en-GB"/>
              <a:t>, dass er zwei Player- und eine Ball-Instanz erstellt und in Feldern speichert. Der Ball soll zu Beginn des Spiels in der Mitte starten und eine zufällige Geschwindigkeit haben.</a:t>
            </a:r>
            <a:endParaRPr/>
          </a:p>
        </p:txBody>
      </p:sp>
      <p:sp>
        <p:nvSpPr>
          <p:cNvPr id="226" name="Google Shape;226;p37"/>
          <p:cNvSpPr txBox="1"/>
          <p:nvPr/>
        </p:nvSpPr>
        <p:spPr>
          <a:xfrm>
            <a:off x="710975" y="1356275"/>
            <a:ext cx="8203200" cy="25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PongGame(int width, int height) {</a:t>
            </a:r>
            <a:br>
              <a:rPr lang="en-GB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b="1" lang="en-GB">
                <a:solidFill>
                  <a:srgbClr val="7F0055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this</a:t>
            </a:r>
            <a:r>
              <a:rPr lang="en-GB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.width = width;</a:t>
            </a:r>
            <a:br>
              <a:rPr lang="en-GB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b="1" lang="en-GB">
                <a:solidFill>
                  <a:srgbClr val="7F0055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this</a:t>
            </a:r>
            <a:r>
              <a:rPr lang="en-GB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.height = height;</a:t>
            </a:r>
            <a:endParaRPr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3F7F5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// erstelle Player- und Ball-Instanzen</a:t>
            </a:r>
            <a:br>
              <a:rPr lang="en-GB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8"/>
          <p:cNvSpPr txBox="1"/>
          <p:nvPr/>
        </p:nvSpPr>
        <p:spPr>
          <a:xfrm>
            <a:off x="382825" y="1793800"/>
            <a:ext cx="5056800" cy="32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3F7F5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// </a:t>
            </a:r>
            <a:r>
              <a:rPr b="1" lang="en-GB">
                <a:solidFill>
                  <a:srgbClr val="3F7F5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PongGui</a:t>
            </a:r>
            <a:endParaRPr b="1" sz="1300">
              <a:solidFill>
                <a:srgbClr val="7F0055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rgbClr val="7F0055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while</a:t>
            </a:r>
            <a:r>
              <a:rPr lang="en-GB" sz="13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(window.isOpen()) {</a:t>
            </a:r>
            <a:br>
              <a:rPr lang="en-GB" sz="13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3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b="1" lang="en-GB" sz="1300">
                <a:solidFill>
                  <a:srgbClr val="7F0055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if</a:t>
            </a:r>
            <a:r>
              <a:rPr lang="en-GB" sz="13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(window.isKeyPressed(</a:t>
            </a:r>
            <a:r>
              <a:rPr lang="en-GB" sz="1300">
                <a:solidFill>
                  <a:srgbClr val="2A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"w"</a:t>
            </a:r>
            <a:r>
              <a:rPr lang="en-GB" sz="13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)) {</a:t>
            </a:r>
            <a:br>
              <a:rPr lang="en-GB" sz="13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3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		game.move(game.p1, </a:t>
            </a:r>
            <a:r>
              <a:rPr b="1" lang="en-GB" sz="1300">
                <a:solidFill>
                  <a:srgbClr val="7F0055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true</a:t>
            </a:r>
            <a:r>
              <a:rPr lang="en-GB" sz="13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);</a:t>
            </a:r>
            <a:br>
              <a:rPr lang="en-GB" sz="13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3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	}</a:t>
            </a:r>
            <a:br>
              <a:rPr lang="en-GB" sz="13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br>
              <a:rPr lang="en-GB" sz="13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3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	game.step();</a:t>
            </a:r>
            <a:endParaRPr sz="130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br>
              <a:rPr lang="en-GB" sz="13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3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	drawPlayer(window, game.p1);</a:t>
            </a:r>
            <a:br>
              <a:rPr lang="en-GB" sz="13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3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	drawPlayer(window, game.p2);</a:t>
            </a:r>
            <a:br>
              <a:rPr lang="en-GB" sz="13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3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	drawBall(window, game.ball);</a:t>
            </a:r>
            <a:br>
              <a:rPr lang="en-GB" sz="13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3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     </a:t>
            </a:r>
            <a:br>
              <a:rPr lang="en-GB" sz="13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3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	window.refreshAndClear(20);</a:t>
            </a:r>
            <a:br>
              <a:rPr lang="en-GB" sz="13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3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30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232" name="Google Shape;232;p38"/>
          <p:cNvCxnSpPr/>
          <p:nvPr/>
        </p:nvCxnSpPr>
        <p:spPr>
          <a:xfrm>
            <a:off x="3910875" y="2733725"/>
            <a:ext cx="1782900" cy="1983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33" name="Google Shape;233;p38"/>
          <p:cNvSpPr txBox="1"/>
          <p:nvPr/>
        </p:nvSpPr>
        <p:spPr>
          <a:xfrm>
            <a:off x="5745225" y="2315500"/>
            <a:ext cx="3066900" cy="157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3F7F5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// </a:t>
            </a:r>
            <a:r>
              <a:rPr b="1" lang="en-GB">
                <a:solidFill>
                  <a:srgbClr val="3F7F5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PongGame</a:t>
            </a:r>
            <a:endParaRPr b="1">
              <a:solidFill>
                <a:srgbClr val="3F7F59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7F0055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void</a:t>
            </a:r>
            <a:r>
              <a:rPr lang="en-GB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move(Player player,</a:t>
            </a:r>
            <a:endParaRPr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   </a:t>
            </a:r>
            <a:r>
              <a:rPr b="1" lang="en-GB">
                <a:solidFill>
                  <a:srgbClr val="7F0055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boolean</a:t>
            </a:r>
            <a:r>
              <a:rPr lang="en-GB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up) {</a:t>
            </a:r>
            <a:endParaRPr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45720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3F7F5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// </a:t>
            </a:r>
            <a:r>
              <a:rPr lang="en-GB">
                <a:solidFill>
                  <a:srgbClr val="FFFFFF"/>
                </a:solidFill>
                <a:highlight>
                  <a:srgbClr val="808000"/>
                </a:highlight>
                <a:latin typeface="Courier New"/>
                <a:ea typeface="Courier New"/>
                <a:cs typeface="Courier New"/>
                <a:sym typeface="Courier New"/>
              </a:rPr>
              <a:t>TODO</a:t>
            </a:r>
            <a:br>
              <a:rPr lang="en-GB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id="234" name="Google Shape;234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381000"/>
            <a:ext cx="8839200" cy="10512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9"/>
          <p:cNvSpPr txBox="1"/>
          <p:nvPr/>
        </p:nvSpPr>
        <p:spPr>
          <a:xfrm>
            <a:off x="438250" y="1509875"/>
            <a:ext cx="6803400" cy="120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3F7F5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// </a:t>
            </a:r>
            <a:r>
              <a:rPr b="1" lang="en-GB">
                <a:solidFill>
                  <a:srgbClr val="3F7F5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PongGame</a:t>
            </a:r>
            <a:endParaRPr>
              <a:solidFill>
                <a:srgbClr val="3F7F59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7F0055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public</a:t>
            </a:r>
            <a:r>
              <a:rPr lang="en-GB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-GB">
                <a:solidFill>
                  <a:srgbClr val="7F0055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void</a:t>
            </a:r>
            <a:r>
              <a:rPr lang="en-GB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step() {</a:t>
            </a:r>
            <a:br>
              <a:rPr lang="en-GB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lang="en-GB">
                <a:solidFill>
                  <a:srgbClr val="3F7F59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// Berechne die neue Position des Balls</a:t>
            </a:r>
            <a:endParaRPr>
              <a:solidFill>
                <a:srgbClr val="3F7F59"/>
              </a:solidFill>
              <a:highlight>
                <a:schemeClr val="lt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40" name="Google Shape;240;p39"/>
          <p:cNvSpPr txBox="1"/>
          <p:nvPr/>
        </p:nvSpPr>
        <p:spPr>
          <a:xfrm>
            <a:off x="438250" y="2719175"/>
            <a:ext cx="6245400" cy="80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Wie berechnet man die Position (x,y) im nächsten Schritt ?</a:t>
            </a:r>
            <a:endParaRPr/>
          </a:p>
        </p:txBody>
      </p:sp>
      <p:pic>
        <p:nvPicPr>
          <p:cNvPr id="241" name="Google Shape;241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381000"/>
            <a:ext cx="8839200" cy="10512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Google Shape;246;p40"/>
          <p:cNvPicPr preferRelativeResize="0"/>
          <p:nvPr/>
        </p:nvPicPr>
        <p:blipFill rotWithShape="1">
          <a:blip r:embed="rId3">
            <a:alphaModFix/>
          </a:blip>
          <a:srcRect b="0" l="0" r="0" t="6638"/>
          <a:stretch/>
        </p:blipFill>
        <p:spPr>
          <a:xfrm>
            <a:off x="2003925" y="1644200"/>
            <a:ext cx="5136176" cy="256555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grpSp>
        <p:nvGrpSpPr>
          <p:cNvPr id="247" name="Google Shape;247;p40"/>
          <p:cNvGrpSpPr/>
          <p:nvPr/>
        </p:nvGrpSpPr>
        <p:grpSpPr>
          <a:xfrm>
            <a:off x="5179767" y="4498225"/>
            <a:ext cx="1161164" cy="464206"/>
            <a:chOff x="4236899" y="809389"/>
            <a:chExt cx="1613400" cy="645000"/>
          </a:xfrm>
        </p:grpSpPr>
        <p:sp>
          <p:nvSpPr>
            <p:cNvPr id="248" name="Google Shape;248;p40"/>
            <p:cNvSpPr/>
            <p:nvPr/>
          </p:nvSpPr>
          <p:spPr>
            <a:xfrm>
              <a:off x="4236899" y="809389"/>
              <a:ext cx="1613400" cy="645000"/>
            </a:xfrm>
            <a:prstGeom prst="wedgeRectCallout">
              <a:avLst>
                <a:gd fmla="val -54998" name="adj1"/>
                <a:gd fmla="val -111533" name="adj2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" name="Google Shape;249;p40"/>
            <p:cNvSpPr txBox="1"/>
            <p:nvPr/>
          </p:nvSpPr>
          <p:spPr>
            <a:xfrm>
              <a:off x="4387342" y="847494"/>
              <a:ext cx="1312500" cy="568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/>
                <a:t>Kollision</a:t>
              </a:r>
              <a:endParaRPr/>
            </a:p>
          </p:txBody>
        </p:sp>
      </p:grpSp>
      <p:cxnSp>
        <p:nvCxnSpPr>
          <p:cNvPr id="250" name="Google Shape;250;p40"/>
          <p:cNvCxnSpPr/>
          <p:nvPr/>
        </p:nvCxnSpPr>
        <p:spPr>
          <a:xfrm flipH="1">
            <a:off x="5269625" y="3840950"/>
            <a:ext cx="280500" cy="2124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251" name="Google Shape;251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4662" y="220700"/>
            <a:ext cx="8514700" cy="106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" name="Google Shape;256;p41"/>
          <p:cNvGrpSpPr/>
          <p:nvPr/>
        </p:nvGrpSpPr>
        <p:grpSpPr>
          <a:xfrm>
            <a:off x="2083650" y="674000"/>
            <a:ext cx="4976700" cy="3401725"/>
            <a:chOff x="3970425" y="1159325"/>
            <a:chExt cx="4976700" cy="3401725"/>
          </a:xfrm>
        </p:grpSpPr>
        <p:cxnSp>
          <p:nvCxnSpPr>
            <p:cNvPr id="257" name="Google Shape;257;p41"/>
            <p:cNvCxnSpPr/>
            <p:nvPr/>
          </p:nvCxnSpPr>
          <p:spPr>
            <a:xfrm>
              <a:off x="3970425" y="4561050"/>
              <a:ext cx="4976700" cy="0"/>
            </a:xfrm>
            <a:prstGeom prst="straightConnector1">
              <a:avLst/>
            </a:prstGeom>
            <a:noFill/>
            <a:ln cap="flat" cmpd="sng" w="3810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258" name="Google Shape;258;p41"/>
            <p:cNvSpPr/>
            <p:nvPr/>
          </p:nvSpPr>
          <p:spPr>
            <a:xfrm>
              <a:off x="6157975" y="3795425"/>
              <a:ext cx="765600" cy="765600"/>
            </a:xfrm>
            <a:prstGeom prst="ellipse">
              <a:avLst/>
            </a:prstGeom>
            <a:solidFill>
              <a:srgbClr val="CCCCCC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259" name="Google Shape;259;p41"/>
            <p:cNvCxnSpPr>
              <a:endCxn id="258" idx="4"/>
            </p:cNvCxnSpPr>
            <p:nvPr/>
          </p:nvCxnSpPr>
          <p:spPr>
            <a:xfrm>
              <a:off x="6540775" y="1159325"/>
              <a:ext cx="0" cy="3401700"/>
            </a:xfrm>
            <a:prstGeom prst="straightConnector1">
              <a:avLst/>
            </a:prstGeom>
            <a:noFill/>
            <a:ln cap="flat" cmpd="sng" w="38100">
              <a:solidFill>
                <a:schemeClr val="dk2"/>
              </a:solidFill>
              <a:prstDash val="dashDot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260" name="Google Shape;260;p41"/>
          <p:cNvGrpSpPr/>
          <p:nvPr/>
        </p:nvGrpSpPr>
        <p:grpSpPr>
          <a:xfrm>
            <a:off x="4670450" y="3292250"/>
            <a:ext cx="1564200" cy="1586050"/>
            <a:chOff x="4670450" y="3292250"/>
            <a:chExt cx="1564200" cy="1586050"/>
          </a:xfrm>
        </p:grpSpPr>
        <p:cxnSp>
          <p:nvCxnSpPr>
            <p:cNvPr id="261" name="Google Shape;261;p41"/>
            <p:cNvCxnSpPr/>
            <p:nvPr/>
          </p:nvCxnSpPr>
          <p:spPr>
            <a:xfrm>
              <a:off x="4670450" y="3707925"/>
              <a:ext cx="1564200" cy="0"/>
            </a:xfrm>
            <a:prstGeom prst="straightConnector1">
              <a:avLst/>
            </a:prstGeom>
            <a:noFill/>
            <a:ln cap="flat" cmpd="sng" w="28575">
              <a:solidFill>
                <a:srgbClr val="6AA84F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262" name="Google Shape;262;p41"/>
            <p:cNvSpPr txBox="1"/>
            <p:nvPr/>
          </p:nvSpPr>
          <p:spPr>
            <a:xfrm>
              <a:off x="5731450" y="3292250"/>
              <a:ext cx="448500" cy="36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/>
                <a:t>vx</a:t>
              </a:r>
              <a:endParaRPr sz="1800"/>
            </a:p>
          </p:txBody>
        </p:sp>
        <p:cxnSp>
          <p:nvCxnSpPr>
            <p:cNvPr id="263" name="Google Shape;263;p41"/>
            <p:cNvCxnSpPr/>
            <p:nvPr/>
          </p:nvCxnSpPr>
          <p:spPr>
            <a:xfrm>
              <a:off x="4670450" y="3707925"/>
              <a:ext cx="0" cy="973500"/>
            </a:xfrm>
            <a:prstGeom prst="straightConnector1">
              <a:avLst/>
            </a:prstGeom>
            <a:noFill/>
            <a:ln cap="flat" cmpd="sng" w="28575">
              <a:solidFill>
                <a:srgbClr val="6AA84F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264" name="Google Shape;264;p41"/>
            <p:cNvSpPr txBox="1"/>
            <p:nvPr/>
          </p:nvSpPr>
          <p:spPr>
            <a:xfrm>
              <a:off x="4779825" y="4397100"/>
              <a:ext cx="579600" cy="48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/>
                <a:t>vy</a:t>
              </a:r>
              <a:endParaRPr sz="1800"/>
            </a:p>
          </p:txBody>
        </p:sp>
      </p:grpSp>
      <p:sp>
        <p:nvSpPr>
          <p:cNvPr id="265" name="Google Shape;265;p41"/>
          <p:cNvSpPr txBox="1"/>
          <p:nvPr/>
        </p:nvSpPr>
        <p:spPr>
          <a:xfrm>
            <a:off x="812800" y="906575"/>
            <a:ext cx="2094600" cy="73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bevor Kollision</a:t>
            </a:r>
            <a:endParaRPr sz="1800"/>
          </a:p>
        </p:txBody>
      </p:sp>
      <p:cxnSp>
        <p:nvCxnSpPr>
          <p:cNvPr id="266" name="Google Shape;266;p41"/>
          <p:cNvCxnSpPr/>
          <p:nvPr/>
        </p:nvCxnSpPr>
        <p:spPr>
          <a:xfrm>
            <a:off x="4681275" y="3731625"/>
            <a:ext cx="1496700" cy="954000"/>
          </a:xfrm>
          <a:prstGeom prst="straightConnector1">
            <a:avLst/>
          </a:prstGeom>
          <a:noFill/>
          <a:ln cap="flat" cmpd="sng" w="28575">
            <a:solidFill>
              <a:srgbClr val="4A86E8"/>
            </a:solidFill>
            <a:prstDash val="dot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ctrTitle"/>
          </p:nvPr>
        </p:nvSpPr>
        <p:spPr>
          <a:xfrm>
            <a:off x="311700" y="227775"/>
            <a:ext cx="8520600" cy="91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Plan für heute</a:t>
            </a:r>
            <a:endParaRPr/>
          </a:p>
        </p:txBody>
      </p:sp>
      <p:sp>
        <p:nvSpPr>
          <p:cNvPr id="67" name="Google Shape;67;p15"/>
          <p:cNvSpPr txBox="1"/>
          <p:nvPr/>
        </p:nvSpPr>
        <p:spPr>
          <a:xfrm>
            <a:off x="295325" y="1045300"/>
            <a:ext cx="7873800" cy="357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AutoNum type="arabicPeriod"/>
            </a:pPr>
            <a:r>
              <a:rPr lang="en-GB" sz="2100"/>
              <a:t>FEEDBACK U07</a:t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AutoNum type="arabicPeriod"/>
            </a:pPr>
            <a:r>
              <a:rPr lang="en-GB" sz="2100"/>
              <a:t>Nachbesprechung U08</a:t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AutoNum type="arabicPeriod"/>
            </a:pPr>
            <a:r>
              <a:rPr lang="en-GB" sz="2100"/>
              <a:t>Vorbesprechung U09</a:t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AutoNum type="arabicPeriod"/>
            </a:pPr>
            <a:r>
              <a:rPr lang="en-GB" sz="2100"/>
              <a:t>Debugger in Eclipse</a:t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AutoNum type="arabicPeriod"/>
            </a:pPr>
            <a:r>
              <a:rPr lang="en-GB" sz="2100"/>
              <a:t>Inheritance</a:t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AutoNum type="arabicPeriod"/>
            </a:pPr>
            <a:r>
              <a:rPr lang="en-GB" sz="2100"/>
              <a:t>Kahoot!</a:t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AutoNum type="arabicPeriod"/>
            </a:pPr>
            <a:r>
              <a:rPr lang="en-GB" sz="2100">
                <a:solidFill>
                  <a:schemeClr val="dk1"/>
                </a:solidFill>
              </a:rPr>
              <a:t>Zusatzübungen: </a:t>
            </a:r>
            <a:r>
              <a:rPr lang="en-GB" sz="2100"/>
              <a:t>EBNF </a:t>
            </a:r>
            <a:endParaRPr sz="2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1" name="Google Shape;271;p42"/>
          <p:cNvGrpSpPr/>
          <p:nvPr/>
        </p:nvGrpSpPr>
        <p:grpSpPr>
          <a:xfrm>
            <a:off x="2083650" y="674000"/>
            <a:ext cx="4976700" cy="3401725"/>
            <a:chOff x="3970425" y="1159325"/>
            <a:chExt cx="4976700" cy="3401725"/>
          </a:xfrm>
        </p:grpSpPr>
        <p:cxnSp>
          <p:nvCxnSpPr>
            <p:cNvPr id="272" name="Google Shape;272;p42"/>
            <p:cNvCxnSpPr/>
            <p:nvPr/>
          </p:nvCxnSpPr>
          <p:spPr>
            <a:xfrm>
              <a:off x="3970425" y="4561050"/>
              <a:ext cx="4976700" cy="0"/>
            </a:xfrm>
            <a:prstGeom prst="straightConnector1">
              <a:avLst/>
            </a:prstGeom>
            <a:noFill/>
            <a:ln cap="flat" cmpd="sng" w="3810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273" name="Google Shape;273;p42"/>
            <p:cNvSpPr/>
            <p:nvPr/>
          </p:nvSpPr>
          <p:spPr>
            <a:xfrm>
              <a:off x="6157975" y="3795425"/>
              <a:ext cx="765600" cy="765600"/>
            </a:xfrm>
            <a:prstGeom prst="ellipse">
              <a:avLst/>
            </a:prstGeom>
            <a:solidFill>
              <a:srgbClr val="CCCCCC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274" name="Google Shape;274;p42"/>
            <p:cNvCxnSpPr>
              <a:endCxn id="273" idx="4"/>
            </p:cNvCxnSpPr>
            <p:nvPr/>
          </p:nvCxnSpPr>
          <p:spPr>
            <a:xfrm>
              <a:off x="6540775" y="1159325"/>
              <a:ext cx="0" cy="3401700"/>
            </a:xfrm>
            <a:prstGeom prst="straightConnector1">
              <a:avLst/>
            </a:prstGeom>
            <a:noFill/>
            <a:ln cap="flat" cmpd="sng" w="38100">
              <a:solidFill>
                <a:schemeClr val="dk2"/>
              </a:solidFill>
              <a:prstDash val="dashDot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275" name="Google Shape;275;p42"/>
          <p:cNvGrpSpPr/>
          <p:nvPr/>
        </p:nvGrpSpPr>
        <p:grpSpPr>
          <a:xfrm>
            <a:off x="812800" y="906575"/>
            <a:ext cx="5560350" cy="2801350"/>
            <a:chOff x="812800" y="906575"/>
            <a:chExt cx="5560350" cy="2801350"/>
          </a:xfrm>
        </p:grpSpPr>
        <p:grpSp>
          <p:nvGrpSpPr>
            <p:cNvPr id="276" name="Google Shape;276;p42"/>
            <p:cNvGrpSpPr/>
            <p:nvPr/>
          </p:nvGrpSpPr>
          <p:grpSpPr>
            <a:xfrm>
              <a:off x="4670450" y="2719125"/>
              <a:ext cx="1702700" cy="988800"/>
              <a:chOff x="4670450" y="2719125"/>
              <a:chExt cx="1702700" cy="988800"/>
            </a:xfrm>
          </p:grpSpPr>
          <p:cxnSp>
            <p:nvCxnSpPr>
              <p:cNvPr id="277" name="Google Shape;277;p42"/>
              <p:cNvCxnSpPr/>
              <p:nvPr/>
            </p:nvCxnSpPr>
            <p:spPr>
              <a:xfrm>
                <a:off x="4670450" y="3707925"/>
                <a:ext cx="1564200" cy="0"/>
              </a:xfrm>
              <a:prstGeom prst="straightConnector1">
                <a:avLst/>
              </a:prstGeom>
              <a:noFill/>
              <a:ln cap="flat" cmpd="sng" w="28575">
                <a:solidFill>
                  <a:srgbClr val="6AA84F"/>
                </a:solidFill>
                <a:prstDash val="solid"/>
                <a:round/>
                <a:headEnd len="med" w="med" type="none"/>
                <a:tailEnd len="med" w="med" type="triangle"/>
              </a:ln>
            </p:spPr>
          </p:cxnSp>
          <p:sp>
            <p:nvSpPr>
              <p:cNvPr id="278" name="Google Shape;278;p42"/>
              <p:cNvSpPr txBox="1"/>
              <p:nvPr/>
            </p:nvSpPr>
            <p:spPr>
              <a:xfrm>
                <a:off x="5731450" y="3292250"/>
                <a:ext cx="641700" cy="36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800"/>
                  <a:t>vx’</a:t>
                </a:r>
                <a:endParaRPr sz="1800"/>
              </a:p>
            </p:txBody>
          </p:sp>
          <p:cxnSp>
            <p:nvCxnSpPr>
              <p:cNvPr id="279" name="Google Shape;279;p42"/>
              <p:cNvCxnSpPr/>
              <p:nvPr/>
            </p:nvCxnSpPr>
            <p:spPr>
              <a:xfrm rot="10800000">
                <a:off x="4670450" y="2719125"/>
                <a:ext cx="0" cy="988800"/>
              </a:xfrm>
              <a:prstGeom prst="straightConnector1">
                <a:avLst/>
              </a:prstGeom>
              <a:noFill/>
              <a:ln cap="flat" cmpd="sng" w="28575">
                <a:solidFill>
                  <a:srgbClr val="6AA84F"/>
                </a:solidFill>
                <a:prstDash val="solid"/>
                <a:round/>
                <a:headEnd len="med" w="med" type="none"/>
                <a:tailEnd len="med" w="med" type="triangle"/>
              </a:ln>
            </p:spPr>
          </p:cxnSp>
        </p:grpSp>
        <p:sp>
          <p:nvSpPr>
            <p:cNvPr id="280" name="Google Shape;280;p42"/>
            <p:cNvSpPr txBox="1"/>
            <p:nvPr/>
          </p:nvSpPr>
          <p:spPr>
            <a:xfrm>
              <a:off x="812800" y="906575"/>
              <a:ext cx="2094600" cy="734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/>
                <a:t>nach Kollision</a:t>
              </a:r>
              <a:endParaRPr sz="1800"/>
            </a:p>
          </p:txBody>
        </p:sp>
      </p:grpSp>
      <p:sp>
        <p:nvSpPr>
          <p:cNvPr id="281" name="Google Shape;281;p42"/>
          <p:cNvSpPr txBox="1"/>
          <p:nvPr/>
        </p:nvSpPr>
        <p:spPr>
          <a:xfrm>
            <a:off x="4788775" y="2573325"/>
            <a:ext cx="1194900" cy="4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vy’ = -vy</a:t>
            </a:r>
            <a:endParaRPr sz="1800"/>
          </a:p>
        </p:txBody>
      </p:sp>
      <p:cxnSp>
        <p:nvCxnSpPr>
          <p:cNvPr id="282" name="Google Shape;282;p42"/>
          <p:cNvCxnSpPr/>
          <p:nvPr/>
        </p:nvCxnSpPr>
        <p:spPr>
          <a:xfrm flipH="1" rot="10800000">
            <a:off x="4688600" y="2753925"/>
            <a:ext cx="1496700" cy="954000"/>
          </a:xfrm>
          <a:prstGeom prst="straightConnector1">
            <a:avLst/>
          </a:prstGeom>
          <a:noFill/>
          <a:ln cap="flat" cmpd="sng" w="28575">
            <a:solidFill>
              <a:srgbClr val="4A86E8"/>
            </a:solidFill>
            <a:prstDash val="dot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" name="Google Shape;287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3975" y="396275"/>
            <a:ext cx="8676075" cy="1625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" name="Google Shape;292;p44"/>
          <p:cNvPicPr preferRelativeResize="0"/>
          <p:nvPr/>
        </p:nvPicPr>
        <p:blipFill rotWithShape="1">
          <a:blip r:embed="rId3">
            <a:alphaModFix/>
          </a:blip>
          <a:srcRect b="1167" l="0" r="507" t="6179"/>
          <a:stretch/>
        </p:blipFill>
        <p:spPr>
          <a:xfrm>
            <a:off x="776425" y="678712"/>
            <a:ext cx="7591149" cy="3786075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93" name="Google Shape;293;p44"/>
          <p:cNvSpPr/>
          <p:nvPr/>
        </p:nvSpPr>
        <p:spPr>
          <a:xfrm>
            <a:off x="6272200" y="2002025"/>
            <a:ext cx="1334400" cy="645300"/>
          </a:xfrm>
          <a:prstGeom prst="wedgeRectCallout">
            <a:avLst>
              <a:gd fmla="val 71311" name="adj1"/>
              <a:gd fmla="val 83903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p44"/>
          <p:cNvSpPr txBox="1"/>
          <p:nvPr/>
        </p:nvSpPr>
        <p:spPr>
          <a:xfrm>
            <a:off x="6370600" y="2122325"/>
            <a:ext cx="1137600" cy="40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Kollision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4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00" name="Google Shape;300;p45"/>
          <p:cNvPicPr preferRelativeResize="0"/>
          <p:nvPr/>
        </p:nvPicPr>
        <p:blipFill rotWithShape="1">
          <a:blip r:embed="rId3">
            <a:alphaModFix/>
          </a:blip>
          <a:srcRect b="20990" l="8239" r="18714" t="8237"/>
          <a:stretch/>
        </p:blipFill>
        <p:spPr>
          <a:xfrm>
            <a:off x="311700" y="445025"/>
            <a:ext cx="8246799" cy="44943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1" name="Google Shape;301;p45"/>
          <p:cNvGrpSpPr/>
          <p:nvPr/>
        </p:nvGrpSpPr>
        <p:grpSpPr>
          <a:xfrm>
            <a:off x="1396000" y="1830750"/>
            <a:ext cx="5953850" cy="764975"/>
            <a:chOff x="1375500" y="1844425"/>
            <a:chExt cx="5953850" cy="764975"/>
          </a:xfrm>
        </p:grpSpPr>
        <p:sp>
          <p:nvSpPr>
            <p:cNvPr id="302" name="Google Shape;302;p45"/>
            <p:cNvSpPr/>
            <p:nvPr/>
          </p:nvSpPr>
          <p:spPr>
            <a:xfrm>
              <a:off x="1375500" y="1844425"/>
              <a:ext cx="1547400" cy="719100"/>
            </a:xfrm>
            <a:prstGeom prst="wedgeRectCallout">
              <a:avLst>
                <a:gd fmla="val -78415" name="adj1"/>
                <a:gd fmla="val 112415" name="adj2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" name="Google Shape;303;p45"/>
            <p:cNvSpPr txBox="1"/>
            <p:nvPr/>
          </p:nvSpPr>
          <p:spPr>
            <a:xfrm>
              <a:off x="1516175" y="2000750"/>
              <a:ext cx="1297500" cy="359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/>
                <a:t>Oops!</a:t>
              </a:r>
              <a:endParaRPr sz="1600"/>
            </a:p>
          </p:txBody>
        </p:sp>
        <p:sp>
          <p:nvSpPr>
            <p:cNvPr id="304" name="Google Shape;304;p45"/>
            <p:cNvSpPr/>
            <p:nvPr/>
          </p:nvSpPr>
          <p:spPr>
            <a:xfrm>
              <a:off x="5594325" y="1962300"/>
              <a:ext cx="1707600" cy="647100"/>
            </a:xfrm>
            <a:prstGeom prst="wedgeRectCallout">
              <a:avLst>
                <a:gd fmla="val 83206" name="adj1"/>
                <a:gd fmla="val 95389" name="adj2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" name="Google Shape;305;p45"/>
            <p:cNvSpPr txBox="1"/>
            <p:nvPr/>
          </p:nvSpPr>
          <p:spPr>
            <a:xfrm>
              <a:off x="5669450" y="2070750"/>
              <a:ext cx="1659900" cy="43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>
                  <a:latin typeface="Courier New"/>
                  <a:ea typeface="Courier New"/>
                  <a:cs typeface="Courier New"/>
                  <a:sym typeface="Courier New"/>
                </a:rPr>
                <a:t>p2.score += 1</a:t>
              </a:r>
              <a:endParaRPr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</p:grpSp>
      <p:grpSp>
        <p:nvGrpSpPr>
          <p:cNvPr id="306" name="Google Shape;306;p45"/>
          <p:cNvGrpSpPr/>
          <p:nvPr/>
        </p:nvGrpSpPr>
        <p:grpSpPr>
          <a:xfrm>
            <a:off x="1589375" y="1876575"/>
            <a:ext cx="1547400" cy="719100"/>
            <a:chOff x="1589375" y="1876575"/>
            <a:chExt cx="1547400" cy="719100"/>
          </a:xfrm>
        </p:grpSpPr>
        <p:sp>
          <p:nvSpPr>
            <p:cNvPr id="307" name="Google Shape;307;p45"/>
            <p:cNvSpPr/>
            <p:nvPr/>
          </p:nvSpPr>
          <p:spPr>
            <a:xfrm>
              <a:off x="1589375" y="1876575"/>
              <a:ext cx="1547400" cy="719100"/>
            </a:xfrm>
            <a:prstGeom prst="wedgeRectCallout">
              <a:avLst>
                <a:gd fmla="val -92678" name="adj1"/>
                <a:gd fmla="val -102934" name="adj2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" name="Google Shape;308;p45"/>
            <p:cNvSpPr txBox="1"/>
            <p:nvPr/>
          </p:nvSpPr>
          <p:spPr>
            <a:xfrm>
              <a:off x="1748650" y="2049200"/>
              <a:ext cx="1297800" cy="409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>
                  <a:latin typeface="Courier New"/>
                  <a:ea typeface="Courier New"/>
                  <a:cs typeface="Courier New"/>
                  <a:sym typeface="Courier New"/>
                </a:rPr>
                <a:t>Ball.x &lt; 0</a:t>
              </a:r>
              <a:endParaRPr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3" name="Google Shape;313;p46"/>
          <p:cNvGrpSpPr/>
          <p:nvPr/>
        </p:nvGrpSpPr>
        <p:grpSpPr>
          <a:xfrm>
            <a:off x="608188" y="1262900"/>
            <a:ext cx="7927625" cy="3774650"/>
            <a:chOff x="459025" y="448450"/>
            <a:chExt cx="7927625" cy="3774650"/>
          </a:xfrm>
        </p:grpSpPr>
        <p:sp>
          <p:nvSpPr>
            <p:cNvPr id="314" name="Google Shape;314;p46"/>
            <p:cNvSpPr txBox="1"/>
            <p:nvPr/>
          </p:nvSpPr>
          <p:spPr>
            <a:xfrm>
              <a:off x="2149900" y="448450"/>
              <a:ext cx="1733100" cy="1919700"/>
            </a:xfrm>
            <a:prstGeom prst="rect">
              <a:avLst/>
            </a:prstGeom>
            <a:solidFill>
              <a:srgbClr val="C9DAF8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1800">
                  <a:latin typeface="Courier New"/>
                  <a:ea typeface="Courier New"/>
                  <a:cs typeface="Courier New"/>
                  <a:sym typeface="Courier New"/>
                </a:rPr>
                <a:t>PongGame</a:t>
              </a:r>
              <a:endParaRPr b="1" sz="1800">
                <a:latin typeface="Courier New"/>
                <a:ea typeface="Courier New"/>
                <a:cs typeface="Courier New"/>
                <a:sym typeface="Courier New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/>
                <a:t>Spiel-Logik</a:t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/>
                <a:t>Methoden</a:t>
              </a:r>
              <a:endParaRPr b="1"/>
            </a:p>
            <a:p>
              <a:pPr indent="-311150" lvl="0" marL="457200" rtl="0" algn="l">
                <a:spcBef>
                  <a:spcPts val="0"/>
                </a:spcBef>
                <a:spcAft>
                  <a:spcPts val="0"/>
                </a:spcAft>
                <a:buSzPts val="1300"/>
                <a:buFont typeface="Courier New"/>
                <a:buChar char="●"/>
              </a:pPr>
              <a:r>
                <a:rPr lang="en-GB" sz="1300">
                  <a:latin typeface="Courier New"/>
                  <a:ea typeface="Courier New"/>
                  <a:cs typeface="Courier New"/>
                  <a:sym typeface="Courier New"/>
                </a:rPr>
                <a:t>move()</a:t>
              </a:r>
              <a:endParaRPr sz="1300">
                <a:latin typeface="Courier New"/>
                <a:ea typeface="Courier New"/>
                <a:cs typeface="Courier New"/>
                <a:sym typeface="Courier New"/>
              </a:endParaRPr>
            </a:p>
            <a:p>
              <a:pPr indent="-311150" lvl="0" marL="457200" rtl="0" algn="l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1300"/>
                <a:buFont typeface="Courier New"/>
                <a:buChar char="●"/>
              </a:pPr>
              <a:r>
                <a:rPr b="1" lang="en-GB" sz="1300">
                  <a:solidFill>
                    <a:srgbClr val="FF0000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step()</a:t>
              </a:r>
              <a:endParaRPr b="1" sz="130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  <a:p>
              <a:pPr indent="-311150" lvl="0" marL="457200" rtl="0" algn="l">
                <a:spcBef>
                  <a:spcPts val="0"/>
                </a:spcBef>
                <a:spcAft>
                  <a:spcPts val="0"/>
                </a:spcAft>
                <a:buSzPts val="1300"/>
                <a:buFont typeface="Courier New"/>
                <a:buChar char="●"/>
              </a:pPr>
              <a:r>
                <a:rPr lang="en-GB" sz="1300">
                  <a:latin typeface="Courier New"/>
                  <a:ea typeface="Courier New"/>
                  <a:cs typeface="Courier New"/>
                  <a:sym typeface="Courier New"/>
                </a:rPr>
                <a:t>collides()</a:t>
              </a:r>
              <a:endParaRPr sz="1300"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cxnSp>
          <p:nvCxnSpPr>
            <p:cNvPr id="315" name="Google Shape;315;p46"/>
            <p:cNvCxnSpPr>
              <a:stCxn id="314" idx="3"/>
            </p:cNvCxnSpPr>
            <p:nvPr/>
          </p:nvCxnSpPr>
          <p:spPr>
            <a:xfrm>
              <a:off x="3883000" y="1408300"/>
              <a:ext cx="2384400" cy="1028100"/>
            </a:xfrm>
            <a:prstGeom prst="straightConnector1">
              <a:avLst/>
            </a:prstGeom>
            <a:noFill/>
            <a:ln cap="flat" cmpd="sng" w="2857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316" name="Google Shape;316;p46"/>
            <p:cNvSpPr txBox="1"/>
            <p:nvPr/>
          </p:nvSpPr>
          <p:spPr>
            <a:xfrm>
              <a:off x="6267450" y="1822500"/>
              <a:ext cx="2119200" cy="2400600"/>
            </a:xfrm>
            <a:prstGeom prst="rect">
              <a:avLst/>
            </a:prstGeom>
            <a:solidFill>
              <a:srgbClr val="D9EAD3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1800">
                  <a:latin typeface="Courier New"/>
                  <a:ea typeface="Courier New"/>
                  <a:cs typeface="Courier New"/>
                  <a:sym typeface="Courier New"/>
                </a:rPr>
                <a:t>PongGui</a:t>
              </a:r>
              <a:endParaRPr b="1" sz="1800">
                <a:latin typeface="Courier New"/>
                <a:ea typeface="Courier New"/>
                <a:cs typeface="Courier New"/>
                <a:sym typeface="Courier New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/>
                <a:t>Zeichnet</a:t>
              </a:r>
              <a:endParaRPr b="1"/>
            </a:p>
            <a:p>
              <a:pPr indent="-317500" lvl="0" marL="457200" rtl="0" algn="l">
                <a:spcBef>
                  <a:spcPts val="0"/>
                </a:spcBef>
                <a:spcAft>
                  <a:spcPts val="0"/>
                </a:spcAft>
                <a:buSzPts val="1400"/>
                <a:buChar char="●"/>
              </a:pPr>
              <a:r>
                <a:rPr lang="en-GB"/>
                <a:t>Spielfeld</a:t>
              </a:r>
              <a:endParaRPr/>
            </a:p>
            <a:p>
              <a:pPr indent="-317500" lvl="0" marL="457200" rtl="0" algn="l">
                <a:spcBef>
                  <a:spcPts val="0"/>
                </a:spcBef>
                <a:spcAft>
                  <a:spcPts val="0"/>
                </a:spcAft>
                <a:buSzPts val="1400"/>
                <a:buChar char="●"/>
              </a:pPr>
              <a:r>
                <a:rPr lang="en-GB"/>
                <a:t>Spieler (Balken, Punktestand)</a:t>
              </a:r>
              <a:endParaRPr/>
            </a:p>
            <a:p>
              <a:pPr indent="-317500" lvl="0" marL="457200" rtl="0" algn="l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1400"/>
                <a:buChar char="●"/>
              </a:pPr>
              <a:r>
                <a:rPr b="1" lang="en-GB">
                  <a:solidFill>
                    <a:srgbClr val="FF0000"/>
                  </a:solidFill>
                </a:rPr>
                <a:t>Bälle</a:t>
              </a:r>
              <a:endParaRPr b="1">
                <a:solidFill>
                  <a:srgbClr val="FF0000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/>
                <a:t>Reagiert auf Tastatur</a:t>
              </a:r>
              <a:endParaRPr b="1"/>
            </a:p>
            <a:p>
              <a:pPr indent="-317500" lvl="0" marL="457200" rtl="0" algn="l">
                <a:spcBef>
                  <a:spcPts val="0"/>
                </a:spcBef>
                <a:spcAft>
                  <a:spcPts val="0"/>
                </a:spcAft>
                <a:buSzPts val="1400"/>
                <a:buChar char="●"/>
              </a:pPr>
              <a:r>
                <a:rPr lang="en-GB"/>
                <a:t>up/down, w/s</a:t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/>
                <a:t> </a:t>
              </a:r>
              <a:endParaRPr b="1"/>
            </a:p>
          </p:txBody>
        </p:sp>
        <p:cxnSp>
          <p:nvCxnSpPr>
            <p:cNvPr id="317" name="Google Shape;317;p46"/>
            <p:cNvCxnSpPr/>
            <p:nvPr/>
          </p:nvCxnSpPr>
          <p:spPr>
            <a:xfrm rot="10800000">
              <a:off x="3664125" y="2384325"/>
              <a:ext cx="2592300" cy="1181400"/>
            </a:xfrm>
            <a:prstGeom prst="straightConnector1">
              <a:avLst/>
            </a:prstGeom>
            <a:noFill/>
            <a:ln cap="flat" cmpd="sng" w="2857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318" name="Google Shape;318;p46"/>
            <p:cNvSpPr/>
            <p:nvPr/>
          </p:nvSpPr>
          <p:spPr>
            <a:xfrm>
              <a:off x="459025" y="3018825"/>
              <a:ext cx="2444700" cy="962400"/>
            </a:xfrm>
            <a:prstGeom prst="wedgeRectCallout">
              <a:avLst>
                <a:gd fmla="val 28058" name="adj1"/>
                <a:gd fmla="val -112769" name="adj2"/>
              </a:avLst>
            </a:prstGeom>
            <a:solidFill>
              <a:schemeClr val="lt2"/>
            </a:solidFill>
            <a:ln cap="flat" cmpd="sng" w="9525">
              <a:solidFill>
                <a:srgbClr val="CCCCC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" name="Google Shape;319;p46"/>
            <p:cNvSpPr txBox="1"/>
            <p:nvPr/>
          </p:nvSpPr>
          <p:spPr>
            <a:xfrm>
              <a:off x="532975" y="3105075"/>
              <a:ext cx="2296800" cy="789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/>
                <a:t>Objekte</a:t>
              </a:r>
              <a:endParaRPr b="1"/>
            </a:p>
            <a:p>
              <a:pPr indent="-317500" lvl="0" marL="457200" rtl="0" algn="l">
                <a:spcBef>
                  <a:spcPts val="0"/>
                </a:spcBef>
                <a:spcAft>
                  <a:spcPts val="0"/>
                </a:spcAft>
                <a:buSzPts val="1400"/>
                <a:buChar char="●"/>
              </a:pPr>
              <a:r>
                <a:rPr lang="en-GB">
                  <a:latin typeface="Courier New"/>
                  <a:ea typeface="Courier New"/>
                  <a:cs typeface="Courier New"/>
                  <a:sym typeface="Courier New"/>
                </a:rPr>
                <a:t>Player</a:t>
              </a:r>
              <a:r>
                <a:rPr lang="en-GB"/>
                <a:t>s: p1, p2</a:t>
              </a:r>
              <a:endParaRPr/>
            </a:p>
            <a:p>
              <a:pPr indent="-317500" lvl="0" marL="457200" rtl="0" algn="l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1400"/>
                <a:buFont typeface="Courier New"/>
                <a:buChar char="●"/>
              </a:pPr>
              <a:r>
                <a:rPr b="1" lang="en-GB">
                  <a:solidFill>
                    <a:srgbClr val="FF0000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LinkedBallList</a:t>
              </a:r>
              <a:endParaRPr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20" name="Google Shape;320;p46"/>
          <p:cNvSpPr/>
          <p:nvPr/>
        </p:nvSpPr>
        <p:spPr>
          <a:xfrm>
            <a:off x="295100" y="1757877"/>
            <a:ext cx="1912500" cy="858900"/>
          </a:xfrm>
          <a:prstGeom prst="wedgeRectCallout">
            <a:avLst>
              <a:gd fmla="val 61473" name="adj1"/>
              <a:gd fmla="val 64859" name="adj2"/>
            </a:avLst>
          </a:prstGeom>
          <a:solidFill>
            <a:srgbClr val="FCE5CD"/>
          </a:solidFill>
          <a:ln cap="flat" cmpd="sng" w="9525">
            <a:solidFill>
              <a:srgbClr val="F6B26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Alle Bälle verschieben und auf Kollision testen</a:t>
            </a:r>
            <a:endParaRPr/>
          </a:p>
        </p:txBody>
      </p:sp>
      <p:pic>
        <p:nvPicPr>
          <p:cNvPr id="321" name="Google Shape;321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7100" y="93300"/>
            <a:ext cx="8509799" cy="1050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47"/>
          <p:cNvSpPr txBox="1"/>
          <p:nvPr/>
        </p:nvSpPr>
        <p:spPr>
          <a:xfrm>
            <a:off x="159300" y="64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000000"/>
                </a:solidFill>
              </a:rPr>
              <a:t>Aufgabe </a:t>
            </a:r>
            <a:r>
              <a:rPr lang="en-GB" sz="2800"/>
              <a:t>5</a:t>
            </a:r>
            <a:r>
              <a:rPr lang="en-GB" sz="2800">
                <a:solidFill>
                  <a:srgbClr val="000000"/>
                </a:solidFill>
              </a:rPr>
              <a:t>: </a:t>
            </a:r>
            <a:r>
              <a:rPr lang="en-GB" sz="2800"/>
              <a:t>Klassenrätsel</a:t>
            </a:r>
            <a:endParaRPr sz="2800">
              <a:solidFill>
                <a:srgbClr val="000000"/>
              </a:solidFill>
            </a:endParaRPr>
          </a:p>
        </p:txBody>
      </p:sp>
      <p:pic>
        <p:nvPicPr>
          <p:cNvPr id="327" name="Google Shape;327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8925" y="1018875"/>
            <a:ext cx="3570800" cy="376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10900" y="1685988"/>
            <a:ext cx="1219200" cy="2428875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47"/>
          <p:cNvSpPr txBox="1"/>
          <p:nvPr/>
        </p:nvSpPr>
        <p:spPr>
          <a:xfrm>
            <a:off x="6710900" y="4655550"/>
            <a:ext cx="1219200" cy="30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</a:rPr>
              <a:t>Ausgabe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330" name="Google Shape;330;p47"/>
          <p:cNvSpPr txBox="1"/>
          <p:nvPr/>
        </p:nvSpPr>
        <p:spPr>
          <a:xfrm>
            <a:off x="1417725" y="4655550"/>
            <a:ext cx="1753200" cy="30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</a:rPr>
              <a:t>Programm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331" name="Google Shape;331;p47"/>
          <p:cNvSpPr/>
          <p:nvPr/>
        </p:nvSpPr>
        <p:spPr>
          <a:xfrm>
            <a:off x="4559950" y="2334725"/>
            <a:ext cx="1471800" cy="5727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4A86E8"/>
          </a:solidFill>
          <a:ln cap="flat" cmpd="sng" w="9525">
            <a:solidFill>
              <a:srgbClr val="4A86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p47"/>
          <p:cNvSpPr txBox="1"/>
          <p:nvPr/>
        </p:nvSpPr>
        <p:spPr>
          <a:xfrm>
            <a:off x="3232900" y="1018875"/>
            <a:ext cx="4926900" cy="66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</a:rPr>
              <a:t>Implementierung von </a:t>
            </a:r>
            <a:r>
              <a:rPr lang="en-GB" sz="1800">
                <a:solidFill>
                  <a:schemeClr val="dk2"/>
                </a:solidFill>
              </a:rPr>
              <a:t>A, B, C, D, Z gegeben</a:t>
            </a:r>
            <a:endParaRPr b="1" sz="1800">
              <a:solidFill>
                <a:schemeClr val="dk2"/>
              </a:solidFill>
            </a:endParaRPr>
          </a:p>
        </p:txBody>
      </p:sp>
      <p:sp>
        <p:nvSpPr>
          <p:cNvPr id="333" name="Google Shape;333;p47"/>
          <p:cNvSpPr/>
          <p:nvPr/>
        </p:nvSpPr>
        <p:spPr>
          <a:xfrm rot="-1043280">
            <a:off x="2738817" y="1861007"/>
            <a:ext cx="2746612" cy="156845"/>
          </a:xfrm>
          <a:prstGeom prst="leftArrow">
            <a:avLst>
              <a:gd fmla="val 0" name="adj1"/>
              <a:gd fmla="val 29766" name="adj2"/>
            </a:avLst>
          </a:prstGeom>
          <a:solidFill>
            <a:srgbClr val="980000"/>
          </a:solidFill>
          <a:ln cap="flat" cmpd="sng" w="9525">
            <a:solidFill>
              <a:srgbClr val="98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980000"/>
              </a:solidFill>
            </a:endParaRPr>
          </a:p>
        </p:txBody>
      </p:sp>
      <p:sp>
        <p:nvSpPr>
          <p:cNvPr id="334" name="Google Shape;334;p47"/>
          <p:cNvSpPr txBox="1"/>
          <p:nvPr/>
        </p:nvSpPr>
        <p:spPr>
          <a:xfrm>
            <a:off x="3608475" y="3017400"/>
            <a:ext cx="3250800" cy="176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</a:rPr>
              <a:t>Wie muss die Vererbungshierarchie sein, um die Ausgabe zu produzieren?</a:t>
            </a:r>
            <a:endParaRPr b="1"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48"/>
          <p:cNvSpPr txBox="1"/>
          <p:nvPr/>
        </p:nvSpPr>
        <p:spPr>
          <a:xfrm>
            <a:off x="159300" y="64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000000"/>
                </a:solidFill>
              </a:rPr>
              <a:t>Aufgabe </a:t>
            </a:r>
            <a:r>
              <a:rPr lang="en-GB" sz="2800"/>
              <a:t>5</a:t>
            </a:r>
            <a:r>
              <a:rPr lang="en-GB" sz="2800">
                <a:solidFill>
                  <a:srgbClr val="000000"/>
                </a:solidFill>
              </a:rPr>
              <a:t>: </a:t>
            </a:r>
            <a:r>
              <a:rPr lang="en-GB" sz="2800"/>
              <a:t>Klassenrätsel</a:t>
            </a:r>
            <a:endParaRPr sz="2800">
              <a:solidFill>
                <a:srgbClr val="000000"/>
              </a:solidFill>
            </a:endParaRPr>
          </a:p>
        </p:txBody>
      </p:sp>
      <p:pic>
        <p:nvPicPr>
          <p:cNvPr id="340" name="Google Shape;340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8925" y="1018875"/>
            <a:ext cx="3570800" cy="376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Google Shape;341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10900" y="1685988"/>
            <a:ext cx="1219200" cy="2428875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Google Shape;342;p48"/>
          <p:cNvSpPr txBox="1"/>
          <p:nvPr/>
        </p:nvSpPr>
        <p:spPr>
          <a:xfrm>
            <a:off x="6710900" y="4655550"/>
            <a:ext cx="1219200" cy="30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</a:rPr>
              <a:t>Ausgabe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343" name="Google Shape;343;p48"/>
          <p:cNvSpPr txBox="1"/>
          <p:nvPr/>
        </p:nvSpPr>
        <p:spPr>
          <a:xfrm>
            <a:off x="1417725" y="4655550"/>
            <a:ext cx="1753200" cy="30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</a:rPr>
              <a:t>Programm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344" name="Google Shape;344;p48"/>
          <p:cNvSpPr/>
          <p:nvPr/>
        </p:nvSpPr>
        <p:spPr>
          <a:xfrm>
            <a:off x="4559950" y="2334725"/>
            <a:ext cx="1471800" cy="5727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4A86E8"/>
          </a:solidFill>
          <a:ln cap="flat" cmpd="sng" w="9525">
            <a:solidFill>
              <a:srgbClr val="4A86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5" name="Google Shape;345;p48"/>
          <p:cNvSpPr txBox="1"/>
          <p:nvPr/>
        </p:nvSpPr>
        <p:spPr>
          <a:xfrm>
            <a:off x="3232900" y="1018875"/>
            <a:ext cx="4926900" cy="66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</a:rPr>
              <a:t>Implementierung von A, B, C, D, Z gegeben</a:t>
            </a:r>
            <a:endParaRPr b="1" sz="1800">
              <a:solidFill>
                <a:schemeClr val="dk2"/>
              </a:solidFill>
            </a:endParaRPr>
          </a:p>
        </p:txBody>
      </p:sp>
      <p:sp>
        <p:nvSpPr>
          <p:cNvPr id="346" name="Google Shape;346;p48"/>
          <p:cNvSpPr/>
          <p:nvPr/>
        </p:nvSpPr>
        <p:spPr>
          <a:xfrm rot="-1043280">
            <a:off x="2738817" y="1861007"/>
            <a:ext cx="2746612" cy="156845"/>
          </a:xfrm>
          <a:prstGeom prst="leftArrow">
            <a:avLst>
              <a:gd fmla="val 0" name="adj1"/>
              <a:gd fmla="val 29766" name="adj2"/>
            </a:avLst>
          </a:prstGeom>
          <a:solidFill>
            <a:srgbClr val="980000"/>
          </a:solidFill>
          <a:ln cap="flat" cmpd="sng" w="9525">
            <a:solidFill>
              <a:srgbClr val="98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980000"/>
              </a:solidFill>
            </a:endParaRPr>
          </a:p>
        </p:txBody>
      </p:sp>
      <p:sp>
        <p:nvSpPr>
          <p:cNvPr id="347" name="Google Shape;347;p48"/>
          <p:cNvSpPr txBox="1"/>
          <p:nvPr/>
        </p:nvSpPr>
        <p:spPr>
          <a:xfrm>
            <a:off x="3608475" y="3017400"/>
            <a:ext cx="3250800" cy="176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>
                <a:solidFill>
                  <a:schemeClr val="dk2"/>
                </a:solidFill>
              </a:rPr>
              <a:t>A </a:t>
            </a:r>
            <a:r>
              <a:rPr b="1" lang="en-GB" sz="1800">
                <a:solidFill>
                  <a:schemeClr val="dk2"/>
                </a:solidFill>
              </a:rPr>
              <a:t>extends ???</a:t>
            </a:r>
            <a:endParaRPr b="1" sz="1800">
              <a:solidFill>
                <a:schemeClr val="dk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>
                <a:solidFill>
                  <a:schemeClr val="dk2"/>
                </a:solidFill>
              </a:rPr>
              <a:t>B </a:t>
            </a:r>
            <a:r>
              <a:rPr b="1" lang="en-GB" sz="1800">
                <a:solidFill>
                  <a:schemeClr val="dk2"/>
                </a:solidFill>
              </a:rPr>
              <a:t>extends ???</a:t>
            </a:r>
            <a:endParaRPr b="1" sz="1800">
              <a:solidFill>
                <a:schemeClr val="dk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>
                <a:solidFill>
                  <a:schemeClr val="dk2"/>
                </a:solidFill>
              </a:rPr>
              <a:t>C </a:t>
            </a:r>
            <a:r>
              <a:rPr b="1" lang="en-GB" sz="1800">
                <a:solidFill>
                  <a:schemeClr val="dk2"/>
                </a:solidFill>
              </a:rPr>
              <a:t>extends ???</a:t>
            </a:r>
            <a:endParaRPr b="1" sz="1800">
              <a:solidFill>
                <a:schemeClr val="dk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>
                <a:solidFill>
                  <a:schemeClr val="dk2"/>
                </a:solidFill>
              </a:rPr>
              <a:t>D </a:t>
            </a:r>
            <a:r>
              <a:rPr b="1" lang="en-GB" sz="1800">
                <a:solidFill>
                  <a:schemeClr val="dk2"/>
                </a:solidFill>
              </a:rPr>
              <a:t>extends ???</a:t>
            </a:r>
            <a:endParaRPr b="1" sz="1800">
              <a:solidFill>
                <a:schemeClr val="dk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>
                <a:solidFill>
                  <a:schemeClr val="dk2"/>
                </a:solidFill>
              </a:rPr>
              <a:t>Z </a:t>
            </a:r>
            <a:r>
              <a:rPr b="1" lang="en-GB" sz="1800">
                <a:solidFill>
                  <a:schemeClr val="dk2"/>
                </a:solidFill>
              </a:rPr>
              <a:t>extends ???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49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Zusatzübungen</a:t>
            </a: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5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Wechsel zwischen Java- und </a:t>
            </a:r>
            <a:r>
              <a:rPr lang="en-GB"/>
              <a:t>Debugger-Perspectives </a:t>
            </a:r>
            <a:r>
              <a:rPr lang="en-GB"/>
              <a:t>in Eclipse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Programm mit Debugger starten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Breakpoint mit Doppelklick setzen und wieder entfernen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358" name="Google Shape;358;p5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Debugger-Demo</a:t>
            </a:r>
            <a:endParaRPr/>
          </a:p>
        </p:txBody>
      </p:sp>
      <p:pic>
        <p:nvPicPr>
          <p:cNvPr id="359" name="Google Shape;359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47100" y="1200475"/>
            <a:ext cx="611603" cy="2698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360" name="Google Shape;360;p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38925" y="1557775"/>
            <a:ext cx="228600" cy="2381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361" name="Google Shape;361;p5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33375" y="1653050"/>
            <a:ext cx="857250" cy="70485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51"/>
          <p:cNvSpPr txBox="1"/>
          <p:nvPr>
            <p:ph idx="1" type="body"/>
          </p:nvPr>
        </p:nvSpPr>
        <p:spPr>
          <a:xfrm>
            <a:off x="311700" y="1152475"/>
            <a:ext cx="8520600" cy="74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Schritt-für-Schritt ausführen (Resume, Pause, Stop, Step-into, Step-over, …)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Variables-View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367" name="Google Shape;367;p5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Debugger</a:t>
            </a:r>
            <a:r>
              <a:rPr lang="en-GB"/>
              <a:t>-Demo</a:t>
            </a:r>
            <a:endParaRPr/>
          </a:p>
        </p:txBody>
      </p:sp>
      <p:pic>
        <p:nvPicPr>
          <p:cNvPr id="368" name="Google Shape;368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38700" y="1565175"/>
            <a:ext cx="1418508" cy="2698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369" name="Google Shape;369;p51"/>
          <p:cNvPicPr preferRelativeResize="0"/>
          <p:nvPr/>
        </p:nvPicPr>
        <p:blipFill rotWithShape="1">
          <a:blip r:embed="rId4">
            <a:alphaModFix/>
          </a:blip>
          <a:srcRect b="0" l="0" r="2638" t="2143"/>
          <a:stretch/>
        </p:blipFill>
        <p:spPr>
          <a:xfrm>
            <a:off x="311700" y="2058725"/>
            <a:ext cx="4525750" cy="144477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370" name="Google Shape;370;p5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384350" y="2058725"/>
            <a:ext cx="3209125" cy="29449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Probleme bei Übung 7</a:t>
            </a:r>
            <a:endParaRPr b="1"/>
          </a:p>
        </p:txBody>
      </p:sp>
      <p:sp>
        <p:nvSpPr>
          <p:cNvPr id="73" name="Google Shape;73;p16"/>
          <p:cNvSpPr txBox="1"/>
          <p:nvPr>
            <p:ph idx="1" type="body"/>
          </p:nvPr>
        </p:nvSpPr>
        <p:spPr>
          <a:xfrm>
            <a:off x="172700" y="1195250"/>
            <a:ext cx="41748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2. LinkedIntList:</a:t>
            </a:r>
            <a:endParaRPr b="1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RemoveFirst(), RemoveLast()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/>
              <a:t>MemberVariablen first/last müssen in beiden Fällen überprüft werden.</a:t>
            </a:r>
            <a:endParaRPr/>
          </a:p>
        </p:txBody>
      </p:sp>
      <p:pic>
        <p:nvPicPr>
          <p:cNvPr id="74" name="Google Shape;7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97563" y="1195250"/>
            <a:ext cx="3895725" cy="2933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52"/>
          <p:cNvSpPr txBox="1"/>
          <p:nvPr>
            <p:ph idx="1" type="body"/>
          </p:nvPr>
        </p:nvSpPr>
        <p:spPr>
          <a:xfrm>
            <a:off x="311700" y="1152475"/>
            <a:ext cx="8520600" cy="74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Debug-View zeigt die Hierarchie der Methodenaufrufe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376" name="Google Shape;376;p5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Debugger</a:t>
            </a:r>
            <a:r>
              <a:rPr lang="en-GB"/>
              <a:t>-Demo</a:t>
            </a:r>
            <a:endParaRPr/>
          </a:p>
        </p:txBody>
      </p:sp>
      <p:pic>
        <p:nvPicPr>
          <p:cNvPr id="377" name="Google Shape;377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9213" y="1744900"/>
            <a:ext cx="4801168" cy="29449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5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Klassen-Review</a:t>
            </a:r>
            <a:endParaRPr/>
          </a:p>
        </p:txBody>
      </p:sp>
      <p:sp>
        <p:nvSpPr>
          <p:cNvPr id="383" name="Google Shape;383;p53"/>
          <p:cNvSpPr txBox="1"/>
          <p:nvPr/>
        </p:nvSpPr>
        <p:spPr>
          <a:xfrm>
            <a:off x="5078700" y="3110825"/>
            <a:ext cx="3622200" cy="18420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public</a:t>
            </a: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-GB" sz="12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class</a:t>
            </a: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ClassName {</a:t>
            </a:r>
            <a:b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-GB" sz="1200">
                <a:solidFill>
                  <a:srgbClr val="3F7F59"/>
                </a:solidFill>
                <a:latin typeface="Courier New"/>
                <a:ea typeface="Courier New"/>
                <a:cs typeface="Courier New"/>
                <a:sym typeface="Courier New"/>
              </a:rPr>
              <a:t>// Attribute / Felder</a:t>
            </a:r>
            <a:b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fieldType fieldName;</a:t>
            </a:r>
            <a:b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b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-GB" sz="1200">
                <a:solidFill>
                  <a:srgbClr val="3F7F59"/>
                </a:solidFill>
                <a:latin typeface="Courier New"/>
                <a:ea typeface="Courier New"/>
                <a:cs typeface="Courier New"/>
                <a:sym typeface="Courier New"/>
              </a:rPr>
              <a:t>// Methoden</a:t>
            </a:r>
            <a:b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b="1" lang="en-GB" sz="12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public</a:t>
            </a: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returnType methodName() {</a:t>
            </a:r>
            <a:b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statements;</a:t>
            </a:r>
            <a:b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}</a:t>
            </a:r>
            <a:b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2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84" name="Google Shape;384;p53"/>
          <p:cNvSpPr txBox="1"/>
          <p:nvPr/>
        </p:nvSpPr>
        <p:spPr>
          <a:xfrm>
            <a:off x="311700" y="1093925"/>
            <a:ext cx="4347600" cy="20169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public</a:t>
            </a: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-GB" sz="12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class</a:t>
            </a: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ClassName {</a:t>
            </a:r>
            <a:b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b="1" lang="en-GB" sz="12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public</a:t>
            </a: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-GB" sz="12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static</a:t>
            </a: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-GB" sz="12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void</a:t>
            </a: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main(</a:t>
            </a:r>
            <a:r>
              <a:rPr b="1" lang="en-GB" sz="12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String</a:t>
            </a: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[] args) {</a:t>
            </a:r>
            <a:b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</a:t>
            </a:r>
            <a:r>
              <a:rPr lang="en-GB" sz="1200">
                <a:solidFill>
                  <a:srgbClr val="3F7F59"/>
                </a:solidFill>
                <a:latin typeface="Courier New"/>
                <a:ea typeface="Courier New"/>
                <a:cs typeface="Courier New"/>
                <a:sym typeface="Courier New"/>
              </a:rPr>
              <a:t>// Programm</a:t>
            </a:r>
            <a:b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}</a:t>
            </a:r>
            <a:b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b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-GB" sz="1200">
                <a:solidFill>
                  <a:srgbClr val="3F7F59"/>
                </a:solidFill>
                <a:latin typeface="Courier New"/>
                <a:ea typeface="Courier New"/>
                <a:cs typeface="Courier New"/>
                <a:sym typeface="Courier New"/>
              </a:rPr>
              <a:t>// Methoden</a:t>
            </a:r>
            <a:b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b="1" lang="en-GB" sz="12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public</a:t>
            </a: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-GB" sz="12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static</a:t>
            </a: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returnType methodName() {</a:t>
            </a:r>
            <a:b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statements;</a:t>
            </a:r>
            <a:b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}</a:t>
            </a:r>
            <a:b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2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7F0055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85" name="Google Shape;385;p53"/>
          <p:cNvSpPr/>
          <p:nvPr/>
        </p:nvSpPr>
        <p:spPr>
          <a:xfrm flipH="1" rot="10800000">
            <a:off x="3625775" y="3110750"/>
            <a:ext cx="1452900" cy="1085700"/>
          </a:xfrm>
          <a:prstGeom prst="bentArrow">
            <a:avLst>
              <a:gd fmla="val 25000" name="adj1"/>
              <a:gd fmla="val 25000" name="adj2"/>
              <a:gd fmla="val 25000" name="adj3"/>
              <a:gd fmla="val 43750" name="adj4"/>
            </a:avLst>
          </a:prstGeom>
          <a:solidFill>
            <a:srgbClr val="D9EAD3"/>
          </a:solidFill>
          <a:ln cap="flat" cmpd="sng" w="9525">
            <a:solidFill>
              <a:srgbClr val="93C47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0" name="Google Shape;390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80389" y="2671880"/>
            <a:ext cx="5383200" cy="394225"/>
          </a:xfrm>
          <a:prstGeom prst="rect">
            <a:avLst/>
          </a:prstGeom>
          <a:noFill/>
          <a:ln>
            <a:noFill/>
          </a:ln>
        </p:spPr>
      </p:pic>
      <p:sp>
        <p:nvSpPr>
          <p:cNvPr id="391" name="Google Shape;391;p54"/>
          <p:cNvSpPr txBox="1"/>
          <p:nvPr/>
        </p:nvSpPr>
        <p:spPr>
          <a:xfrm>
            <a:off x="352183" y="3194225"/>
            <a:ext cx="6216300" cy="18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</a:rPr>
              <a:t>Implizit/Explizit:		</a:t>
            </a:r>
            <a:r>
              <a:rPr lang="en-GB" sz="1800">
                <a:solidFill>
                  <a:schemeClr val="dk1"/>
                </a:solidFill>
              </a:rPr>
              <a:t>Implizit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</a:rPr>
              <a:t>Up-/Downcast:		</a:t>
            </a:r>
            <a:r>
              <a:rPr lang="en-GB" sz="1800">
                <a:solidFill>
                  <a:schemeClr val="dk1"/>
                </a:solidFill>
              </a:rPr>
              <a:t>Downcast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</a:rPr>
              <a:t>Compile-time type:	</a:t>
            </a:r>
            <a:r>
              <a:rPr lang="en-GB" sz="1800">
                <a:solidFill>
                  <a:schemeClr val="dk1"/>
                </a:solidFill>
              </a:rPr>
              <a:t>List&lt;String&gt;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</a:rPr>
              <a:t>Run-time type:		</a:t>
            </a:r>
            <a:r>
              <a:rPr lang="en-GB" sz="1800">
                <a:solidFill>
                  <a:schemeClr val="dk1"/>
                </a:solidFill>
              </a:rPr>
              <a:t>ArrayList&lt;String&gt;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</a:rPr>
              <a:t>Runtime Error:		</a:t>
            </a:r>
            <a:r>
              <a:rPr lang="en-GB" sz="1800">
                <a:solidFill>
                  <a:schemeClr val="dk1"/>
                </a:solidFill>
              </a:rPr>
              <a:t>-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</a:rPr>
              <a:t>Compile Error:		</a:t>
            </a:r>
            <a:r>
              <a:rPr lang="en-GB" sz="1800">
                <a:solidFill>
                  <a:schemeClr val="dk1"/>
                </a:solidFill>
              </a:rPr>
              <a:t>-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392" name="Google Shape;392;p5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Explizites/Implizites Casting</a:t>
            </a:r>
            <a:endParaRPr/>
          </a:p>
        </p:txBody>
      </p:sp>
      <p:sp>
        <p:nvSpPr>
          <p:cNvPr id="393" name="Google Shape;393;p54"/>
          <p:cNvSpPr txBox="1"/>
          <p:nvPr/>
        </p:nvSpPr>
        <p:spPr>
          <a:xfrm>
            <a:off x="319425" y="1203975"/>
            <a:ext cx="78627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dk2"/>
                </a:solidFill>
              </a:rPr>
              <a:t>Upcasting:</a:t>
            </a:r>
            <a:r>
              <a:rPr lang="en-GB" sz="1800">
                <a:solidFill>
                  <a:schemeClr val="dk2"/>
                </a:solidFill>
              </a:rPr>
              <a:t> Von parent class zu subclass casten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dk2"/>
                </a:solidFill>
              </a:rPr>
              <a:t>Downcasting:</a:t>
            </a:r>
            <a:r>
              <a:rPr lang="en-GB" sz="1800">
                <a:solidFill>
                  <a:schemeClr val="dk2"/>
                </a:solidFill>
              </a:rPr>
              <a:t> Von subclass zu parent class casten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dk2"/>
                </a:solidFill>
              </a:rPr>
              <a:t>Compile-time type:</a:t>
            </a:r>
            <a:r>
              <a:rPr lang="en-GB" sz="1800">
                <a:solidFill>
                  <a:schemeClr val="dk2"/>
                </a:solidFill>
              </a:rPr>
              <a:t> Type welcher in der Deklaration verwendet wird.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dk2"/>
                </a:solidFill>
              </a:rPr>
              <a:t>Run-time type:</a:t>
            </a:r>
            <a:r>
              <a:rPr lang="en-GB" sz="1800">
                <a:solidFill>
                  <a:schemeClr val="dk2"/>
                </a:solidFill>
              </a:rPr>
              <a:t> Type der Klasse welche das Objekt tatsächlich initialisiert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394" name="Google Shape;394;p54"/>
          <p:cNvSpPr/>
          <p:nvPr/>
        </p:nvSpPr>
        <p:spPr>
          <a:xfrm>
            <a:off x="2661850" y="3300675"/>
            <a:ext cx="2014800" cy="262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5" name="Google Shape;395;p54"/>
          <p:cNvSpPr/>
          <p:nvPr/>
        </p:nvSpPr>
        <p:spPr>
          <a:xfrm>
            <a:off x="2661850" y="3562875"/>
            <a:ext cx="2014800" cy="262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6" name="Google Shape;396;p54"/>
          <p:cNvSpPr/>
          <p:nvPr/>
        </p:nvSpPr>
        <p:spPr>
          <a:xfrm>
            <a:off x="2699585" y="3841456"/>
            <a:ext cx="2014800" cy="262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7" name="Google Shape;397;p54"/>
          <p:cNvSpPr/>
          <p:nvPr/>
        </p:nvSpPr>
        <p:spPr>
          <a:xfrm>
            <a:off x="2661860" y="4138914"/>
            <a:ext cx="2014800" cy="262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8" name="Google Shape;398;p54"/>
          <p:cNvSpPr/>
          <p:nvPr/>
        </p:nvSpPr>
        <p:spPr>
          <a:xfrm>
            <a:off x="2661854" y="4382219"/>
            <a:ext cx="2014800" cy="262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9" name="Google Shape;399;p54"/>
          <p:cNvSpPr/>
          <p:nvPr/>
        </p:nvSpPr>
        <p:spPr>
          <a:xfrm>
            <a:off x="2609504" y="4652610"/>
            <a:ext cx="2014800" cy="262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55"/>
          <p:cNvSpPr txBox="1"/>
          <p:nvPr/>
        </p:nvSpPr>
        <p:spPr>
          <a:xfrm>
            <a:off x="352183" y="3194225"/>
            <a:ext cx="6216300" cy="18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</a:rPr>
              <a:t>Implizit/Explizit:		</a:t>
            </a:r>
            <a:r>
              <a:rPr lang="en-GB" sz="1800">
                <a:solidFill>
                  <a:schemeClr val="dk1"/>
                </a:solidFill>
              </a:rPr>
              <a:t>Explizit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</a:rPr>
              <a:t>Up-/Downcast:		</a:t>
            </a:r>
            <a:r>
              <a:rPr lang="en-GB" sz="1800">
                <a:solidFill>
                  <a:schemeClr val="dk1"/>
                </a:solidFill>
              </a:rPr>
              <a:t>Downcasting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</a:rPr>
              <a:t>Compile-time type:	</a:t>
            </a:r>
            <a:r>
              <a:rPr lang="en-GB" sz="1800">
                <a:solidFill>
                  <a:schemeClr val="dk1"/>
                </a:solidFill>
              </a:rPr>
              <a:t>ArrayList&lt;String&gt;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</a:rPr>
              <a:t>Run-time type:		</a:t>
            </a:r>
            <a:r>
              <a:rPr lang="en-GB" sz="1800">
                <a:solidFill>
                  <a:schemeClr val="dk1"/>
                </a:solidFill>
              </a:rPr>
              <a:t>ArrayList&lt;String&gt;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</a:rPr>
              <a:t>Runtime Error:		</a:t>
            </a:r>
            <a:r>
              <a:rPr lang="en-GB" sz="1800">
                <a:solidFill>
                  <a:schemeClr val="dk1"/>
                </a:solidFill>
              </a:rPr>
              <a:t>-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</a:rPr>
              <a:t>Compile Error:		</a:t>
            </a:r>
            <a:r>
              <a:rPr lang="en-GB" sz="1800">
                <a:solidFill>
                  <a:schemeClr val="dk1"/>
                </a:solidFill>
              </a:rPr>
              <a:t>-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405" name="Google Shape;405;p5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Explizites/Implizites Casting</a:t>
            </a:r>
            <a:endParaRPr/>
          </a:p>
        </p:txBody>
      </p:sp>
      <p:sp>
        <p:nvSpPr>
          <p:cNvPr id="406" name="Google Shape;406;p55"/>
          <p:cNvSpPr txBox="1"/>
          <p:nvPr/>
        </p:nvSpPr>
        <p:spPr>
          <a:xfrm>
            <a:off x="319425" y="1203975"/>
            <a:ext cx="78627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dk2"/>
                </a:solidFill>
              </a:rPr>
              <a:t>Downcasting</a:t>
            </a:r>
            <a:r>
              <a:rPr b="1" lang="en-GB" sz="1800">
                <a:solidFill>
                  <a:schemeClr val="dk2"/>
                </a:solidFill>
              </a:rPr>
              <a:t>:</a:t>
            </a:r>
            <a:r>
              <a:rPr lang="en-GB" sz="1800">
                <a:solidFill>
                  <a:schemeClr val="dk2"/>
                </a:solidFill>
              </a:rPr>
              <a:t> Von parent class zu subclass casten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dk2"/>
                </a:solidFill>
              </a:rPr>
              <a:t>Upcasting</a:t>
            </a:r>
            <a:r>
              <a:rPr b="1" lang="en-GB" sz="1800">
                <a:solidFill>
                  <a:schemeClr val="dk2"/>
                </a:solidFill>
              </a:rPr>
              <a:t>:</a:t>
            </a:r>
            <a:r>
              <a:rPr lang="en-GB" sz="1800">
                <a:solidFill>
                  <a:schemeClr val="dk2"/>
                </a:solidFill>
              </a:rPr>
              <a:t> Von subclass zu parent class casten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dk2"/>
                </a:solidFill>
              </a:rPr>
              <a:t>Compile-time type:</a:t>
            </a:r>
            <a:r>
              <a:rPr lang="en-GB" sz="1800">
                <a:solidFill>
                  <a:schemeClr val="dk2"/>
                </a:solidFill>
              </a:rPr>
              <a:t> Type welcher in der Deklaration verwendet wird.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dk2"/>
                </a:solidFill>
              </a:rPr>
              <a:t>Run-time type:</a:t>
            </a:r>
            <a:r>
              <a:rPr lang="en-GB" sz="1800">
                <a:solidFill>
                  <a:schemeClr val="dk2"/>
                </a:solidFill>
              </a:rPr>
              <a:t> Type der Klasse welche das Objekt tatsächlich initialisiert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407" name="Google Shape;407;p55"/>
          <p:cNvSpPr/>
          <p:nvPr/>
        </p:nvSpPr>
        <p:spPr>
          <a:xfrm>
            <a:off x="5840632" y="3310713"/>
            <a:ext cx="2014800" cy="262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8" name="Google Shape;408;p55"/>
          <p:cNvSpPr/>
          <p:nvPr/>
        </p:nvSpPr>
        <p:spPr>
          <a:xfrm>
            <a:off x="5840632" y="3572913"/>
            <a:ext cx="2014800" cy="262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9" name="Google Shape;409;p55"/>
          <p:cNvSpPr/>
          <p:nvPr/>
        </p:nvSpPr>
        <p:spPr>
          <a:xfrm>
            <a:off x="5878367" y="3851493"/>
            <a:ext cx="2014800" cy="262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0" name="Google Shape;410;p55"/>
          <p:cNvSpPr/>
          <p:nvPr/>
        </p:nvSpPr>
        <p:spPr>
          <a:xfrm>
            <a:off x="5840642" y="4148951"/>
            <a:ext cx="2014800" cy="262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1" name="Google Shape;411;p55"/>
          <p:cNvSpPr/>
          <p:nvPr/>
        </p:nvSpPr>
        <p:spPr>
          <a:xfrm>
            <a:off x="5840636" y="4392257"/>
            <a:ext cx="2014800" cy="262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2" name="Google Shape;412;p55"/>
          <p:cNvSpPr/>
          <p:nvPr/>
        </p:nvSpPr>
        <p:spPr>
          <a:xfrm>
            <a:off x="5788286" y="4662647"/>
            <a:ext cx="2014800" cy="262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13" name="Google Shape;413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96633" y="2596973"/>
            <a:ext cx="6406437" cy="49726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14" name="Google Shape;414;p55"/>
          <p:cNvCxnSpPr/>
          <p:nvPr/>
        </p:nvCxnSpPr>
        <p:spPr>
          <a:xfrm flipH="1" rot="10800000">
            <a:off x="672600" y="2946475"/>
            <a:ext cx="584400" cy="81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5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Was ist falsch / schlecht?</a:t>
            </a:r>
            <a:endParaRPr/>
          </a:p>
        </p:txBody>
      </p:sp>
      <p:sp>
        <p:nvSpPr>
          <p:cNvPr id="420" name="Google Shape;420;p56"/>
          <p:cNvSpPr txBox="1"/>
          <p:nvPr>
            <p:ph idx="1" type="body"/>
          </p:nvPr>
        </p:nvSpPr>
        <p:spPr>
          <a:xfrm>
            <a:off x="311700" y="1017725"/>
            <a:ext cx="6775800" cy="3957000"/>
          </a:xfrm>
          <a:prstGeom prst="rect">
            <a:avLst/>
          </a:prstGeom>
          <a:solidFill>
            <a:srgbClr val="F3F3F3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2  </a:t>
            </a:r>
            <a:r>
              <a:rPr b="1" lang="en-GB" sz="11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public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-GB" sz="11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class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Point {</a:t>
            </a:r>
            <a:b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3      </a:t>
            </a:r>
            <a:r>
              <a:rPr b="1" lang="en-GB" sz="11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x;                                   </a:t>
            </a:r>
            <a:r>
              <a:rPr lang="en-GB" sz="1100">
                <a:solidFill>
                  <a:srgbClr val="3F7F59"/>
                </a:solidFill>
                <a:latin typeface="Courier New"/>
                <a:ea typeface="Courier New"/>
                <a:cs typeface="Courier New"/>
                <a:sym typeface="Courier New"/>
              </a:rPr>
              <a:t>// Each Point object has</a:t>
            </a:r>
            <a:b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4      </a:t>
            </a:r>
            <a:r>
              <a:rPr b="1" lang="en-GB" sz="11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y;                                   </a:t>
            </a:r>
            <a:r>
              <a:rPr lang="en-GB" sz="1100">
                <a:solidFill>
                  <a:srgbClr val="3F7F59"/>
                </a:solidFill>
                <a:latin typeface="Courier New"/>
                <a:ea typeface="Courier New"/>
                <a:cs typeface="Courier New"/>
                <a:sym typeface="Courier New"/>
              </a:rPr>
              <a:t>// an int x and y inside.</a:t>
            </a:r>
            <a:b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5  </a:t>
            </a:r>
            <a:b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6      </a:t>
            </a:r>
            <a:r>
              <a:rPr b="1" lang="en-GB" sz="11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public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-GB" sz="11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static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-GB" sz="11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void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draw(</a:t>
            </a:r>
            <a:r>
              <a:rPr b="1" lang="en-GB" sz="11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Graphics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g) {    </a:t>
            </a:r>
            <a:r>
              <a:rPr lang="en-GB" sz="1100">
                <a:solidFill>
                  <a:srgbClr val="3F7F59"/>
                </a:solidFill>
                <a:latin typeface="Courier New"/>
                <a:ea typeface="Courier New"/>
                <a:cs typeface="Courier New"/>
                <a:sym typeface="Courier New"/>
              </a:rPr>
              <a:t>// draws this point</a:t>
            </a:r>
            <a:b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7          g.fillOval(x, y, 3, 3);</a:t>
            </a:r>
            <a:b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8          g.drawString(</a:t>
            </a:r>
            <a:r>
              <a:rPr lang="en-GB" sz="1100">
                <a:solidFill>
                  <a:srgbClr val="2A00FF"/>
                </a:solidFill>
                <a:latin typeface="Courier New"/>
                <a:ea typeface="Courier New"/>
                <a:cs typeface="Courier New"/>
                <a:sym typeface="Courier New"/>
              </a:rPr>
              <a:t>"("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+ x + </a:t>
            </a:r>
            <a:r>
              <a:rPr lang="en-GB" sz="1100">
                <a:solidFill>
                  <a:srgbClr val="2A00FF"/>
                </a:solidFill>
                <a:latin typeface="Courier New"/>
                <a:ea typeface="Courier New"/>
                <a:cs typeface="Courier New"/>
                <a:sym typeface="Courier New"/>
              </a:rPr>
              <a:t>", "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+ y + </a:t>
            </a:r>
            <a:r>
              <a:rPr lang="en-GB" sz="1100">
                <a:solidFill>
                  <a:srgbClr val="2A00FF"/>
                </a:solidFill>
                <a:latin typeface="Courier New"/>
                <a:ea typeface="Courier New"/>
                <a:cs typeface="Courier New"/>
                <a:sym typeface="Courier New"/>
              </a:rPr>
              <a:t>")"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, x, y);</a:t>
            </a:r>
            <a:b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9      }</a:t>
            </a:r>
            <a:b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10  </a:t>
            </a:r>
            <a:b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11      </a:t>
            </a:r>
            <a:r>
              <a:rPr b="1" lang="en-GB" sz="11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public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-GB" sz="11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void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translate(</a:t>
            </a:r>
            <a:r>
              <a:rPr b="1" lang="en-GB" sz="11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dx, </a:t>
            </a:r>
            <a:r>
              <a:rPr b="1" lang="en-GB" sz="11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dy) {  </a:t>
            </a:r>
            <a:r>
              <a:rPr lang="en-GB" sz="1100">
                <a:solidFill>
                  <a:srgbClr val="3F7F59"/>
                </a:solidFill>
                <a:latin typeface="Courier New"/>
                <a:ea typeface="Courier New"/>
                <a:cs typeface="Courier New"/>
                <a:sym typeface="Courier New"/>
              </a:rPr>
              <a:t>// Shifts this point's x/y</a:t>
            </a:r>
            <a:b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12          </a:t>
            </a:r>
            <a:r>
              <a:rPr b="1" lang="en-GB" sz="11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x = x + dx;                      </a:t>
            </a:r>
            <a:r>
              <a:rPr lang="en-GB" sz="1100">
                <a:solidFill>
                  <a:srgbClr val="3F7F59"/>
                </a:solidFill>
                <a:latin typeface="Courier New"/>
                <a:ea typeface="Courier New"/>
                <a:cs typeface="Courier New"/>
                <a:sym typeface="Courier New"/>
              </a:rPr>
              <a:t>// by the given amounts.</a:t>
            </a:r>
            <a:b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13          </a:t>
            </a:r>
            <a:r>
              <a:rPr b="1" lang="en-GB" sz="11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y = y + dy;</a:t>
            </a:r>
            <a:b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14      }</a:t>
            </a:r>
            <a:b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15  </a:t>
            </a:r>
            <a:b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16      </a:t>
            </a:r>
            <a:r>
              <a:rPr b="1" lang="en-GB" sz="11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public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-GB" sz="11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double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distanceFromOrigin() {     </a:t>
            </a:r>
            <a:r>
              <a:rPr lang="en-GB" sz="1100">
                <a:solidFill>
                  <a:srgbClr val="3F7F59"/>
                </a:solidFill>
                <a:latin typeface="Courier New"/>
                <a:ea typeface="Courier New"/>
                <a:cs typeface="Courier New"/>
                <a:sym typeface="Courier New"/>
              </a:rPr>
              <a:t>// Returns this point's</a:t>
            </a:r>
            <a:b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17          </a:t>
            </a:r>
            <a:r>
              <a:rPr b="1" lang="en-GB" sz="11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Point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p = </a:t>
            </a:r>
            <a:r>
              <a:rPr b="1" lang="en-GB" sz="11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new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-GB" sz="11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Point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();               </a:t>
            </a:r>
            <a:r>
              <a:rPr lang="en-GB" sz="1100">
                <a:solidFill>
                  <a:srgbClr val="3F7F59"/>
                </a:solidFill>
                <a:latin typeface="Courier New"/>
                <a:ea typeface="Courier New"/>
                <a:cs typeface="Courier New"/>
                <a:sym typeface="Courier New"/>
              </a:rPr>
              <a:t>// distance from (0, 0).</a:t>
            </a:r>
            <a:b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18          </a:t>
            </a:r>
            <a:r>
              <a:rPr b="1" lang="en-GB" sz="11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double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dist = </a:t>
            </a:r>
            <a:r>
              <a:rPr b="1" lang="en-GB" sz="11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Math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.sqrt(p.x * p.x + p.y * p.y);</a:t>
            </a:r>
            <a:b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19          </a:t>
            </a:r>
            <a:r>
              <a:rPr b="1" lang="en-GB" sz="11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dist;</a:t>
            </a:r>
            <a:b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20      }</a:t>
            </a:r>
            <a:b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21  }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5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Bankkonto</a:t>
            </a:r>
            <a:endParaRPr/>
          </a:p>
        </p:txBody>
      </p:sp>
      <p:sp>
        <p:nvSpPr>
          <p:cNvPr id="426" name="Google Shape;426;p57"/>
          <p:cNvSpPr txBox="1"/>
          <p:nvPr>
            <p:ph idx="1" type="body"/>
          </p:nvPr>
        </p:nvSpPr>
        <p:spPr>
          <a:xfrm>
            <a:off x="2851425" y="1125925"/>
            <a:ext cx="4357200" cy="91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Was </a:t>
            </a:r>
            <a:r>
              <a:rPr lang="en-GB"/>
              <a:t>wären </a:t>
            </a:r>
            <a:r>
              <a:rPr lang="en-GB"/>
              <a:t>sinnvolle Attribute?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Was wären sinnvolle Methoden?</a:t>
            </a:r>
            <a:endParaRPr/>
          </a:p>
        </p:txBody>
      </p:sp>
      <p:sp>
        <p:nvSpPr>
          <p:cNvPr id="427" name="Google Shape;427;p57"/>
          <p:cNvSpPr txBox="1"/>
          <p:nvPr/>
        </p:nvSpPr>
        <p:spPr>
          <a:xfrm>
            <a:off x="311700" y="1125925"/>
            <a:ext cx="2389500" cy="9675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public</a:t>
            </a: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-GB" sz="12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class</a:t>
            </a: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Bankkonto {</a:t>
            </a:r>
            <a:b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-GB" sz="1200">
                <a:solidFill>
                  <a:srgbClr val="3F7F59"/>
                </a:solidFill>
                <a:latin typeface="Courier New"/>
                <a:ea typeface="Courier New"/>
                <a:cs typeface="Courier New"/>
                <a:sym typeface="Courier New"/>
              </a:rPr>
              <a:t>// Attribute</a:t>
            </a:r>
            <a:endParaRPr sz="1200">
              <a:solidFill>
                <a:srgbClr val="3F7F5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-GB" sz="1200">
                <a:solidFill>
                  <a:srgbClr val="3F7F59"/>
                </a:solidFill>
                <a:latin typeface="Courier New"/>
                <a:ea typeface="Courier New"/>
                <a:cs typeface="Courier New"/>
                <a:sym typeface="Courier New"/>
              </a:rPr>
              <a:t>// Methoden</a:t>
            </a:r>
            <a:b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2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7F0055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28" name="Google Shape;428;p57"/>
          <p:cNvSpPr txBox="1"/>
          <p:nvPr>
            <p:ph idx="1" type="body"/>
          </p:nvPr>
        </p:nvSpPr>
        <p:spPr>
          <a:xfrm>
            <a:off x="311700" y="2240150"/>
            <a:ext cx="8099400" cy="175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Erweiterung: </a:t>
            </a: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BankkontoPlus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SFr. 2.-- Transaktionsgebühr bei jedem Transfer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SFr. 10.-- monatliche Kontoführungsgebühr, falls Summe der Transaktionsgebühren &lt;= 10.--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Stellen Sie sicher, dass das Konto nicht überzogen werden kann</a:t>
            </a:r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5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Dynamic Binding</a:t>
            </a:r>
            <a:endParaRPr/>
          </a:p>
        </p:txBody>
      </p:sp>
      <p:sp>
        <p:nvSpPr>
          <p:cNvPr id="434" name="Google Shape;434;p58"/>
          <p:cNvSpPr txBox="1"/>
          <p:nvPr>
            <p:ph idx="1" type="body"/>
          </p:nvPr>
        </p:nvSpPr>
        <p:spPr>
          <a:xfrm>
            <a:off x="311700" y="1017725"/>
            <a:ext cx="3344100" cy="2593200"/>
          </a:xfrm>
          <a:prstGeom prst="rect">
            <a:avLst/>
          </a:prstGeom>
          <a:solidFill>
            <a:srgbClr val="F3F3F3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-GB" sz="11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public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-GB" sz="11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class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Car {</a:t>
            </a:r>
            <a:b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b="1" lang="en-GB" sz="11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public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-GB" sz="11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void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method1() {</a:t>
            </a:r>
            <a:b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System.out.println(</a:t>
            </a:r>
            <a:r>
              <a:rPr lang="en-GB" sz="1100">
                <a:solidFill>
                  <a:srgbClr val="2A00FF"/>
                </a:solidFill>
                <a:latin typeface="Courier New"/>
                <a:ea typeface="Courier New"/>
                <a:cs typeface="Courier New"/>
                <a:sym typeface="Courier New"/>
              </a:rPr>
              <a:t>"car 1"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);</a:t>
            </a:r>
            <a:b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}</a:t>
            </a:r>
            <a:b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b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b="1" lang="en-GB" sz="11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public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-GB" sz="11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void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method2() {</a:t>
            </a:r>
            <a:b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System.out.println(</a:t>
            </a:r>
            <a:r>
              <a:rPr lang="en-GB" sz="1100">
                <a:solidFill>
                  <a:srgbClr val="2A00FF"/>
                </a:solidFill>
                <a:latin typeface="Courier New"/>
                <a:ea typeface="Courier New"/>
                <a:cs typeface="Courier New"/>
                <a:sym typeface="Courier New"/>
              </a:rPr>
              <a:t>"car 2"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);</a:t>
            </a:r>
            <a:b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}</a:t>
            </a:r>
            <a:b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b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b="1" lang="en-GB" sz="11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public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String toString() {</a:t>
            </a:r>
            <a:b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</a:t>
            </a:r>
            <a:r>
              <a:rPr b="1" lang="en-GB" sz="11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GB" sz="1100">
                <a:solidFill>
                  <a:srgbClr val="2A00FF"/>
                </a:solidFill>
                <a:latin typeface="Courier New"/>
                <a:ea typeface="Courier New"/>
                <a:cs typeface="Courier New"/>
                <a:sym typeface="Courier New"/>
              </a:rPr>
              <a:t>"vroom"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b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}</a:t>
            </a:r>
            <a:b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b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b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b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35" name="Google Shape;435;p58"/>
          <p:cNvSpPr txBox="1"/>
          <p:nvPr/>
        </p:nvSpPr>
        <p:spPr>
          <a:xfrm>
            <a:off x="3865675" y="1017725"/>
            <a:ext cx="3344100" cy="11439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-GB" sz="11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public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-GB" sz="11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class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Truck </a:t>
            </a:r>
            <a:r>
              <a:rPr b="1" lang="en-GB" sz="11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extends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Car {</a:t>
            </a:r>
            <a:b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b="1" lang="en-GB" sz="11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public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-GB" sz="11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void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method1() {</a:t>
            </a:r>
            <a:b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System.out.println(</a:t>
            </a:r>
            <a:r>
              <a:rPr lang="en-GB" sz="1100">
                <a:solidFill>
                  <a:srgbClr val="2A00FF"/>
                </a:solidFill>
                <a:latin typeface="Courier New"/>
                <a:ea typeface="Courier New"/>
                <a:cs typeface="Courier New"/>
                <a:sym typeface="Courier New"/>
              </a:rPr>
              <a:t>"truck 1"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);</a:t>
            </a:r>
            <a:b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}</a:t>
            </a:r>
            <a:b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sp>
        <p:nvSpPr>
          <p:cNvPr id="436" name="Google Shape;436;p58"/>
          <p:cNvSpPr txBox="1"/>
          <p:nvPr>
            <p:ph idx="1" type="body"/>
          </p:nvPr>
        </p:nvSpPr>
        <p:spPr>
          <a:xfrm>
            <a:off x="3865675" y="3783850"/>
            <a:ext cx="2578800" cy="1023300"/>
          </a:xfrm>
          <a:prstGeom prst="rect">
            <a:avLst/>
          </a:prstGeom>
          <a:solidFill>
            <a:srgbClr val="F3F3F3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Truck mycar = </a:t>
            </a:r>
            <a:r>
              <a:rPr b="1" lang="en-GB" sz="11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new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Truck();</a:t>
            </a:r>
            <a:b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System.out.println(mycar);    </a:t>
            </a:r>
            <a:b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mycar.method1();                   </a:t>
            </a:r>
            <a:b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mycar.method2();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37" name="Google Shape;437;p58"/>
          <p:cNvSpPr txBox="1"/>
          <p:nvPr>
            <p:ph idx="1" type="body"/>
          </p:nvPr>
        </p:nvSpPr>
        <p:spPr>
          <a:xfrm>
            <a:off x="6544675" y="3753925"/>
            <a:ext cx="2015400" cy="102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Was wird ausgegeben?</a:t>
            </a:r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59"/>
          <p:cNvSpPr txBox="1"/>
          <p:nvPr>
            <p:ph idx="1" type="body"/>
          </p:nvPr>
        </p:nvSpPr>
        <p:spPr>
          <a:xfrm>
            <a:off x="3865675" y="1017725"/>
            <a:ext cx="4694400" cy="2593200"/>
          </a:xfrm>
          <a:prstGeom prst="rect">
            <a:avLst/>
          </a:prstGeom>
          <a:solidFill>
            <a:srgbClr val="F3F3F3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-GB" sz="11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public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-GB" sz="11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class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Truck </a:t>
            </a:r>
            <a:r>
              <a:rPr b="1" lang="en-GB" sz="11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extends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Car {</a:t>
            </a:r>
            <a:b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b="1" lang="en-GB" sz="11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public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-GB" sz="11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void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method1() {</a:t>
            </a:r>
            <a:b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System.out.println(</a:t>
            </a:r>
            <a:r>
              <a:rPr lang="en-GB" sz="1100">
                <a:solidFill>
                  <a:srgbClr val="2A00FF"/>
                </a:solidFill>
                <a:latin typeface="Courier New"/>
                <a:ea typeface="Courier New"/>
                <a:cs typeface="Courier New"/>
                <a:sym typeface="Courier New"/>
              </a:rPr>
              <a:t>"truck 1"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);</a:t>
            </a:r>
            <a:b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}</a:t>
            </a:r>
            <a:b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b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b="1" lang="en-GB" sz="11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public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-GB" sz="11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void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method2() {</a:t>
            </a:r>
            <a:b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</a:t>
            </a:r>
            <a:r>
              <a:rPr b="1" lang="en-GB" sz="11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super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.method1();</a:t>
            </a:r>
            <a:b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}</a:t>
            </a:r>
            <a:b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b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b="1" lang="en-GB" sz="11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public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String toString() {</a:t>
            </a:r>
            <a:b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</a:t>
            </a:r>
            <a:r>
              <a:rPr b="1" lang="en-GB" sz="11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-GB" sz="11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super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.toString() + </a:t>
            </a:r>
            <a:r>
              <a:rPr b="1" lang="en-GB" sz="11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super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.toString();</a:t>
            </a:r>
            <a:b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}</a:t>
            </a:r>
            <a:b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b="1" sz="1100">
              <a:solidFill>
                <a:srgbClr val="7F0055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43" name="Google Shape;443;p5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Dynamic Binding</a:t>
            </a:r>
            <a:endParaRPr/>
          </a:p>
        </p:txBody>
      </p:sp>
      <p:sp>
        <p:nvSpPr>
          <p:cNvPr id="444" name="Google Shape;444;p59"/>
          <p:cNvSpPr txBox="1"/>
          <p:nvPr>
            <p:ph idx="1" type="body"/>
          </p:nvPr>
        </p:nvSpPr>
        <p:spPr>
          <a:xfrm>
            <a:off x="311700" y="1017725"/>
            <a:ext cx="3344100" cy="2593200"/>
          </a:xfrm>
          <a:prstGeom prst="rect">
            <a:avLst/>
          </a:prstGeom>
          <a:solidFill>
            <a:srgbClr val="F3F3F3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-GB" sz="11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public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-GB" sz="11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class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Car {</a:t>
            </a:r>
            <a:b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b="1" lang="en-GB" sz="11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public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-GB" sz="11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void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method1() {</a:t>
            </a:r>
            <a:b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System.out.println(</a:t>
            </a:r>
            <a:r>
              <a:rPr lang="en-GB" sz="1100">
                <a:solidFill>
                  <a:srgbClr val="2A00FF"/>
                </a:solidFill>
                <a:latin typeface="Courier New"/>
                <a:ea typeface="Courier New"/>
                <a:cs typeface="Courier New"/>
                <a:sym typeface="Courier New"/>
              </a:rPr>
              <a:t>"car 1"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);</a:t>
            </a:r>
            <a:b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}</a:t>
            </a:r>
            <a:b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b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b="1" lang="en-GB" sz="11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public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-GB" sz="11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void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method2() {</a:t>
            </a:r>
            <a:b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System.out.println(</a:t>
            </a:r>
            <a:r>
              <a:rPr lang="en-GB" sz="1100">
                <a:solidFill>
                  <a:srgbClr val="2A00FF"/>
                </a:solidFill>
                <a:latin typeface="Courier New"/>
                <a:ea typeface="Courier New"/>
                <a:cs typeface="Courier New"/>
                <a:sym typeface="Courier New"/>
              </a:rPr>
              <a:t>"car 2"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);</a:t>
            </a:r>
            <a:b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}</a:t>
            </a:r>
            <a:b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b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b="1" lang="en-GB" sz="11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public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String toString() {</a:t>
            </a:r>
            <a:b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</a:t>
            </a:r>
            <a:r>
              <a:rPr b="1" lang="en-GB" sz="11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GB" sz="1100">
                <a:solidFill>
                  <a:srgbClr val="2A00FF"/>
                </a:solidFill>
                <a:latin typeface="Courier New"/>
                <a:ea typeface="Courier New"/>
                <a:cs typeface="Courier New"/>
                <a:sym typeface="Courier New"/>
              </a:rPr>
              <a:t>"vroom"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b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}</a:t>
            </a:r>
            <a:b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b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b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b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45" name="Google Shape;445;p59"/>
          <p:cNvSpPr txBox="1"/>
          <p:nvPr>
            <p:ph idx="1" type="body"/>
          </p:nvPr>
        </p:nvSpPr>
        <p:spPr>
          <a:xfrm>
            <a:off x="3865675" y="3783850"/>
            <a:ext cx="2578800" cy="1023300"/>
          </a:xfrm>
          <a:prstGeom prst="rect">
            <a:avLst/>
          </a:prstGeom>
          <a:solidFill>
            <a:srgbClr val="F3F3F3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Truck mycar = </a:t>
            </a:r>
            <a:r>
              <a:rPr b="1" lang="en-GB" sz="11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new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Truck();</a:t>
            </a:r>
            <a:b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System.out.println(mycar);    </a:t>
            </a:r>
            <a:b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mycar.method1();                   </a:t>
            </a:r>
            <a:b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mycar.method2();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46" name="Google Shape;446;p59"/>
          <p:cNvSpPr txBox="1"/>
          <p:nvPr>
            <p:ph idx="1" type="body"/>
          </p:nvPr>
        </p:nvSpPr>
        <p:spPr>
          <a:xfrm>
            <a:off x="6544675" y="3753925"/>
            <a:ext cx="2015400" cy="102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Was wird ausgegeben?</a:t>
            </a:r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6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EBNF</a:t>
            </a:r>
            <a:endParaRPr/>
          </a:p>
        </p:txBody>
      </p:sp>
      <p:sp>
        <p:nvSpPr>
          <p:cNvPr id="452" name="Google Shape;452;p60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6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EBNF 2</a:t>
            </a:r>
            <a:endParaRPr/>
          </a:p>
        </p:txBody>
      </p:sp>
      <p:sp>
        <p:nvSpPr>
          <p:cNvPr id="458" name="Google Shape;458;p6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459" name="Google Shape;459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847387"/>
            <a:ext cx="9143999" cy="1753526"/>
          </a:xfrm>
          <a:prstGeom prst="rect">
            <a:avLst/>
          </a:prstGeom>
          <a:noFill/>
          <a:ln>
            <a:noFill/>
          </a:ln>
        </p:spPr>
      </p:pic>
      <p:sp>
        <p:nvSpPr>
          <p:cNvPr id="460" name="Google Shape;460;p61"/>
          <p:cNvSpPr/>
          <p:nvPr/>
        </p:nvSpPr>
        <p:spPr>
          <a:xfrm>
            <a:off x="560625" y="2312025"/>
            <a:ext cx="4422300" cy="572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Nachbesprechung Übung 8</a:t>
            </a:r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6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6" name="Google Shape;466;p6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467" name="Google Shape;467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0300" y="204750"/>
            <a:ext cx="7715249" cy="4729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6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3" name="Google Shape;473;p6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474" name="Google Shape;474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699" y="298000"/>
            <a:ext cx="8707199" cy="4723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6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Kahoot!</a:t>
            </a:r>
            <a:endParaRPr/>
          </a:p>
        </p:txBody>
      </p:sp>
      <p:sp>
        <p:nvSpPr>
          <p:cNvPr id="480" name="Google Shape;480;p6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/>
          <p:nvPr/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000000"/>
                </a:solidFill>
              </a:rPr>
              <a:t>Aufgabe </a:t>
            </a:r>
            <a:r>
              <a:rPr lang="en-GB" sz="2800"/>
              <a:t>2</a:t>
            </a:r>
            <a:r>
              <a:rPr lang="en-GB" sz="2800">
                <a:solidFill>
                  <a:srgbClr val="000000"/>
                </a:solidFill>
              </a:rPr>
              <a:t>: </a:t>
            </a:r>
            <a:r>
              <a:rPr lang="en-GB" sz="2800"/>
              <a:t>Executable Graph</a:t>
            </a:r>
            <a:endParaRPr sz="2800"/>
          </a:p>
        </p:txBody>
      </p:sp>
      <p:pic>
        <p:nvPicPr>
          <p:cNvPr id="85" name="Google Shape;8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1700" y="1533750"/>
            <a:ext cx="5347375" cy="2729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9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Aufgabe 3: Dominator - Einfache Tests</a:t>
            </a:r>
            <a:endParaRPr/>
          </a:p>
        </p:txBody>
      </p:sp>
      <p:pic>
        <p:nvPicPr>
          <p:cNvPr id="91" name="Google Shape;9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37475" y="1639650"/>
            <a:ext cx="6269049" cy="1538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Aufgabe 3: Dominator - Border Cases</a:t>
            </a:r>
            <a:endParaRPr/>
          </a:p>
        </p:txBody>
      </p:sp>
      <p:pic>
        <p:nvPicPr>
          <p:cNvPr id="97" name="Google Shape;9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19725" y="964325"/>
            <a:ext cx="6582176" cy="250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19725" y="3468025"/>
            <a:ext cx="5904549" cy="11868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1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Aufgabe 3: Dominator - Mehr Border Cases</a:t>
            </a:r>
            <a:endParaRPr/>
          </a:p>
        </p:txBody>
      </p:sp>
      <p:pic>
        <p:nvPicPr>
          <p:cNvPr id="104" name="Google Shape;104;p21"/>
          <p:cNvPicPr preferRelativeResize="0"/>
          <p:nvPr/>
        </p:nvPicPr>
        <p:blipFill rotWithShape="1">
          <a:blip r:embed="rId3">
            <a:alphaModFix/>
          </a:blip>
          <a:srcRect b="42199" l="0" r="0" t="0"/>
          <a:stretch/>
        </p:blipFill>
        <p:spPr>
          <a:xfrm>
            <a:off x="1651463" y="1211250"/>
            <a:ext cx="5841074" cy="2984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