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  <p:sldMasterId id="2147483661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8" r:id="rId12"/>
    <p:sldId id="264" r:id="rId13"/>
    <p:sldId id="265" r:id="rId14"/>
    <p:sldId id="267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55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6"/>
    <p:restoredTop sz="87211"/>
  </p:normalViewPr>
  <p:slideViewPr>
    <p:cSldViewPr snapToGrid="0">
      <p:cViewPr>
        <p:scale>
          <a:sx n="83" d="100"/>
          <a:sy n="83" d="100"/>
        </p:scale>
        <p:origin x="108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4fadb9d827_2_10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g4fadb9d827_2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4fadb9d827_2_4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4fadb9d827_2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4fadb9d827_2_5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4fadb9d827_2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4fadb9d827_2_5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g4fadb9d827_2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4fadb9d827_2_6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4fadb9d827_2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4fadb9d827_2_7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g4fadb9d827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4fadb9d827_2_8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g4fadb9d827_2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4fadb9d827_2_9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" name="Google Shape;128;g4fadb9d827_2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4fadb9d827_2_9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g4fadb9d827_2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546265" y="1122363"/>
            <a:ext cx="1107374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546265" y="3602038"/>
            <a:ext cx="1107374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ldNum" idx="12"/>
          </p:nvPr>
        </p:nvSpPr>
        <p:spPr>
          <a:xfrm>
            <a:off x="8876805" y="63356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>
            <a:spLocks noGrp="1"/>
          </p:cNvSpPr>
          <p:nvPr>
            <p:ph type="title"/>
          </p:nvPr>
        </p:nvSpPr>
        <p:spPr>
          <a:xfrm>
            <a:off x="338447" y="181058"/>
            <a:ext cx="11513127" cy="1131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338447" y="1537855"/>
            <a:ext cx="5681353" cy="4639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body" idx="2"/>
          </p:nvPr>
        </p:nvSpPr>
        <p:spPr>
          <a:xfrm>
            <a:off x="6172200" y="1537855"/>
            <a:ext cx="5679372" cy="4639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dt" idx="10"/>
          </p:nvPr>
        </p:nvSpPr>
        <p:spPr>
          <a:xfrm>
            <a:off x="338447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8610599" y="6356350"/>
            <a:ext cx="32409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title"/>
          </p:nvPr>
        </p:nvSpPr>
        <p:spPr>
          <a:xfrm>
            <a:off x="338447" y="181058"/>
            <a:ext cx="11513127" cy="1131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338447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8610599" y="6356350"/>
            <a:ext cx="32409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338447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8610599" y="6356350"/>
            <a:ext cx="32409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338447" y="181058"/>
            <a:ext cx="11513127" cy="1131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338446" y="1525979"/>
            <a:ext cx="11513127" cy="4678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599" y="6356350"/>
            <a:ext cx="32409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338447" y="1709738"/>
            <a:ext cx="115131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599" y="6356350"/>
            <a:ext cx="32409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38447" y="181058"/>
            <a:ext cx="11513127" cy="1131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599" y="6356350"/>
            <a:ext cx="32409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610599" y="6356350"/>
            <a:ext cx="32409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38447" y="181058"/>
            <a:ext cx="11513127" cy="1131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338447" y="1537855"/>
            <a:ext cx="5681353" cy="4639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2"/>
          </p:nvPr>
        </p:nvSpPr>
        <p:spPr>
          <a:xfrm>
            <a:off x="6172200" y="1537855"/>
            <a:ext cx="5679372" cy="4639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610599" y="6356350"/>
            <a:ext cx="32409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>
            <a:spLocks noGrp="1"/>
          </p:cNvSpPr>
          <p:nvPr>
            <p:ph type="ctrTitle"/>
          </p:nvPr>
        </p:nvSpPr>
        <p:spPr>
          <a:xfrm>
            <a:off x="546265" y="1122363"/>
            <a:ext cx="1107374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ubTitle" idx="1"/>
          </p:nvPr>
        </p:nvSpPr>
        <p:spPr>
          <a:xfrm>
            <a:off x="546265" y="3602038"/>
            <a:ext cx="1107374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dt" idx="10"/>
          </p:nvPr>
        </p:nvSpPr>
        <p:spPr>
          <a:xfrm>
            <a:off x="546265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8876805" y="63356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>
            <a:spLocks noGrp="1"/>
          </p:cNvSpPr>
          <p:nvPr>
            <p:ph type="title"/>
          </p:nvPr>
        </p:nvSpPr>
        <p:spPr>
          <a:xfrm>
            <a:off x="338447" y="181058"/>
            <a:ext cx="11513127" cy="1131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38446" y="1525979"/>
            <a:ext cx="11513127" cy="4678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dt" idx="10"/>
          </p:nvPr>
        </p:nvSpPr>
        <p:spPr>
          <a:xfrm>
            <a:off x="338447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610599" y="6356350"/>
            <a:ext cx="32409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/>
          </p:nvPr>
        </p:nvSpPr>
        <p:spPr>
          <a:xfrm>
            <a:off x="338447" y="1709738"/>
            <a:ext cx="115131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dt" idx="10"/>
          </p:nvPr>
        </p:nvSpPr>
        <p:spPr>
          <a:xfrm>
            <a:off x="338447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sldNum" idx="12"/>
          </p:nvPr>
        </p:nvSpPr>
        <p:spPr>
          <a:xfrm>
            <a:off x="8610599" y="6356350"/>
            <a:ext cx="32409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338447" y="181058"/>
            <a:ext cx="11513127" cy="1131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338446" y="1525979"/>
            <a:ext cx="11513127" cy="4678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sldNum" idx="12"/>
          </p:nvPr>
        </p:nvSpPr>
        <p:spPr>
          <a:xfrm>
            <a:off x="8610599" y="6356350"/>
            <a:ext cx="32409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338447" y="181058"/>
            <a:ext cx="11513127" cy="1131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338446" y="1525979"/>
            <a:ext cx="11513127" cy="4678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dt" idx="10"/>
          </p:nvPr>
        </p:nvSpPr>
        <p:spPr>
          <a:xfrm>
            <a:off x="338447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sldNum" idx="12"/>
          </p:nvPr>
        </p:nvSpPr>
        <p:spPr>
          <a:xfrm>
            <a:off x="8610599" y="6356350"/>
            <a:ext cx="32409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pcl.inf.ethz.ch/Teaching/2020-pp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moodle-app2.let.ethz.ch/course/view.php?id=22281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>
            <a:spLocks noGrp="1"/>
          </p:cNvSpPr>
          <p:nvPr>
            <p:ph type="ctrTitle"/>
          </p:nvPr>
        </p:nvSpPr>
        <p:spPr>
          <a:xfrm>
            <a:off x="546265" y="1122363"/>
            <a:ext cx="1107374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Parallel Programming</a:t>
            </a:r>
            <a:br>
              <a:rPr lang="en-US" sz="6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Exercise Session </a:t>
            </a:r>
            <a:r>
              <a:rPr lang="en-US" dirty="0"/>
              <a:t>1</a:t>
            </a:r>
            <a:endParaRPr sz="6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5"/>
          <p:cNvSpPr txBox="1">
            <a:spLocks noGrp="1"/>
          </p:cNvSpPr>
          <p:nvPr>
            <p:ph type="subTitle" idx="1"/>
          </p:nvPr>
        </p:nvSpPr>
        <p:spPr>
          <a:xfrm>
            <a:off x="546265" y="3602038"/>
            <a:ext cx="1107374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55A11"/>
              </a:buClr>
              <a:buSzPts val="2400"/>
              <a:buFont typeface="Calibri"/>
              <a:buNone/>
            </a:pPr>
            <a:r>
              <a:rPr lang="en-US" dirty="0">
                <a:solidFill>
                  <a:srgbClr val="C55A11"/>
                </a:solidFill>
              </a:rPr>
              <a:t>Spring 2024</a:t>
            </a:r>
            <a:endParaRPr sz="2400" b="0" i="0" u="none" strike="noStrike" cap="none" dirty="0">
              <a:solidFill>
                <a:srgbClr val="C55A1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58B66-0F9F-26C8-D765-F618DC4A7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Schedule (Part 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30898B-439B-33EC-693A-A934668941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F9A52F-93FB-7D57-35E5-80E04FB3B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8810" y="1316990"/>
            <a:ext cx="7772400" cy="50393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9D600C-D304-CE7F-78F4-F74DF3E0A3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 l="2059" t="11280" r="2323" b="76632"/>
          <a:stretch/>
        </p:blipFill>
        <p:spPr>
          <a:xfrm>
            <a:off x="2368848" y="1890169"/>
            <a:ext cx="7431802" cy="609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703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3"/>
          <p:cNvSpPr txBox="1">
            <a:spLocks noGrp="1"/>
          </p:cNvSpPr>
          <p:nvPr>
            <p:ph type="title"/>
          </p:nvPr>
        </p:nvSpPr>
        <p:spPr>
          <a:xfrm>
            <a:off x="338447" y="1709738"/>
            <a:ext cx="115131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Setting up your machine</a:t>
            </a:r>
            <a:endParaRPr/>
          </a:p>
        </p:txBody>
      </p:sp>
      <p:sp>
        <p:nvSpPr>
          <p:cNvPr id="138" name="Google Shape;138;p23"/>
          <p:cNvSpPr txBox="1">
            <a:spLocks noGrp="1"/>
          </p:cNvSpPr>
          <p:nvPr>
            <p:ph type="sldNum" idx="12"/>
          </p:nvPr>
        </p:nvSpPr>
        <p:spPr>
          <a:xfrm>
            <a:off x="8610599" y="6356350"/>
            <a:ext cx="32409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4"/>
          <p:cNvSpPr txBox="1">
            <a:spLocks noGrp="1"/>
          </p:cNvSpPr>
          <p:nvPr>
            <p:ph type="title"/>
          </p:nvPr>
        </p:nvSpPr>
        <p:spPr>
          <a:xfrm>
            <a:off x="338447" y="181058"/>
            <a:ext cx="11513127" cy="1131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We need several tools</a:t>
            </a:r>
            <a:endParaRPr/>
          </a:p>
        </p:txBody>
      </p:sp>
      <p:sp>
        <p:nvSpPr>
          <p:cNvPr id="144" name="Google Shape;144;p24"/>
          <p:cNvSpPr txBox="1">
            <a:spLocks noGrp="1"/>
          </p:cNvSpPr>
          <p:nvPr>
            <p:ph type="body" idx="1"/>
          </p:nvPr>
        </p:nvSpPr>
        <p:spPr>
          <a:xfrm>
            <a:off x="338446" y="1525979"/>
            <a:ext cx="11586854" cy="4678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/>
              <a:t>Java:	       We need the Java Development Kit with the Java compiler</a:t>
            </a:r>
            <a:endParaRPr dirty="0"/>
          </a:p>
          <a:p>
            <a:pPr marL="0" lvl="0" indent="0" algn="l" rtl="0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/>
              <a:t>Eclipse:    An open-source development environment</a:t>
            </a:r>
            <a:endParaRPr dirty="0"/>
          </a:p>
          <a:p>
            <a:pPr marL="0" lvl="0" indent="0" algn="l" rtl="0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/>
              <a:t>GIT:	       A version control system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/>
              <a:t>every student has a GIT repository at:</a:t>
            </a:r>
            <a:endParaRPr dirty="0"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 u="sng" dirty="0">
                <a:solidFill>
                  <a:srgbClr val="1155CC"/>
                </a:solidFill>
              </a:rPr>
              <a:t>https://gitlab.inf.ethz.ch/COURSE-PPROG24/pprog-nethz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SzPts val="1100"/>
            </a:pPr>
            <a:r>
              <a:rPr lang="en-US" sz="3000" dirty="0">
                <a:solidFill>
                  <a:srgbClr val="1155CC"/>
                </a:solidFill>
              </a:rPr>
              <a:t>    </a:t>
            </a:r>
            <a:r>
              <a:rPr lang="en-US" sz="3000" dirty="0">
                <a:solidFill>
                  <a:schemeClr val="tx1"/>
                </a:solidFill>
              </a:rPr>
              <a:t> e.g. </a:t>
            </a:r>
            <a:r>
              <a:rPr lang="en-US" sz="3000" u="sng" dirty="0">
                <a:solidFill>
                  <a:schemeClr val="tx1"/>
                </a:solidFill>
              </a:rPr>
              <a:t> </a:t>
            </a:r>
            <a:r>
              <a:rPr lang="en-US" sz="3000" u="sng" dirty="0">
                <a:solidFill>
                  <a:srgbClr val="0563C1"/>
                </a:solidFill>
              </a:rPr>
              <a:t>https://gitlab.inf.ethz.ch/COURSE-PPROG24/pprog-pwitzig</a:t>
            </a:r>
            <a:endParaRPr lang="en-US" sz="3000" u="sng" dirty="0">
              <a:solidFill>
                <a:srgbClr val="1155CC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000" dirty="0">
              <a:solidFill>
                <a:srgbClr val="1155CC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dirty="0"/>
          </a:p>
        </p:txBody>
      </p:sp>
      <p:sp>
        <p:nvSpPr>
          <p:cNvPr id="145" name="Google Shape;145;p24"/>
          <p:cNvSpPr txBox="1">
            <a:spLocks noGrp="1"/>
          </p:cNvSpPr>
          <p:nvPr>
            <p:ph type="sldNum" idx="12"/>
          </p:nvPr>
        </p:nvSpPr>
        <p:spPr>
          <a:xfrm>
            <a:off x="8610599" y="6356350"/>
            <a:ext cx="32409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F0F44A-B854-4C08-AC62-82D50D318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How</a:t>
            </a:r>
            <a:r>
              <a:rPr lang="de-CH" dirty="0"/>
              <a:t> Java </a:t>
            </a:r>
            <a:r>
              <a:rPr lang="de-CH" dirty="0" err="1"/>
              <a:t>works</a:t>
            </a:r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73D9E2-91A6-42B6-900F-D259EA53E7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13</a:t>
            </a:fld>
            <a:endParaRPr lang="en-US"/>
          </a:p>
        </p:txBody>
      </p:sp>
      <p:pic>
        <p:nvPicPr>
          <p:cNvPr id="5" name="Google Shape;263;p16">
            <a:extLst>
              <a:ext uri="{FF2B5EF4-FFF2-40B4-BE49-F238E27FC236}">
                <a16:creationId xmlns:a16="http://schemas.microsoft.com/office/drawing/2014/main" id="{B5C934D6-DB28-4098-BE49-CCBADA189C77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r="5661"/>
          <a:stretch/>
        </p:blipFill>
        <p:spPr>
          <a:xfrm>
            <a:off x="3649641" y="1553118"/>
            <a:ext cx="4498073" cy="49857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2356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>
            <a:spLocks noGrp="1"/>
          </p:cNvSpPr>
          <p:nvPr>
            <p:ph type="title"/>
          </p:nvPr>
        </p:nvSpPr>
        <p:spPr>
          <a:xfrm>
            <a:off x="338447" y="181058"/>
            <a:ext cx="11513127" cy="1131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Outline</a:t>
            </a:r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body" idx="1"/>
          </p:nvPr>
        </p:nvSpPr>
        <p:spPr>
          <a:xfrm>
            <a:off x="338446" y="1525979"/>
            <a:ext cx="11513127" cy="4678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/>
              <a:t>General Introduction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/>
              <a:t>Setting up your Work environment</a:t>
            </a:r>
            <a:endParaRPr dirty="0"/>
          </a:p>
        </p:txBody>
      </p:sp>
      <p:sp>
        <p:nvSpPr>
          <p:cNvPr id="91" name="Google Shape;91;p16"/>
          <p:cNvSpPr txBox="1">
            <a:spLocks noGrp="1"/>
          </p:cNvSpPr>
          <p:nvPr>
            <p:ph type="sldNum" idx="12"/>
          </p:nvPr>
        </p:nvSpPr>
        <p:spPr>
          <a:xfrm>
            <a:off x="8610599" y="6356350"/>
            <a:ext cx="32409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>
            <a:spLocks noGrp="1"/>
          </p:cNvSpPr>
          <p:nvPr>
            <p:ph type="title"/>
          </p:nvPr>
        </p:nvSpPr>
        <p:spPr>
          <a:xfrm>
            <a:off x="338447" y="1709738"/>
            <a:ext cx="115131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dirty="0"/>
              <a:t>General Introduction</a:t>
            </a:r>
            <a:endParaRPr dirty="0"/>
          </a:p>
        </p:txBody>
      </p:sp>
      <p:sp>
        <p:nvSpPr>
          <p:cNvPr id="97" name="Google Shape;97;p17"/>
          <p:cNvSpPr txBox="1">
            <a:spLocks noGrp="1"/>
          </p:cNvSpPr>
          <p:nvPr>
            <p:ph type="sldNum" idx="12"/>
          </p:nvPr>
        </p:nvSpPr>
        <p:spPr>
          <a:xfrm>
            <a:off x="8610599" y="6356350"/>
            <a:ext cx="32409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>
            <a:spLocks noGrp="1"/>
          </p:cNvSpPr>
          <p:nvPr>
            <p:ph type="title"/>
          </p:nvPr>
        </p:nvSpPr>
        <p:spPr>
          <a:xfrm>
            <a:off x="338447" y="181058"/>
            <a:ext cx="11513100" cy="11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About me</a:t>
            </a:r>
            <a:endParaRPr dirty="0"/>
          </a:p>
        </p:txBody>
      </p:sp>
      <p:sp>
        <p:nvSpPr>
          <p:cNvPr id="103" name="Google Shape;103;p18"/>
          <p:cNvSpPr txBox="1">
            <a:spLocks noGrp="1"/>
          </p:cNvSpPr>
          <p:nvPr>
            <p:ph type="body" idx="1"/>
          </p:nvPr>
        </p:nvSpPr>
        <p:spPr>
          <a:xfrm>
            <a:off x="338446" y="1525979"/>
            <a:ext cx="11513100" cy="467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de-CH" dirty="0"/>
              <a:t>Name:		Gamal Hassan</a:t>
            </a:r>
          </a:p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endParaRPr lang="de-CH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de-CH" dirty="0" err="1"/>
              <a:t>If</a:t>
            </a:r>
            <a:r>
              <a:rPr lang="de-CH" dirty="0"/>
              <a:t> </a:t>
            </a:r>
            <a:r>
              <a:rPr lang="de-CH" dirty="0" err="1"/>
              <a:t>you</a:t>
            </a:r>
            <a:r>
              <a:rPr lang="de-CH" dirty="0"/>
              <a:t> </a:t>
            </a:r>
            <a:r>
              <a:rPr lang="de-CH" dirty="0" err="1"/>
              <a:t>have</a:t>
            </a:r>
            <a:r>
              <a:rPr lang="de-CH" dirty="0"/>
              <a:t> </a:t>
            </a:r>
            <a:r>
              <a:rPr lang="de-CH" dirty="0" err="1"/>
              <a:t>any</a:t>
            </a:r>
            <a:r>
              <a:rPr lang="de-CH" dirty="0"/>
              <a:t> </a:t>
            </a:r>
            <a:r>
              <a:rPr lang="de-CH" dirty="0" err="1"/>
              <a:t>questions</a:t>
            </a:r>
            <a:r>
              <a:rPr lang="de-CH" dirty="0"/>
              <a:t>, </a:t>
            </a:r>
            <a:r>
              <a:rPr lang="de-CH" dirty="0" err="1"/>
              <a:t>reach</a:t>
            </a:r>
            <a:r>
              <a:rPr lang="de-CH" dirty="0"/>
              <a:t> out </a:t>
            </a:r>
            <a:r>
              <a:rPr lang="de-CH" dirty="0" err="1"/>
              <a:t>to</a:t>
            </a:r>
            <a:r>
              <a:rPr lang="de-CH" dirty="0"/>
              <a:t> </a:t>
            </a:r>
            <a:r>
              <a:rPr lang="de-CH" dirty="0" err="1"/>
              <a:t>me</a:t>
            </a:r>
            <a:r>
              <a:rPr lang="de-CH" dirty="0"/>
              <a:t>:</a:t>
            </a:r>
          </a:p>
          <a:p>
            <a:pPr indent="-457200">
              <a:lnSpc>
                <a:spcPct val="100000"/>
              </a:lnSpc>
              <a:spcBef>
                <a:spcPts val="0"/>
              </a:spcBef>
              <a:buSzPts val="3200"/>
              <a:buFont typeface="Arial"/>
              <a:buChar char="•"/>
            </a:pPr>
            <a:r>
              <a:rPr lang="en-GB" dirty="0"/>
              <a:t>E-Mail: 		</a:t>
            </a:r>
            <a:r>
              <a:rPr lang="en-GB" dirty="0" err="1"/>
              <a:t>ghassan@student.ethz.ch</a:t>
            </a:r>
            <a:endParaRPr lang="en-GB" dirty="0"/>
          </a:p>
          <a:p>
            <a:pPr indent="-457200">
              <a:lnSpc>
                <a:spcPct val="100000"/>
              </a:lnSpc>
              <a:spcBef>
                <a:spcPts val="0"/>
              </a:spcBef>
              <a:buSzPts val="3200"/>
              <a:buFont typeface="Arial"/>
              <a:buChar char="•"/>
            </a:pPr>
            <a:r>
              <a:rPr lang="en-GB" dirty="0"/>
              <a:t>Discord:		@</a:t>
            </a:r>
            <a:r>
              <a:rPr lang="en-GB" dirty="0" err="1"/>
              <a:t>ggnh</a:t>
            </a:r>
            <a:endParaRPr lang="en-GB" dirty="0"/>
          </a:p>
          <a:p>
            <a:pPr indent="-457200">
              <a:lnSpc>
                <a:spcPct val="100000"/>
              </a:lnSpc>
              <a:spcBef>
                <a:spcPts val="0"/>
              </a:spcBef>
              <a:buSzPts val="3200"/>
              <a:buFont typeface="Arial"/>
              <a:buChar char="•"/>
            </a:pPr>
            <a:endParaRPr lang="en-GB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3200"/>
            </a:pPr>
            <a:r>
              <a:rPr lang="en-GB" dirty="0"/>
              <a:t>Exercise Session Resources:</a:t>
            </a:r>
          </a:p>
          <a:p>
            <a:pPr indent="-457200">
              <a:lnSpc>
                <a:spcPct val="100000"/>
              </a:lnSpc>
              <a:spcBef>
                <a:spcPts val="0"/>
              </a:spcBef>
              <a:buSzPts val="3200"/>
              <a:buFont typeface="Arial"/>
              <a:buChar char="•"/>
            </a:pPr>
            <a:r>
              <a:rPr lang="en-GB" dirty="0"/>
              <a:t>Webpage: 	https://</a:t>
            </a:r>
            <a:r>
              <a:rPr lang="en-GB" dirty="0" err="1"/>
              <a:t>n.ethz.ch</a:t>
            </a:r>
            <a:r>
              <a:rPr lang="en-GB" dirty="0"/>
              <a:t>/~</a:t>
            </a:r>
            <a:r>
              <a:rPr lang="en-GB" dirty="0" err="1"/>
              <a:t>ghassan</a:t>
            </a:r>
            <a:r>
              <a:rPr lang="en-GB" dirty="0"/>
              <a:t>/</a:t>
            </a:r>
          </a:p>
        </p:txBody>
      </p:sp>
      <p:sp>
        <p:nvSpPr>
          <p:cNvPr id="104" name="Google Shape;104;p18"/>
          <p:cNvSpPr txBox="1">
            <a:spLocks noGrp="1"/>
          </p:cNvSpPr>
          <p:nvPr>
            <p:ph type="sldNum" idx="12"/>
          </p:nvPr>
        </p:nvSpPr>
        <p:spPr>
          <a:xfrm>
            <a:off x="8610599" y="6356350"/>
            <a:ext cx="3240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>
            <a:spLocks noGrp="1"/>
          </p:cNvSpPr>
          <p:nvPr>
            <p:ph type="title"/>
          </p:nvPr>
        </p:nvSpPr>
        <p:spPr>
          <a:xfrm>
            <a:off x="338447" y="181058"/>
            <a:ext cx="11513127" cy="1131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About Exercise Sessions</a:t>
            </a:r>
            <a:endParaRPr dirty="0"/>
          </a:p>
        </p:txBody>
      </p:sp>
      <p:sp>
        <p:nvSpPr>
          <p:cNvPr id="110" name="Google Shape;110;p19"/>
          <p:cNvSpPr txBox="1">
            <a:spLocks noGrp="1"/>
          </p:cNvSpPr>
          <p:nvPr>
            <p:ph type="body" idx="1"/>
          </p:nvPr>
        </p:nvSpPr>
        <p:spPr>
          <a:xfrm>
            <a:off x="338446" y="1525979"/>
            <a:ext cx="11513127" cy="4678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/>
              <a:t>Course website available at:</a:t>
            </a:r>
            <a:br>
              <a:rPr lang="en-US" dirty="0"/>
            </a:br>
            <a:r>
              <a:rPr lang="en-US" dirty="0"/>
              <a:t>    </a:t>
            </a:r>
            <a:r>
              <a:rPr lang="en-US" u="sng" dirty="0">
                <a:solidFill>
                  <a:srgbClr val="1155CC"/>
                </a:solidFill>
                <a:highlight>
                  <a:srgbClr val="FFFFFF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spcl.inf.ethz.ch/Teaching/2024-pp/</a:t>
            </a:r>
            <a:endParaRPr lang="en-US" u="sng" dirty="0">
              <a:solidFill>
                <a:srgbClr val="1155CC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lang="en-US" sz="3000" u="sng" dirty="0">
              <a:solidFill>
                <a:srgbClr val="1155CC"/>
              </a:solidFill>
              <a:highlight>
                <a:srgbClr val="FFFFFF"/>
              </a:highlight>
            </a:endParaRPr>
          </a:p>
          <a:p>
            <a:pPr marL="0" indent="0">
              <a:spcBef>
                <a:spcPts val="0"/>
              </a:spcBef>
              <a:buSzPts val="3200"/>
            </a:pPr>
            <a:r>
              <a:rPr lang="en-US" dirty="0">
                <a:solidFill>
                  <a:schemeClr val="tx1"/>
                </a:solidFill>
                <a:highlight>
                  <a:srgbClr val="FFFFFF"/>
                </a:highlight>
              </a:rPr>
              <a:t>Moodle available at:</a:t>
            </a:r>
            <a:br>
              <a:rPr lang="en-US" dirty="0">
                <a:solidFill>
                  <a:schemeClr val="tx1"/>
                </a:solidFill>
                <a:highlight>
                  <a:srgbClr val="FFFFFF"/>
                </a:highlight>
              </a:rPr>
            </a:br>
            <a:r>
              <a:rPr lang="en-US" dirty="0">
                <a:solidFill>
                  <a:schemeClr val="tx1"/>
                </a:solidFill>
                <a:highlight>
                  <a:srgbClr val="FFFFFF"/>
                </a:highlight>
              </a:rPr>
              <a:t>    </a:t>
            </a:r>
            <a:r>
              <a:rPr lang="en-US" dirty="0">
                <a:solidFill>
                  <a:schemeClr val="tx1"/>
                </a:solidFill>
                <a:highlight>
                  <a:srgbClr val="FFFFFF"/>
                </a:highlight>
                <a:hlinkClick r:id="rId4"/>
              </a:rPr>
              <a:t>https://moodle-app2.let.ethz.ch/course/view.php?id=22281</a:t>
            </a:r>
            <a:r>
              <a:rPr lang="en-US" dirty="0">
                <a:solidFill>
                  <a:schemeClr val="tx1"/>
                </a:solidFill>
                <a:highlight>
                  <a:srgbClr val="FFFFFF"/>
                </a:highlight>
              </a:rPr>
              <a:t> 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de-CH" dirty="0">
                <a:solidFill>
                  <a:schemeClr val="tx1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    </a:t>
            </a:r>
            <a:r>
              <a:rPr lang="de-CH" dirty="0" err="1">
                <a:solidFill>
                  <a:schemeClr val="tx1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Lecture</a:t>
            </a:r>
            <a:r>
              <a:rPr lang="de-CH" dirty="0">
                <a:solidFill>
                  <a:schemeClr val="tx1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 </a:t>
            </a:r>
            <a:r>
              <a:rPr lang="de-CH" dirty="0" err="1">
                <a:solidFill>
                  <a:schemeClr val="tx1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slides</a:t>
            </a:r>
            <a:br>
              <a:rPr lang="de-CH" dirty="0">
                <a:solidFill>
                  <a:schemeClr val="tx1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</a:br>
            <a:r>
              <a:rPr lang="de-CH" dirty="0">
                <a:solidFill>
                  <a:schemeClr val="tx1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    </a:t>
            </a:r>
            <a:r>
              <a:rPr lang="de-CH" dirty="0" err="1">
                <a:solidFill>
                  <a:schemeClr val="tx1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Exercises</a:t>
            </a:r>
            <a:r>
              <a:rPr lang="de-CH" dirty="0">
                <a:solidFill>
                  <a:schemeClr val="tx1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 &amp; </a:t>
            </a:r>
            <a:r>
              <a:rPr lang="de-CH" dirty="0" err="1">
                <a:solidFill>
                  <a:schemeClr val="tx1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slides</a:t>
            </a:r>
            <a:br>
              <a:rPr lang="de-CH" dirty="0">
                <a:solidFill>
                  <a:schemeClr val="tx1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</a:br>
            <a:r>
              <a:rPr lang="de-CH" dirty="0">
                <a:solidFill>
                  <a:schemeClr val="tx1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    Forum</a:t>
            </a:r>
            <a:endParaRPr lang="en-US" sz="3000" dirty="0">
              <a:solidFill>
                <a:schemeClr val="tx1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lang="en-US" sz="3000" u="sng" dirty="0">
              <a:solidFill>
                <a:srgbClr val="1155CC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28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dirty="0"/>
          </a:p>
        </p:txBody>
      </p:sp>
      <p:sp>
        <p:nvSpPr>
          <p:cNvPr id="111" name="Google Shape;111;p19"/>
          <p:cNvSpPr txBox="1">
            <a:spLocks noGrp="1"/>
          </p:cNvSpPr>
          <p:nvPr>
            <p:ph type="sldNum" idx="12"/>
          </p:nvPr>
        </p:nvSpPr>
        <p:spPr>
          <a:xfrm>
            <a:off x="8610599" y="6356350"/>
            <a:ext cx="32409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>
            <a:spLocks noGrp="1"/>
          </p:cNvSpPr>
          <p:nvPr>
            <p:ph type="title"/>
          </p:nvPr>
        </p:nvSpPr>
        <p:spPr>
          <a:xfrm>
            <a:off x="338447" y="181058"/>
            <a:ext cx="11513127" cy="1131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About Exercise Sessions</a:t>
            </a:r>
            <a:endParaRPr/>
          </a:p>
        </p:txBody>
      </p:sp>
      <p:sp>
        <p:nvSpPr>
          <p:cNvPr id="117" name="Google Shape;117;p20"/>
          <p:cNvSpPr txBox="1">
            <a:spLocks noGrp="1"/>
          </p:cNvSpPr>
          <p:nvPr>
            <p:ph type="body" idx="1"/>
          </p:nvPr>
        </p:nvSpPr>
        <p:spPr>
          <a:xfrm>
            <a:off x="338446" y="1525979"/>
            <a:ext cx="11513127" cy="4678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r>
              <a:rPr lang="en-US" sz="2800" b="1" dirty="0"/>
              <a:t>This session is for you!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r>
              <a:rPr lang="en-US" sz="2800" dirty="0"/>
              <a:t>Ask if something is unclear, does not work</a:t>
            </a:r>
            <a:endParaRPr dirty="0"/>
          </a:p>
          <a:p>
            <a:pPr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/>
              <a:t>If you have a problem with your code spend some time to solve it</a:t>
            </a:r>
            <a:endParaRPr dirty="0"/>
          </a:p>
          <a:p>
            <a:pPr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/>
              <a:t>If it still does not work after you tried for more than 1-2 hours, ask!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r>
              <a:rPr lang="en-US" sz="2800" b="1" dirty="0">
                <a:solidFill>
                  <a:srgbClr val="C00000"/>
                </a:solidFill>
              </a:rPr>
              <a:t>Ask if you would like me to talk about something in more detail in the next class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r>
              <a:rPr lang="en-US" sz="2800" dirty="0"/>
              <a:t>Feedback on request to exercises</a:t>
            </a:r>
          </a:p>
          <a:p>
            <a:pPr marL="914400" lvl="2" indent="0">
              <a:spcBef>
                <a:spcPts val="1000"/>
              </a:spcBef>
              <a:buSzPts val="2800"/>
              <a:buNone/>
            </a:pPr>
            <a:r>
              <a:rPr lang="en-US" dirty="0"/>
              <a:t>Look at solution</a:t>
            </a:r>
          </a:p>
          <a:p>
            <a:pPr marL="914400" lvl="2" indent="0">
              <a:spcBef>
                <a:spcPts val="1000"/>
              </a:spcBef>
              <a:buSzPts val="2800"/>
              <a:buNone/>
            </a:pPr>
            <a:r>
              <a:rPr lang="en-US" dirty="0"/>
              <a:t>Ask me if something is unclear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r>
              <a:rPr lang="en-US" sz="2800" dirty="0"/>
              <a:t>Use Moodle for general question</a:t>
            </a:r>
            <a:br>
              <a:rPr lang="en-US" sz="2800" dirty="0"/>
            </a:br>
            <a:r>
              <a:rPr lang="en-US" sz="2800" dirty="0"/>
              <a:t>Send me a mail if you have specific questions to an exercise</a:t>
            </a:r>
          </a:p>
        </p:txBody>
      </p:sp>
      <p:sp>
        <p:nvSpPr>
          <p:cNvPr id="118" name="Google Shape;118;p20"/>
          <p:cNvSpPr txBox="1">
            <a:spLocks noGrp="1"/>
          </p:cNvSpPr>
          <p:nvPr>
            <p:ph type="sldNum" idx="12"/>
          </p:nvPr>
        </p:nvSpPr>
        <p:spPr>
          <a:xfrm>
            <a:off x="8610599" y="6356350"/>
            <a:ext cx="32409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 txBox="1">
            <a:spLocks noGrp="1"/>
          </p:cNvSpPr>
          <p:nvPr>
            <p:ph type="title"/>
          </p:nvPr>
        </p:nvSpPr>
        <p:spPr>
          <a:xfrm>
            <a:off x="338447" y="181058"/>
            <a:ext cx="11513127" cy="1131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Exercise Submission (1)</a:t>
            </a:r>
            <a:endParaRPr/>
          </a:p>
        </p:txBody>
      </p:sp>
      <p:sp>
        <p:nvSpPr>
          <p:cNvPr id="124" name="Google Shape;124;p21"/>
          <p:cNvSpPr txBox="1">
            <a:spLocks noGrp="1"/>
          </p:cNvSpPr>
          <p:nvPr>
            <p:ph type="body" idx="1"/>
          </p:nvPr>
        </p:nvSpPr>
        <p:spPr>
          <a:xfrm>
            <a:off x="338446" y="1525979"/>
            <a:ext cx="11513127" cy="4678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Calibri"/>
              <a:buNone/>
            </a:pPr>
            <a:r>
              <a:rPr lang="en-US" sz="2960" dirty="0"/>
              <a:t>You will have to hand in several deliverables for each exercise using </a:t>
            </a:r>
            <a:r>
              <a:rPr lang="en-US" sz="2960" b="1" dirty="0"/>
              <a:t>GIT  </a:t>
            </a:r>
            <a:r>
              <a:rPr lang="en-US" sz="2960" dirty="0"/>
              <a:t>(no printouts, e-mails, etc.)</a:t>
            </a:r>
            <a:endParaRPr sz="2960" b="1"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Calibri"/>
              <a:buNone/>
            </a:pPr>
            <a:endParaRPr sz="2960"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Calibri"/>
              <a:buNone/>
            </a:pPr>
            <a:r>
              <a:rPr lang="en-US" sz="2960" dirty="0"/>
              <a:t>Follow the instructions on the exercise sheet carefully</a:t>
            </a:r>
            <a:endParaRPr dirty="0"/>
          </a:p>
          <a:p>
            <a:pPr marL="457200" lvl="0" indent="-4572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Calibri"/>
              <a:buChar char="-"/>
            </a:pPr>
            <a:r>
              <a:rPr lang="en-US" sz="2960" dirty="0"/>
              <a:t>What you need to submit</a:t>
            </a:r>
            <a:endParaRPr dirty="0"/>
          </a:p>
          <a:p>
            <a:pPr marL="457200" lvl="0" indent="-4572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Calibri"/>
              <a:buChar char="-"/>
            </a:pPr>
            <a:r>
              <a:rPr lang="en-US" sz="2960" dirty="0"/>
              <a:t>How you have to name your submissions</a:t>
            </a:r>
            <a:endParaRPr dirty="0"/>
          </a:p>
          <a:p>
            <a:pPr marL="457200" lvl="0" indent="-4572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Calibri"/>
              <a:buChar char="-"/>
            </a:pPr>
            <a:r>
              <a:rPr lang="en-US" sz="2960" dirty="0"/>
              <a:t>Where to submit it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Calibri"/>
              <a:buNone/>
            </a:pPr>
            <a:endParaRPr lang="de-CH" sz="2960"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Calibri"/>
              <a:buNone/>
            </a:pPr>
            <a:r>
              <a:rPr lang="de-CH" sz="2960" dirty="0" err="1"/>
              <a:t>Exercise</a:t>
            </a:r>
            <a:r>
              <a:rPr lang="de-CH" sz="2960" dirty="0"/>
              <a:t> </a:t>
            </a:r>
            <a:r>
              <a:rPr lang="de-CH" sz="2960" dirty="0" err="1"/>
              <a:t>available</a:t>
            </a:r>
            <a:r>
              <a:rPr lang="de-CH" sz="2960" dirty="0"/>
              <a:t>: Wednesday (</a:t>
            </a:r>
            <a:r>
              <a:rPr lang="de-CH" sz="2960" dirty="0" err="1"/>
              <a:t>Moodle</a:t>
            </a:r>
            <a:r>
              <a:rPr lang="de-CH" sz="2960" dirty="0"/>
              <a:t>)</a:t>
            </a:r>
            <a:endParaRPr sz="2960"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Calibri"/>
              <a:buNone/>
            </a:pPr>
            <a:r>
              <a:rPr lang="en-US" sz="2960" dirty="0"/>
              <a:t>Exercise deadline: </a:t>
            </a:r>
            <a:r>
              <a:rPr lang="en-US" sz="2960" dirty="0" err="1"/>
              <a:t>Monday|Wednesday</a:t>
            </a:r>
            <a:r>
              <a:rPr lang="en-US" sz="2960" dirty="0"/>
              <a:t> (marked on the exercise sheet) </a:t>
            </a:r>
            <a:endParaRPr dirty="0"/>
          </a:p>
        </p:txBody>
      </p:sp>
      <p:sp>
        <p:nvSpPr>
          <p:cNvPr id="125" name="Google Shape;125;p21"/>
          <p:cNvSpPr txBox="1">
            <a:spLocks noGrp="1"/>
          </p:cNvSpPr>
          <p:nvPr>
            <p:ph type="sldNum" idx="12"/>
          </p:nvPr>
        </p:nvSpPr>
        <p:spPr>
          <a:xfrm>
            <a:off x="8610599" y="6356350"/>
            <a:ext cx="32409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 txBox="1">
            <a:spLocks noGrp="1"/>
          </p:cNvSpPr>
          <p:nvPr>
            <p:ph type="title"/>
          </p:nvPr>
        </p:nvSpPr>
        <p:spPr>
          <a:xfrm>
            <a:off x="338447" y="181058"/>
            <a:ext cx="11513127" cy="1131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Exercise Submission (2)</a:t>
            </a:r>
            <a:endParaRPr/>
          </a:p>
        </p:txBody>
      </p:sp>
      <p:sp>
        <p:nvSpPr>
          <p:cNvPr id="131" name="Google Shape;131;p22"/>
          <p:cNvSpPr txBox="1">
            <a:spLocks noGrp="1"/>
          </p:cNvSpPr>
          <p:nvPr>
            <p:ph type="body" idx="1"/>
          </p:nvPr>
        </p:nvSpPr>
        <p:spPr>
          <a:xfrm>
            <a:off x="338446" y="1525979"/>
            <a:ext cx="11513127" cy="4678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Hand-in </a:t>
            </a:r>
            <a:r>
              <a:rPr lang="en-US" b="1"/>
              <a:t>your </a:t>
            </a:r>
            <a:r>
              <a:rPr lang="en-US"/>
              <a:t>solution and not that of your colleague!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Don’t copy &amp; paste code from other sources!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If you have questions or something does not work as expected, contact me.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/>
          </a:p>
        </p:txBody>
      </p:sp>
      <p:sp>
        <p:nvSpPr>
          <p:cNvPr id="132" name="Google Shape;132;p22"/>
          <p:cNvSpPr txBox="1">
            <a:spLocks noGrp="1"/>
          </p:cNvSpPr>
          <p:nvPr>
            <p:ph type="sldNum" idx="12"/>
          </p:nvPr>
        </p:nvSpPr>
        <p:spPr>
          <a:xfrm>
            <a:off x="8610599" y="6356350"/>
            <a:ext cx="32409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4CFBCE-9942-4FD6-BCB1-D900363BC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Exam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7C7A217-C035-49AD-976D-14730493CA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2h </a:t>
            </a:r>
            <a:r>
              <a:rPr lang="de-CH" dirty="0" err="1"/>
              <a:t>written</a:t>
            </a:r>
            <a:r>
              <a:rPr lang="de-CH" dirty="0"/>
              <a:t> </a:t>
            </a:r>
            <a:r>
              <a:rPr lang="de-CH" dirty="0" err="1"/>
              <a:t>exam</a:t>
            </a:r>
            <a:r>
              <a:rPr lang="de-CH" dirty="0"/>
              <a:t> (</a:t>
            </a:r>
            <a:r>
              <a:rPr lang="de-CH" dirty="0" err="1"/>
              <a:t>pen</a:t>
            </a:r>
            <a:r>
              <a:rPr lang="de-CH" dirty="0"/>
              <a:t> &amp; </a:t>
            </a:r>
            <a:r>
              <a:rPr lang="de-CH" dirty="0" err="1"/>
              <a:t>paper</a:t>
            </a:r>
            <a:r>
              <a:rPr lang="de-CH" dirty="0"/>
              <a:t>)</a:t>
            </a:r>
            <a:br>
              <a:rPr lang="de-CH" dirty="0"/>
            </a:br>
            <a:endParaRPr lang="de-CH" dirty="0"/>
          </a:p>
          <a:p>
            <a:r>
              <a:rPr lang="de-CH" dirty="0" err="1"/>
              <a:t>No</a:t>
            </a:r>
            <a:r>
              <a:rPr lang="de-CH" dirty="0"/>
              <a:t> </a:t>
            </a:r>
            <a:r>
              <a:rPr lang="de-CH" dirty="0" err="1"/>
              <a:t>programming</a:t>
            </a:r>
            <a:r>
              <a:rPr lang="de-CH" dirty="0"/>
              <a:t> on a PC</a:t>
            </a:r>
            <a:br>
              <a:rPr lang="de-CH" dirty="0"/>
            </a:br>
            <a:endParaRPr lang="de-CH" dirty="0"/>
          </a:p>
          <a:p>
            <a:r>
              <a:rPr lang="de-CH" dirty="0" err="1"/>
              <a:t>Doing</a:t>
            </a:r>
            <a:r>
              <a:rPr lang="de-CH" dirty="0"/>
              <a:t> </a:t>
            </a:r>
            <a:r>
              <a:rPr lang="de-CH" dirty="0" err="1"/>
              <a:t>exercises</a:t>
            </a:r>
            <a:r>
              <a:rPr lang="de-CH" dirty="0"/>
              <a:t> </a:t>
            </a:r>
            <a:r>
              <a:rPr lang="de-CH" dirty="0" err="1"/>
              <a:t>helps</a:t>
            </a:r>
            <a:r>
              <a:rPr lang="de-CH" dirty="0"/>
              <a:t>!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1B50491-7CD8-4CBB-90B6-142D80AAFF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04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2311</TotalTime>
  <Words>452</Words>
  <Application>Microsoft Macintosh PowerPoint</Application>
  <PresentationFormat>Widescreen</PresentationFormat>
  <Paragraphs>76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Office Theme</vt:lpstr>
      <vt:lpstr>Office Theme</vt:lpstr>
      <vt:lpstr>Parallel Programming Exercise Session 1</vt:lpstr>
      <vt:lpstr>Outline</vt:lpstr>
      <vt:lpstr>General Introduction</vt:lpstr>
      <vt:lpstr>About me</vt:lpstr>
      <vt:lpstr>About Exercise Sessions</vt:lpstr>
      <vt:lpstr>About Exercise Sessions</vt:lpstr>
      <vt:lpstr>Exercise Submission (1)</vt:lpstr>
      <vt:lpstr>Exercise Submission (2)</vt:lpstr>
      <vt:lpstr>Exam</vt:lpstr>
      <vt:lpstr>Schedule (Part I)</vt:lpstr>
      <vt:lpstr>Setting up your machine</vt:lpstr>
      <vt:lpstr>We need several tools</vt:lpstr>
      <vt:lpstr>How Java works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Programming Exercise Session 1</dc:title>
  <cp:lastModifiedBy>Gamal Hassan</cp:lastModifiedBy>
  <cp:revision>40</cp:revision>
  <dcterms:modified xsi:type="dcterms:W3CDTF">2024-02-21T14:19:15Z</dcterms:modified>
</cp:coreProperties>
</file>