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57" r:id="rId4"/>
    <p:sldId id="314" r:id="rId5"/>
    <p:sldId id="315" r:id="rId6"/>
    <p:sldId id="316" r:id="rId7"/>
    <p:sldId id="339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3" r:id="rId24"/>
    <p:sldId id="334" r:id="rId25"/>
    <p:sldId id="335" r:id="rId26"/>
    <p:sldId id="336" r:id="rId27"/>
    <p:sldId id="358" r:id="rId28"/>
    <p:sldId id="359" r:id="rId29"/>
    <p:sldId id="360" r:id="rId30"/>
    <p:sldId id="361" r:id="rId31"/>
    <p:sldId id="362" r:id="rId32"/>
    <p:sldId id="368" r:id="rId33"/>
    <p:sldId id="364" r:id="rId34"/>
    <p:sldId id="365" r:id="rId35"/>
    <p:sldId id="366" r:id="rId36"/>
    <p:sldId id="367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294" r:id="rId49"/>
    <p:sldId id="295" r:id="rId50"/>
    <p:sldId id="296" r:id="rId51"/>
    <p:sldId id="297" r:id="rId52"/>
    <p:sldId id="298" r:id="rId53"/>
    <p:sldId id="299" r:id="rId54"/>
    <p:sldId id="300" r:id="rId5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29" d="100"/>
          <a:sy n="129" d="100"/>
        </p:scale>
        <p:origin x="38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EC7E6-5489-FD4D-AA6A-EE6D39728145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47B8-C0AA-ED48-BC0B-DD567AF6B49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0882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Works, but not resuable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C427A-F397-C14F-A4C3-29BB28FF96C5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2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Sneak Peek for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6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D47B8-C0AA-ED48-BC0B-DD567AF6B499}" type="slidenum">
              <a:rPr lang="en-CH" smtClean="0"/>
              <a:t>42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177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52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C41D415-35AC-4B74-840C-19471764270A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00DE-F28A-D10D-A10A-5947C4C3E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1F175-F318-A34A-0A03-9A5C549EF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85DE-D97B-0787-7AE1-4D4D66FE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6E776-510B-604A-2927-0D6A6E97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2D240-9BC4-4093-7F75-D383C7D4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9927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9E6E-8BD2-391B-5BFD-F14A92E1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65CB6-2D50-D880-EABF-70DD7F872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2A516-5EE8-03A0-8ACC-F83BF28E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F9FE3-6B29-1ED2-207F-8EDF72D4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A8729-7060-EF27-838D-C52AABB7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949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6DD7F-41CF-B208-5B1B-FDB54A53A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5796E-414C-1251-87E7-E2C756A18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9EA3B-4016-16F5-0531-99C52FCB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79692-85A7-6787-5B82-73AAF114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394B6-8347-2B6C-F22E-7B917F2D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183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38400" y="616861"/>
            <a:ext cx="11512320" cy="25859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38400" y="1525920"/>
            <a:ext cx="2741280" cy="467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17440" y="1525920"/>
            <a:ext cx="2741280" cy="4678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67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6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A629-D71A-FD6A-5EBB-2242E11B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71480-944D-4482-AE8C-377B7554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8F297-630E-8914-6BD0-DC16AB8A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83A77-93B6-EF77-8F41-F732C1A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87F3-ED5E-9AAC-7C6F-53D8EAA0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86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D5BE-A3AB-9941-79AA-556FB64A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ABEC2-EF89-8F5C-9678-B06FE82DF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864B-7686-4721-BB3B-1EA80B6A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8929B-6E25-7361-707B-2F467B6C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5167B-1678-9C3E-22CE-7F5CE54E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848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0E15-2334-EECB-AD1E-AF5610C5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CE48F-A383-05C8-5539-AC9576EEB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B104A-EAF7-2030-D88D-9FF46B4E9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5F9B0-E40B-23E9-92E2-157F4C4D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6095A-9F6A-8BD9-4948-747F1921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91BA4-D226-CF67-7BD4-C7DF53DB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156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2125-ADCD-D30A-9A2B-42D0E878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6BFE4-2BDB-65CC-04BE-3118E850F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008D4-A3D2-2561-AD45-F8347EDD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C119F-2C6E-881C-40A6-6A478FE4A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73B6E-A47F-CAC3-84BE-D5BD9DC4E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B169E-5640-03BB-15E4-4C3D1172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0A52A-9ED7-E25C-C13E-E7195BF5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599E3-DA25-2CC1-71D9-C930AD55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220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7F05-5D48-79B1-E612-262900F4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D8F50-496A-889C-7A6D-335070BE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9D63E-E935-9DAB-6F64-537C56D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2A9F1-5EBF-24BD-0D0B-E1B55AE2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669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98605-4BC2-E7EF-07BA-4E0D0716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F890F-CADD-F1FC-275C-43355D6B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18329-49BB-C588-8B6B-25DFF12A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574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A07B-5D2D-CCC0-21BE-FDFFB303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EB09-3CCA-2A8B-D944-46ADBD600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EF20E-85BD-8B40-F497-B9F78B466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8CF74-E69D-AF4F-9A96-B866DE7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BD25A-F25C-A3F8-0E80-85905864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241D0-5330-E214-21C5-782EA9CB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12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D827-22A0-6C9D-8335-21CAAACB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7AD4C-5BC1-5A6C-D5E8-3422BD876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FC810-975F-FB50-B987-E912ACA74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60F1F-D8D9-DE7E-35CC-3A314410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49E24-EF14-9328-0E66-07934D38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B64D2-4E7C-9F3C-D2D6-2FB702C8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07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EFF0A-355F-59EB-C6A5-CA5866ED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635A4-27C8-7E11-B195-45EDBF601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F2074-729E-8B28-189A-1038BDBC4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B6399-811C-D340-A77B-66401673AD2F}" type="datetimeFigureOut">
              <a:rPr lang="en-CH" smtClean="0"/>
              <a:t>02.05.2024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04512-4D8D-B945-B6A6-6B73CAE42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544C-D5FF-4FEE-DFF0-BA03A3C1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DC44-8562-0F42-9676-56C5CA306FD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59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B4AA50-A60D-9EE2-7226-A064558E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pc="-1" dirty="0">
                <a:solidFill>
                  <a:srgbClr val="000000"/>
                </a:solidFill>
                <a:latin typeface="Calibri"/>
                <a:ea typeface="Calibri"/>
              </a:rPr>
              <a:t>Parallel Programming</a:t>
            </a:r>
            <a:br>
              <a:rPr lang="en-US" sz="2400" dirty="0"/>
            </a:br>
            <a:r>
              <a:rPr lang="en-US" sz="6000" spc="-1" dirty="0">
                <a:solidFill>
                  <a:srgbClr val="000000"/>
                </a:solidFill>
                <a:latin typeface="Calibri"/>
                <a:ea typeface="Calibri"/>
              </a:rPr>
              <a:t>Exercise Session 10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E76D2-5E49-B919-64E9-21613CF69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0365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4CFF-228A-7B24-14FE-62C21C26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Deadlock :(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9EB2-306D-A0F1-E838-2D7B1BE32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We are never able to release! Both P and Q wait endlessly for each other </a:t>
            </a:r>
            <a:r>
              <a:rPr lang="en-CH" dirty="0">
                <a:sym typeface="Wingdings" pitchFamily="2" charset="2"/>
              </a:rPr>
              <a:t></a:t>
            </a:r>
            <a:endParaRPr lang="en-CH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2A44117-BB53-CD4B-3367-12D4A5EC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98" y="3429001"/>
            <a:ext cx="9629407" cy="24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7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1622-9B65-BBC2-2C33-D8C14990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Attempt two, better?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AA0D9-1A78-728A-C315-5A4C5644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78" y="1690690"/>
            <a:ext cx="11017047" cy="4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3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E0F3-10D6-6D7A-57C3-0E72499F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Yes, that works!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9AE5A-CC2C-3274-475D-5048C880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0" y="1690688"/>
            <a:ext cx="9544580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EF5AB-2A80-C125-A054-D33D084DB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87" r="11430"/>
          <a:stretch/>
        </p:blipFill>
        <p:spPr>
          <a:xfrm>
            <a:off x="6508883" y="365125"/>
            <a:ext cx="5271680" cy="18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E0F3-10D6-6D7A-57C3-0E72499F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Yes, that works!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9AE5A-CC2C-3274-475D-5048C880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0" y="1690688"/>
            <a:ext cx="9544580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EF5AB-2A80-C125-A054-D33D084DB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87" r="11430"/>
          <a:stretch/>
        </p:blipFill>
        <p:spPr>
          <a:xfrm>
            <a:off x="6508883" y="365125"/>
            <a:ext cx="5271680" cy="1824059"/>
          </a:xfrm>
          <a:prstGeom prst="rect">
            <a:avLst/>
          </a:prstGeom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7BA5B330-66E5-6D8E-7BBA-579F0093CCBD}"/>
              </a:ext>
            </a:extLst>
          </p:cNvPr>
          <p:cNvSpPr/>
          <p:nvPr/>
        </p:nvSpPr>
        <p:spPr>
          <a:xfrm>
            <a:off x="6944811" y="4027991"/>
            <a:ext cx="3345084" cy="103014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CH" dirty="0">
                <a:solidFill>
                  <a:prstClr val="black"/>
                </a:solidFill>
                <a:latin typeface="Calibri" panose="020F0502020204030204"/>
              </a:rPr>
              <a:t>Many context switches</a:t>
            </a:r>
          </a:p>
        </p:txBody>
      </p:sp>
    </p:spTree>
    <p:extLst>
      <p:ext uri="{BB962C8B-B14F-4D97-AF65-F5344CB8AC3E}">
        <p14:creationId xmlns:p14="http://schemas.microsoft.com/office/powerpoint/2010/main" val="94633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6BAE-5EFE-3674-2148-43F86119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do better!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D088BA-99F0-F9F6-CD75-D5C86053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65582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E7B3-4F89-2F3C-D2E8-889396DE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Order does no longer matter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D22955-B86B-FD73-13AA-107BA6869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54"/>
          <a:stretch/>
        </p:blipFill>
        <p:spPr>
          <a:xfrm>
            <a:off x="838201" y="1817225"/>
            <a:ext cx="9404511" cy="484132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E5F432E-BBE5-7D0F-BD6B-25DDD54F8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40" r="4511"/>
          <a:stretch/>
        </p:blipFill>
        <p:spPr>
          <a:xfrm>
            <a:off x="7562205" y="365125"/>
            <a:ext cx="4629795" cy="16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3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EC54-63C7-BB14-73F1-0606A5BB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about more than two threads? Barriers!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CB113-4FBF-3F62-1CA3-0960C701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850" y="1690689"/>
            <a:ext cx="7608303" cy="44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9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EC54-63C7-BB14-73F1-0606A5BB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about more than two threads? Barriers!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60352F-B7A5-EF19-B229-EC588759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AE39A-F4C5-4B76-28E8-17B08FD8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59" y="1390932"/>
            <a:ext cx="7084797" cy="51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8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9F0E-E258-60C6-A8EA-D2B8C075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First attempt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A13431-F1ED-B2BC-0093-02834437B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697" y="1825625"/>
            <a:ext cx="10158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0922-53C0-DC93-C5E2-CC147698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Wrong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52977-C4CC-ADF8-6E21-7575BFE9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96" y="1825625"/>
            <a:ext cx="101148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93ED-D97D-E4E1-9D0E-AA38167B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Lecture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4B250-1D66-773E-74DC-804F0E0F0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79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E8EC-B089-4A8F-843F-C0F479D9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How about this?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95604D-F4D6-02F7-CA90-2C5926719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15655"/>
            <a:ext cx="10345845" cy="48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74B2-5CB7-2C7C-5189-23BB7CFB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Reusable Barrier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F06D08-79C9-28CC-76FB-C82B3DEB9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895" y="1825625"/>
            <a:ext cx="90322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74B2-5CB7-2C7C-5189-23BB7CFB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Reusable Barrier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F06D08-79C9-28CC-76FB-C82B3DEB9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622141" y="1825625"/>
            <a:ext cx="8947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A7A2-2AEC-85DD-616D-102BFF6D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Scheduling Scenario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9ABDB-50ED-7B08-AD4A-7BA833B8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9177"/>
            <a:ext cx="10515600" cy="51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9BC0-23C5-A2BD-15D1-C3DDDCA8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Reusable Barrier 2nd 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DB0FA2-EC7C-AE1D-64DB-EBD030F95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644" y="1825625"/>
            <a:ext cx="9000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8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B71D-F720-2DA8-3A57-BF9F3082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Doesn’t quite work yet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7BF7BC-DF18-01A5-1DD9-67F8E5655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76" y="1825625"/>
            <a:ext cx="88740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56EC-79C3-17F5-2CDC-D09E85CE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Solution: Two-Phase Barrier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A76B28-56F5-2D93-556F-1FD462C9A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137" y="1825625"/>
            <a:ext cx="90997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580393-8D5E-7B6F-30A4-763678EC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Monitors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259EC-5450-B470-1B32-B06A30750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9099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AFE72-A4DE-EFCE-B894-CD87B4C1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Monitors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7880B0-26CD-642A-6651-E22AF0C4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Monitors provide two kinds of thread synchronization: 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mutual exclusion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and 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cooperation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using a lock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7" name="Shape 231">
            <a:extLst>
              <a:ext uri="{FF2B5EF4-FFF2-40B4-BE49-F238E27FC236}">
                <a16:creationId xmlns:a16="http://schemas.microsoft.com/office/drawing/2014/main" id="{060EC6BF-EE53-B6A7-3FA1-DAE3C420BC7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55509" y="2797233"/>
            <a:ext cx="5157463" cy="3826639"/>
          </a:xfrm>
          <a:prstGeom prst="rect">
            <a:avLst/>
          </a:prstGeom>
          <a:ln>
            <a:noFill/>
          </a:ln>
        </p:spPr>
      </p:pic>
      <p:sp>
        <p:nvSpPr>
          <p:cNvPr id="10" name="CustomShape 6">
            <a:extLst>
              <a:ext uri="{FF2B5EF4-FFF2-40B4-BE49-F238E27FC236}">
                <a16:creationId xmlns:a16="http://schemas.microsoft.com/office/drawing/2014/main" id="{A31E9878-9A21-C3CE-B425-811535AB10C5}"/>
              </a:ext>
            </a:extLst>
          </p:cNvPr>
          <p:cNvSpPr/>
          <p:nvPr/>
        </p:nvSpPr>
        <p:spPr>
          <a:xfrm>
            <a:off x="6379029" y="2960914"/>
            <a:ext cx="4317154" cy="2583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higher level mechanism than semaphores and more powerful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instance of a class that can be used safely by several threads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all methods of a monitor are executed with mutual exclusion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564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AFE72-A4DE-EFCE-B894-CD87B4C1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Monitors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7880B0-26CD-642A-6651-E22AF0C4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Monitors provide two kinds of thread synchronization: 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mutual exclusion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and 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cooperation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using a lock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7" name="Shape 231">
            <a:extLst>
              <a:ext uri="{FF2B5EF4-FFF2-40B4-BE49-F238E27FC236}">
                <a16:creationId xmlns:a16="http://schemas.microsoft.com/office/drawing/2014/main" id="{060EC6BF-EE53-B6A7-3FA1-DAE3C420BC7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55509" y="2797233"/>
            <a:ext cx="5157463" cy="3826639"/>
          </a:xfrm>
          <a:prstGeom prst="rect">
            <a:avLst/>
          </a:prstGeom>
          <a:ln>
            <a:noFill/>
          </a:ln>
        </p:spPr>
      </p:pic>
      <p:sp>
        <p:nvSpPr>
          <p:cNvPr id="10" name="CustomShape 6">
            <a:extLst>
              <a:ext uri="{FF2B5EF4-FFF2-40B4-BE49-F238E27FC236}">
                <a16:creationId xmlns:a16="http://schemas.microsoft.com/office/drawing/2014/main" id="{A31E9878-9A21-C3CE-B425-811535AB10C5}"/>
              </a:ext>
            </a:extLst>
          </p:cNvPr>
          <p:cNvSpPr/>
          <p:nvPr/>
        </p:nvSpPr>
        <p:spPr>
          <a:xfrm>
            <a:off x="6379029" y="2960914"/>
            <a:ext cx="4317154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 possibility to make a thread waiting for a condition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signal one or more threads that a condition has been met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61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4D24E-B139-3842-8973-2470FFE7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21427-059C-1955-7938-0FB320868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CH" dirty="0"/>
              <a:t>nd Barriers</a:t>
            </a:r>
          </a:p>
        </p:txBody>
      </p:sp>
    </p:spTree>
    <p:extLst>
      <p:ext uri="{BB962C8B-B14F-4D97-AF65-F5344CB8AC3E}">
        <p14:creationId xmlns:p14="http://schemas.microsoft.com/office/powerpoint/2010/main" val="104074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2A22-4B57-2530-9F17-7B9FAE1B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8EA1C-5C6E-E0AB-B0A5-8C90E78F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Uses intrinsic lock (synchronized) of an object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wait() 	– the current thread waits until it is </a:t>
            </a:r>
            <a:r>
              <a:rPr lang="en-GB" dirty="0" err="1"/>
              <a:t>signaled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notify() 	– wakes up one waiting thread</a:t>
            </a:r>
          </a:p>
          <a:p>
            <a:pPr marL="0" indent="0">
              <a:buNone/>
            </a:pPr>
            <a:r>
              <a:rPr lang="en-GB" dirty="0" err="1"/>
              <a:t>notifyAll</a:t>
            </a:r>
            <a:r>
              <a:rPr lang="en-GB" dirty="0"/>
              <a:t>() 	– wakes up all waiting threads </a:t>
            </a:r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4" name="Shape 251">
            <a:extLst>
              <a:ext uri="{FF2B5EF4-FFF2-40B4-BE49-F238E27FC236}">
                <a16:creationId xmlns:a16="http://schemas.microsoft.com/office/drawing/2014/main" id="{355BABE9-CCBB-91B6-8566-4A8D66A50AD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523761" y="4347755"/>
            <a:ext cx="7144478" cy="23360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45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7889-B14B-77FD-A5DA-132DA92C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Monitors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E5FDFA8A-D922-9BA4-8427-7D38CD32D641}"/>
              </a:ext>
            </a:extLst>
          </p:cNvPr>
          <p:cNvSpPr/>
          <p:nvPr/>
        </p:nvSpPr>
        <p:spPr>
          <a:xfrm>
            <a:off x="8610240" y="6356640"/>
            <a:ext cx="3240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897D85FC-347E-4E8A-A9AC-69390B3BA981}" type="slidenum">
              <a:rPr lang="en-US" sz="1200" spc="-1">
                <a:solidFill>
                  <a:srgbClr val="8B8B8B"/>
                </a:solidFill>
                <a:latin typeface="Calibri"/>
                <a:ea typeface="Calibri"/>
              </a:rPr>
              <a:t>31</a:t>
            </a:fld>
            <a:endParaRPr lang="en-US" sz="1200" spc="-1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69401652-A963-BACD-661A-ADB90EB8F59D}"/>
              </a:ext>
            </a:extLst>
          </p:cNvPr>
          <p:cNvSpPr/>
          <p:nvPr/>
        </p:nvSpPr>
        <p:spPr>
          <a:xfrm>
            <a:off x="525600" y="1645920"/>
            <a:ext cx="5073600" cy="7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 marL="287993" indent="-278873">
              <a:buClr>
                <a:srgbClr val="000000"/>
              </a:buClr>
              <a:buFont typeface="Arial"/>
              <a:buChar char="•"/>
            </a:pPr>
            <a:r>
              <a:rPr lang="en-US" sz="2000" spc="-1" dirty="0" err="1">
                <a:solidFill>
                  <a:srgbClr val="000000"/>
                </a:solidFill>
                <a:latin typeface="Arial"/>
                <a:ea typeface="Arial"/>
              </a:rPr>
              <a:t>signalling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Arial"/>
              </a:rPr>
              <a:t> process continues running</a:t>
            </a:r>
            <a:endParaRPr lang="en-US" sz="2000" spc="-1" dirty="0">
              <a:latin typeface="Arial"/>
            </a:endParaRPr>
          </a:p>
          <a:p>
            <a:pPr marL="287993" indent="-278873">
              <a:buClr>
                <a:srgbClr val="000000"/>
              </a:buClr>
              <a:buFont typeface="Arial"/>
              <a:buChar char="•"/>
            </a:pPr>
            <a:r>
              <a:rPr lang="en-US" sz="2000" spc="-1" dirty="0" err="1">
                <a:solidFill>
                  <a:srgbClr val="000000"/>
                </a:solidFill>
                <a:latin typeface="Arial"/>
                <a:ea typeface="Arial"/>
              </a:rPr>
              <a:t>signalling</a:t>
            </a:r>
            <a:r>
              <a:rPr lang="en-US" sz="2000" spc="-1" dirty="0">
                <a:solidFill>
                  <a:srgbClr val="000000"/>
                </a:solidFill>
                <a:latin typeface="Arial"/>
                <a:ea typeface="Arial"/>
              </a:rPr>
              <a:t> process moves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ea typeface="Arial"/>
              </a:rPr>
              <a:t>signalled</a:t>
            </a: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 process to entry queue</a:t>
            </a:r>
            <a:endParaRPr lang="en-US" sz="2000" spc="-1">
              <a:latin typeface="Arial"/>
            </a:endParaRPr>
          </a:p>
        </p:txBody>
      </p:sp>
      <p:pic>
        <p:nvPicPr>
          <p:cNvPr id="7" name="Shape 275">
            <a:extLst>
              <a:ext uri="{FF2B5EF4-FFF2-40B4-BE49-F238E27FC236}">
                <a16:creationId xmlns:a16="http://schemas.microsoft.com/office/drawing/2014/main" id="{A91595B6-C150-2F88-EA22-85E72142335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99840" y="2840160"/>
            <a:ext cx="4762080" cy="3533280"/>
          </a:xfrm>
          <a:prstGeom prst="rect">
            <a:avLst/>
          </a:prstGeom>
          <a:ln>
            <a:noFill/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id="{97042BCD-AF51-A2C9-3B27-54DDD5084FAE}"/>
              </a:ext>
            </a:extLst>
          </p:cNvPr>
          <p:cNvSpPr/>
          <p:nvPr/>
        </p:nvSpPr>
        <p:spPr>
          <a:xfrm>
            <a:off x="6478560" y="1140000"/>
            <a:ext cx="5060640" cy="55802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More abstractly there are 4 options:</a:t>
            </a:r>
            <a:endParaRPr lang="en-US" sz="1867" spc="-1">
              <a:latin typeface="Arial"/>
            </a:endParaRPr>
          </a:p>
          <a:p>
            <a:pPr marL="381110" indent="-380630">
              <a:buClr>
                <a:srgbClr val="000000"/>
              </a:buClr>
              <a:buFont typeface="Arial"/>
              <a:buChar char="•"/>
            </a:pP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Signal &amp; Continue (SC)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: The process who signal keep the mutual exclusion and the signaled will be awaken but need to acquire the mutual exclusion before going. (Java’s option)</a:t>
            </a:r>
            <a:endParaRPr lang="en-US" sz="1867" spc="-1">
              <a:latin typeface="Arial"/>
            </a:endParaRPr>
          </a:p>
          <a:p>
            <a:pPr marL="381110" indent="-380630">
              <a:buClr>
                <a:srgbClr val="000000"/>
              </a:buClr>
              <a:buFont typeface="Arial"/>
              <a:buChar char="•"/>
            </a:pP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Signal &amp; Wait (SW)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 : The signaler is blocked and must wait for mutual exclusion to continue and the signaled thread is directly awaken and can start continue its operations.</a:t>
            </a:r>
            <a:endParaRPr lang="en-US" sz="1867" spc="-1">
              <a:latin typeface="Arial"/>
            </a:endParaRPr>
          </a:p>
          <a:p>
            <a:pPr marL="381110" indent="-380630">
              <a:buClr>
                <a:srgbClr val="000000"/>
              </a:buClr>
              <a:buFont typeface="Arial"/>
              <a:buChar char="•"/>
            </a:pP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Signal &amp; Urgent Wait (SU) 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: Like SW but the signaler thread has the guarantee than it would go just after the signaled thread</a:t>
            </a:r>
            <a:endParaRPr lang="en-US" sz="1867" spc="-1">
              <a:latin typeface="Arial"/>
            </a:endParaRPr>
          </a:p>
          <a:p>
            <a:pPr marL="381110" indent="-380630">
              <a:buClr>
                <a:srgbClr val="000000"/>
              </a:buClr>
              <a:buFont typeface="Arial"/>
              <a:buChar char="•"/>
            </a:pPr>
            <a:r>
              <a:rPr lang="en-US" sz="1867" b="1" spc="-1">
                <a:solidFill>
                  <a:srgbClr val="000000"/>
                </a:solidFill>
                <a:latin typeface="Arial"/>
                <a:ea typeface="Arial"/>
              </a:rPr>
              <a:t>Signal &amp; Exit (SX) </a:t>
            </a: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: The signaler exits from the method directly after the signal and the signaled thread can start directly.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283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F36603-457E-CD1F-A2EA-51392EC3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Producer-Consumer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D324D-28F5-849F-6E81-50B86A42B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6798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9F9-AC7E-4B2B-BE76-4B1544E6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Producer-Consumer	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BC1CD-BDE4-6191-E33C-B726229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00000000-1234-1234-1234-123412341234}" type="slidenum">
              <a:rPr lang="en-US"/>
              <a:pPr defTabSz="914377"/>
              <a:t>33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E4F21-7446-25CB-2CBA-53963398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011466" y="1992805"/>
            <a:ext cx="5599135" cy="39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80F98-44B1-116D-0C9C-E33F0A5839AE}"/>
              </a:ext>
            </a:extLst>
          </p:cNvPr>
          <p:cNvSpPr txBox="1"/>
          <p:nvPr/>
        </p:nvSpPr>
        <p:spPr>
          <a:xfrm>
            <a:off x="2571709" y="1498357"/>
            <a:ext cx="17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CH" dirty="0"/>
              <a:t>Generating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00222-3086-0C52-4553-2A17732A645C}"/>
              </a:ext>
            </a:extLst>
          </p:cNvPr>
          <p:cNvSpPr txBox="1"/>
          <p:nvPr/>
        </p:nvSpPr>
        <p:spPr>
          <a:xfrm>
            <a:off x="7358646" y="1872904"/>
            <a:ext cx="134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CH" sz="1400" dirty="0"/>
              <a:t>Processing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787A8-359D-6AD8-76E2-2516BBFB44E0}"/>
              </a:ext>
            </a:extLst>
          </p:cNvPr>
          <p:cNvSpPr/>
          <p:nvPr/>
        </p:nvSpPr>
        <p:spPr>
          <a:xfrm>
            <a:off x="5348613" y="4409161"/>
            <a:ext cx="951979" cy="35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H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E044F-8979-BF0F-D36B-AADAEF692559}"/>
              </a:ext>
            </a:extLst>
          </p:cNvPr>
          <p:cNvSpPr txBox="1"/>
          <p:nvPr/>
        </p:nvSpPr>
        <p:spPr>
          <a:xfrm>
            <a:off x="5479852" y="3253740"/>
            <a:ext cx="63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CH" sz="1400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09B9A-687A-F7B0-99AE-507F3BCADBFE}"/>
              </a:ext>
            </a:extLst>
          </p:cNvPr>
          <p:cNvSpPr/>
          <p:nvPr/>
        </p:nvSpPr>
        <p:spPr>
          <a:xfrm>
            <a:off x="2404998" y="1466884"/>
            <a:ext cx="2274983" cy="4889467"/>
          </a:xfrm>
          <a:prstGeom prst="rect">
            <a:avLst/>
          </a:prstGeom>
          <a:solidFill>
            <a:srgbClr val="98BDEF">
              <a:alpha val="18039"/>
            </a:srgb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H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B7349-8DA7-B415-0F85-3F231187080B}"/>
              </a:ext>
            </a:extLst>
          </p:cNvPr>
          <p:cNvSpPr/>
          <p:nvPr/>
        </p:nvSpPr>
        <p:spPr>
          <a:xfrm>
            <a:off x="7068815" y="1836216"/>
            <a:ext cx="2036135" cy="4081723"/>
          </a:xfrm>
          <a:prstGeom prst="rect">
            <a:avLst/>
          </a:prstGeom>
          <a:solidFill>
            <a:schemeClr val="accent2">
              <a:lumMod val="40000"/>
              <a:lumOff val="60000"/>
              <a:alpha val="18039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CH" sz="14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F9E4-D647-2356-0955-3EBC0719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 simple implementation, correct?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0AE17-4A50-DC7E-5005-4D1786ED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612920"/>
            <a:ext cx="7772400" cy="6373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F9AA4F-00BA-F993-B9D8-9403235E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12919"/>
            <a:ext cx="7772400" cy="63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F9E4-D647-2356-0955-3EBC0719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 simple implementation, correct?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0AE17-4A50-DC7E-5005-4D1786ED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612920"/>
            <a:ext cx="7772400" cy="6373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84FBA-E0B2-E81C-C952-F14E93F15B44}"/>
              </a:ext>
            </a:extLst>
          </p:cNvPr>
          <p:cNvSpPr txBox="1"/>
          <p:nvPr/>
        </p:nvSpPr>
        <p:spPr>
          <a:xfrm>
            <a:off x="5842907" y="2279027"/>
            <a:ext cx="61341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160" indent="-2538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Queue is full</a:t>
            </a:r>
            <a:endParaRPr lang="en-US" sz="1800" b="0" strike="noStrike" spc="-1" dirty="0">
              <a:latin typeface="Arial"/>
            </a:endParaRPr>
          </a:p>
          <a:p>
            <a:pPr marL="254160" indent="-2538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Process Q enters enqueue(), sees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isFull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(),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and goes to the waiting list.</a:t>
            </a:r>
            <a:endParaRPr lang="en-US" sz="1800" b="0" strike="noStrike" spc="-1" dirty="0">
              <a:latin typeface="Arial"/>
            </a:endParaRPr>
          </a:p>
          <a:p>
            <a:pPr marL="254160" indent="-2538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Process P enters dequeue()</a:t>
            </a:r>
            <a:endParaRPr lang="en-US" sz="1800" b="0" strike="noStrike" spc="-1" dirty="0">
              <a:latin typeface="Arial"/>
            </a:endParaRPr>
          </a:p>
          <a:p>
            <a:pPr marL="254160" indent="-2538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 this moment process R wants to enter enqueue() and blocks</a:t>
            </a:r>
            <a:endParaRPr lang="en-US" sz="1800" b="0" strike="noStrike" spc="-1" dirty="0">
              <a:latin typeface="Arial"/>
            </a:endParaRPr>
          </a:p>
          <a:p>
            <a:pPr marL="254160" indent="-2538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 signals Q and thus moves it into the ready queue, P then exits dequeue()</a:t>
            </a:r>
            <a:endParaRPr lang="en-US" sz="1800" b="0" strike="noStrike" spc="-1" dirty="0">
              <a:latin typeface="Arial"/>
            </a:endParaRPr>
          </a:p>
          <a:p>
            <a:pPr marL="254160" indent="-2538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 enters the monitor before Q and sees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!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isFull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(),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fills the queue, and exits the monitor</a:t>
            </a:r>
            <a:endParaRPr lang="en-US" sz="1800" b="0" strike="noStrike" spc="-1" dirty="0">
              <a:latin typeface="Arial"/>
            </a:endParaRPr>
          </a:p>
          <a:p>
            <a:pPr marL="254160" indent="-2538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Q resumes execution assuming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isFull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()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is 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false</a:t>
            </a:r>
            <a:endParaRPr lang="en-US" sz="1800" b="0" strike="noStrike" spc="-1" dirty="0">
              <a:latin typeface="Arial"/>
            </a:endParaRPr>
          </a:p>
          <a:p>
            <a:pPr marL="254160" indent="-253800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Arial"/>
              </a:rPr>
              <a:t>=&gt; Inconsistency!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203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F9E4-D647-2356-0955-3EBC0719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 simple implementation, correct?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90AE17-4A50-DC7E-5005-4D1786ED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76200" y="1612920"/>
            <a:ext cx="7772400" cy="6373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F9AA4F-00BA-F993-B9D8-9403235E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7400" y="1612919"/>
            <a:ext cx="7772400" cy="63731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B48C39-B0E7-D3D8-878A-1BCEC1863787}"/>
              </a:ext>
            </a:extLst>
          </p:cNvPr>
          <p:cNvCxnSpPr>
            <a:cxnSpLocks/>
          </p:cNvCxnSpPr>
          <p:nvPr/>
        </p:nvCxnSpPr>
        <p:spPr>
          <a:xfrm>
            <a:off x="888118" y="3483162"/>
            <a:ext cx="528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ECD5B1-0426-5C35-6274-8C914248B88C}"/>
              </a:ext>
            </a:extLst>
          </p:cNvPr>
          <p:cNvCxnSpPr>
            <a:cxnSpLocks/>
          </p:cNvCxnSpPr>
          <p:nvPr/>
        </p:nvCxnSpPr>
        <p:spPr>
          <a:xfrm>
            <a:off x="6833578" y="3719197"/>
            <a:ext cx="528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58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E6E8-4EE1-2B96-6C91-26245058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Whats the problem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D748-F436-53DB-0D5A-BE3E096D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Producers and Consumers are in the same “wait” queue</a:t>
            </a:r>
          </a:p>
          <a:p>
            <a:r>
              <a:rPr lang="en-CH" dirty="0"/>
              <a:t>We must use notifyAll() because we can not target only producer (or conusmer)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277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2106-621D-A8DF-7462-DBC18383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Lets try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3AF0-4B06-A947-5848-2913EB365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The Lock interface:</a:t>
            </a:r>
          </a:p>
          <a:p>
            <a:pPr lvl="1"/>
            <a:r>
              <a:rPr lang="en-GB" dirty="0"/>
              <a:t>lock(): Acquires the lock, blocks until it is acquired</a:t>
            </a:r>
          </a:p>
          <a:p>
            <a:pPr lvl="1"/>
            <a:r>
              <a:rPr lang="en-GB" dirty="0" err="1"/>
              <a:t>tryLock</a:t>
            </a:r>
            <a:r>
              <a:rPr lang="en-GB" dirty="0"/>
              <a:t>(): Acquire lock only if its lock is free when function is called</a:t>
            </a:r>
          </a:p>
          <a:p>
            <a:pPr lvl="1"/>
            <a:r>
              <a:rPr lang="en-GB" dirty="0"/>
              <a:t>unlock(): Release the lock</a:t>
            </a:r>
          </a:p>
          <a:p>
            <a:endParaRPr lang="en-CH" dirty="0"/>
          </a:p>
          <a:p>
            <a:pPr marL="0" indent="0">
              <a:buNone/>
            </a:pPr>
            <a:r>
              <a:rPr lang="en-CH" dirty="0">
                <a:solidFill>
                  <a:srgbClr val="C00000"/>
                </a:solidFill>
              </a:rPr>
              <a:t>How do we wait/notify?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1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EA3D-87C2-0502-D83A-84B2AB87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Use conditions!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C2B8-765F-CD87-269F-1E28B53FE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Can be used to implement monitors!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Java Locks provide conditions that can be instantiated Condition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notFull</a:t>
            </a:r>
            <a:r>
              <a:rPr lang="en-GB" dirty="0"/>
              <a:t> = </a:t>
            </a:r>
            <a:r>
              <a:rPr lang="en-GB" dirty="0" err="1"/>
              <a:t>lock.newCondition</a:t>
            </a:r>
            <a:r>
              <a:rPr lang="en-GB" dirty="0"/>
              <a:t>();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Java conditions offer</a:t>
            </a:r>
          </a:p>
          <a:p>
            <a:pPr marL="0" indent="0">
              <a:buNone/>
            </a:pPr>
            <a:r>
              <a:rPr lang="en-GB" dirty="0"/>
              <a:t>	.await() 	– the current thread waits until condition is </a:t>
            </a:r>
            <a:r>
              <a:rPr lang="en-GB" dirty="0" err="1"/>
              <a:t>signaled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.signal() 	– wakes up one thread waiting on this condition</a:t>
            </a:r>
          </a:p>
          <a:p>
            <a:pPr marL="0" indent="0">
              <a:buNone/>
            </a:pPr>
            <a:r>
              <a:rPr lang="en-GB" dirty="0"/>
              <a:t>	.</a:t>
            </a:r>
            <a:r>
              <a:rPr lang="en-GB" dirty="0" err="1"/>
              <a:t>signalAll</a:t>
            </a:r>
            <a:r>
              <a:rPr lang="en-GB" dirty="0"/>
              <a:t>() 	– wakes up all threads waiting on this condition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4948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EDDC-72FA-B1A3-CBFF-239D3B2C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EB67-40D4-449E-998B-56EE668C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Locks provide means to enforce atomicity via mutual exclusion</a:t>
            </a:r>
          </a:p>
          <a:p>
            <a:r>
              <a:rPr lang="en-GB" dirty="0"/>
              <a:t>They lack the means for threads to communicate about changes</a:t>
            </a:r>
          </a:p>
          <a:p>
            <a:r>
              <a:rPr lang="en-GB" dirty="0"/>
              <a:t>We need something stronger to coordinate threads (e.g. to implement rendezvous)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77325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4B42-69C4-51A0-8CA3-5D4EE8B7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Monitors vs Lock Conditions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621F27-F23C-5978-886C-51E29A486470}"/>
              </a:ext>
            </a:extLst>
          </p:cNvPr>
          <p:cNvGrpSpPr/>
          <p:nvPr/>
        </p:nvGrpSpPr>
        <p:grpSpPr>
          <a:xfrm>
            <a:off x="3134369" y="4001665"/>
            <a:ext cx="5923262" cy="2587977"/>
            <a:chOff x="2286000" y="1785240"/>
            <a:chExt cx="4171680" cy="1822680"/>
          </a:xfrm>
        </p:grpSpPr>
        <p:pic>
          <p:nvPicPr>
            <p:cNvPr id="13" name="Shape 260">
              <a:extLst>
                <a:ext uri="{FF2B5EF4-FFF2-40B4-BE49-F238E27FC236}">
                  <a16:creationId xmlns:a16="http://schemas.microsoft.com/office/drawing/2014/main" id="{31A441ED-48C1-0C4A-801D-F4F9BE2FDE5F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286000" y="1785240"/>
              <a:ext cx="4171680" cy="1364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DB696CD0-498B-DB8C-2FB6-9D60FF04A7C4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403800" y="3149640"/>
              <a:ext cx="2072520" cy="458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CC7A20A7-7821-F638-A161-234C7AD10F43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412440" y="2340360"/>
              <a:ext cx="2072520" cy="414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CustomShape 3">
              <a:extLst>
                <a:ext uri="{FF2B5EF4-FFF2-40B4-BE49-F238E27FC236}">
                  <a16:creationId xmlns:a16="http://schemas.microsoft.com/office/drawing/2014/main" id="{31BBE562-DBB9-6CFB-9D10-895DE6E013C5}"/>
                </a:ext>
              </a:extLst>
            </p:cNvPr>
            <p:cNvSpPr/>
            <p:nvPr/>
          </p:nvSpPr>
          <p:spPr>
            <a:xfrm>
              <a:off x="5439600" y="2369160"/>
              <a:ext cx="45360" cy="11919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CH" sz="2800"/>
            </a:p>
          </p:txBody>
        </p:sp>
        <p:sp>
          <p:nvSpPr>
            <p:cNvPr id="17" name="CustomShape 4">
              <a:extLst>
                <a:ext uri="{FF2B5EF4-FFF2-40B4-BE49-F238E27FC236}">
                  <a16:creationId xmlns:a16="http://schemas.microsoft.com/office/drawing/2014/main" id="{889C2472-3E23-AB0A-DC88-6C4DAFDC673A}"/>
                </a:ext>
              </a:extLst>
            </p:cNvPr>
            <p:cNvSpPr/>
            <p:nvPr/>
          </p:nvSpPr>
          <p:spPr>
            <a:xfrm>
              <a:off x="3372480" y="2369160"/>
              <a:ext cx="45360" cy="11919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CH" sz="2800"/>
            </a:p>
          </p:txBody>
        </p:sp>
        <p:sp>
          <p:nvSpPr>
            <p:cNvPr id="18" name="CustomShape 5">
              <a:extLst>
                <a:ext uri="{FF2B5EF4-FFF2-40B4-BE49-F238E27FC236}">
                  <a16:creationId xmlns:a16="http://schemas.microsoft.com/office/drawing/2014/main" id="{7007D3AB-A223-FEB6-EB57-F0DA52E04DCE}"/>
                </a:ext>
              </a:extLst>
            </p:cNvPr>
            <p:cNvSpPr/>
            <p:nvPr/>
          </p:nvSpPr>
          <p:spPr>
            <a:xfrm>
              <a:off x="5664240" y="2369160"/>
              <a:ext cx="566865" cy="280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Await</a:t>
              </a:r>
              <a:endParaRPr lang="en-US" sz="2000" b="0" strike="noStrike" spc="-1" dirty="0">
                <a:latin typeface="Arial"/>
              </a:endParaRPr>
            </a:p>
          </p:txBody>
        </p:sp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FF8383FD-AACA-CEE5-CD62-3E51643BE790}"/>
                </a:ext>
              </a:extLst>
            </p:cNvPr>
            <p:cNvSpPr/>
            <p:nvPr/>
          </p:nvSpPr>
          <p:spPr>
            <a:xfrm>
              <a:off x="4178160" y="2407680"/>
              <a:ext cx="1041486" cy="280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Condition 1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0" name="CustomShape 7">
              <a:extLst>
                <a:ext uri="{FF2B5EF4-FFF2-40B4-BE49-F238E27FC236}">
                  <a16:creationId xmlns:a16="http://schemas.microsoft.com/office/drawing/2014/main" id="{6D96213D-63A7-3BE8-4032-057C6A31E1F2}"/>
                </a:ext>
              </a:extLst>
            </p:cNvPr>
            <p:cNvSpPr/>
            <p:nvPr/>
          </p:nvSpPr>
          <p:spPr>
            <a:xfrm>
              <a:off x="4178160" y="2806560"/>
              <a:ext cx="1041486" cy="280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Condition 2</a:t>
              </a:r>
              <a:endParaRPr lang="en-US" sz="2000" b="0" strike="noStrike" spc="-1">
                <a:latin typeface="Arial"/>
              </a:endParaRPr>
            </a:p>
          </p:txBody>
        </p:sp>
        <p:sp>
          <p:nvSpPr>
            <p:cNvPr id="21" name="CustomShape 8">
              <a:extLst>
                <a:ext uri="{FF2B5EF4-FFF2-40B4-BE49-F238E27FC236}">
                  <a16:creationId xmlns:a16="http://schemas.microsoft.com/office/drawing/2014/main" id="{407E1532-9E9F-81EB-EF2A-3DD29EAED5B4}"/>
                </a:ext>
              </a:extLst>
            </p:cNvPr>
            <p:cNvSpPr/>
            <p:nvPr/>
          </p:nvSpPr>
          <p:spPr>
            <a:xfrm>
              <a:off x="4178160" y="3211200"/>
              <a:ext cx="1041486" cy="280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Condition 3</a:t>
              </a:r>
              <a:endParaRPr lang="en-US" sz="2000" b="0" strike="noStrike" spc="-1">
                <a:latin typeface="Arial"/>
              </a:endParaRPr>
            </a:p>
          </p:txBody>
        </p:sp>
      </p:grpSp>
      <p:pic>
        <p:nvPicPr>
          <p:cNvPr id="23" name="Shape 251">
            <a:extLst>
              <a:ext uri="{FF2B5EF4-FFF2-40B4-BE49-F238E27FC236}">
                <a16:creationId xmlns:a16="http://schemas.microsoft.com/office/drawing/2014/main" id="{FE0D73D5-39A4-EE13-1303-62494912EC7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134369" y="1690688"/>
            <a:ext cx="5658671" cy="18502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325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3D46-25E8-CC9D-9AB9-851B3C0D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P/C Queue with Conditions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F8B6555-EBA8-FB2A-FBD9-719DFDFA4B3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447879" y="2130697"/>
            <a:ext cx="7296242" cy="34849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041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3D46-25E8-CC9D-9AB9-851B3C0D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P/C Queue with Conditions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A3CB11C-B8B3-AB37-AA95-32C7D7A3BAF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29241" y="1690688"/>
            <a:ext cx="7716316" cy="3079614"/>
          </a:xfrm>
          <a:prstGeom prst="rect">
            <a:avLst/>
          </a:prstGeom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1AC4D10-FE37-86B9-BA19-A2C2E295D4D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068957" y="3321102"/>
            <a:ext cx="6561286" cy="31717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80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3D46-25E8-CC9D-9AB9-851B3C0D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Why do we need the lock?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A3CB11C-B8B3-AB37-AA95-32C7D7A3BAF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9241" y="1690688"/>
            <a:ext cx="7716316" cy="3079614"/>
          </a:xfrm>
          <a:prstGeom prst="rect">
            <a:avLst/>
          </a:prstGeom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1AC4D10-FE37-86B9-BA19-A2C2E295D4D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068957" y="3321102"/>
            <a:ext cx="6561286" cy="31717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592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AA0C-436A-B6E3-94C2-EC9C5B86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is still not perfect?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E23B-7C79-ADDA-C3DB-8784DE1EF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notFull</a:t>
            </a:r>
            <a:r>
              <a:rPr lang="en-GB" dirty="0"/>
              <a:t> and </a:t>
            </a:r>
            <a:r>
              <a:rPr lang="en-GB" dirty="0" err="1"/>
              <a:t>notEmpty</a:t>
            </a:r>
            <a:r>
              <a:rPr lang="en-GB" dirty="0"/>
              <a:t> signal will be sent in any case, even when no threads are waiting.</a:t>
            </a:r>
          </a:p>
          <a:p>
            <a:pPr lvl="1"/>
            <a:r>
              <a:rPr lang="en-CH" dirty="0"/>
              <a:t>This is expensive!</a:t>
            </a: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/>
              <a:t>A simple solution: Sleeping Barber</a:t>
            </a:r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GB" sz="2400" dirty="0"/>
              <a:t>Sleeping barber requires additional counters for checking if processes are waiting:</a:t>
            </a:r>
          </a:p>
          <a:p>
            <a:pPr marL="0" indent="0">
              <a:buNone/>
            </a:pPr>
            <a:r>
              <a:rPr lang="en-GB" sz="2400" b="1" dirty="0"/>
              <a:t>𝑚 ≤ 0 ⇔ buffer full &amp; -𝑚 producers (clients) are waiting </a:t>
            </a:r>
          </a:p>
          <a:p>
            <a:pPr marL="0" indent="0">
              <a:buNone/>
            </a:pPr>
            <a:r>
              <a:rPr lang="en-GB" sz="2400" b="1" dirty="0"/>
              <a:t>𝑛 ≤ 0 ⇔ buffer empty &amp; -𝑛 consumers (barbers) are waiting </a:t>
            </a:r>
            <a:endParaRPr lang="en-CH" sz="2400" b="1" dirty="0"/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72288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D0BB-057F-0051-2F2A-ADB788F6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P/C, Sleeping Barber Variant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EB1A0-3C54-00A7-C9A7-50D7766D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05" y="1953796"/>
            <a:ext cx="9098990" cy="42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75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D0BB-057F-0051-2F2A-ADB788F6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P/C, Sleeping Barber Variant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EB1A0-3C54-00A7-C9A7-50D7766D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7728" y="1838898"/>
            <a:ext cx="11356543" cy="42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7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7281-22CB-D3D4-5DE3-ECF92309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Guidelines to using condition waits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9454-FC9F-06E1-098D-BEF2E3987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Always have a condition predicate</a:t>
            </a:r>
          </a:p>
          <a:p>
            <a:r>
              <a:rPr lang="en-GB" dirty="0"/>
              <a:t>Always test the condition predicate: </a:t>
            </a:r>
          </a:p>
          <a:p>
            <a:pPr lvl="1"/>
            <a:r>
              <a:rPr lang="en-GB" dirty="0"/>
              <a:t>before calling wait</a:t>
            </a:r>
          </a:p>
          <a:p>
            <a:pPr lvl="1"/>
            <a:r>
              <a:rPr lang="en-GB" dirty="0"/>
              <a:t>after returning from wait </a:t>
            </a:r>
          </a:p>
          <a:p>
            <a:pPr lvl="1"/>
            <a:r>
              <a:rPr lang="en-GB" b="1" dirty="0"/>
              <a:t>Always call wait in a loop</a:t>
            </a:r>
          </a:p>
          <a:p>
            <a:r>
              <a:rPr lang="en-GB" dirty="0">
                <a:solidFill>
                  <a:srgbClr val="C00000"/>
                </a:solidFill>
              </a:rPr>
              <a:t>Ensure state is protected by lock associated with condition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What could go wrong if you don’t? (e.g. in sleeping barber variant)</a:t>
            </a:r>
            <a:endParaRPr lang="en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89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338400" y="1709760"/>
            <a:ext cx="11512800" cy="2852160"/>
          </a:xfrm>
          <a:prstGeom prst="rect">
            <a:avLst/>
          </a:prstGeom>
          <a:noFill/>
          <a:ln>
            <a:noFill/>
          </a:ln>
        </p:spPr>
        <p:txBody>
          <a:bodyPr lIns="91200" tIns="45600" rIns="91200" bIns="456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spc="-1">
                <a:solidFill>
                  <a:srgbClr val="000000"/>
                </a:solidFill>
                <a:latin typeface="Calibri"/>
                <a:ea typeface="Calibri"/>
              </a:rPr>
              <a:t>Assignment 9</a:t>
            </a:r>
            <a:endParaRPr lang="en-US" sz="6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8610720" y="6356160"/>
            <a:ext cx="3240480" cy="364800"/>
          </a:xfrm>
          <a:prstGeom prst="rect">
            <a:avLst/>
          </a:prstGeom>
          <a:noFill/>
          <a:ln>
            <a:noFill/>
          </a:ln>
        </p:spPr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15AC2566-F466-47A2-ABE9-7358AE8F7B12}" type="slidenum">
              <a:rPr lang="en-US" sz="1200" spc="-1">
                <a:solidFill>
                  <a:srgbClr val="888888"/>
                </a:solidFill>
                <a:latin typeface="Calibri"/>
                <a:ea typeface="Calibri"/>
              </a:rPr>
              <a:t>48</a:t>
            </a:fld>
            <a:endParaRPr lang="en-US" sz="1200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338400" y="180960"/>
            <a:ext cx="1151232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latin typeface="Calibri"/>
                <a:ea typeface="Calibri"/>
              </a:rPr>
              <a:t>Task 1 - Dining Philosophers</a:t>
            </a:r>
            <a:endParaRPr lang="en-US" sz="4400" spc="-1" dirty="0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338400" y="1525920"/>
            <a:ext cx="11512320" cy="467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63" name="CustomShape 3"/>
          <p:cNvSpPr/>
          <p:nvPr/>
        </p:nvSpPr>
        <p:spPr>
          <a:xfrm>
            <a:off x="8610240" y="6356640"/>
            <a:ext cx="3240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09DCED3B-DEE5-4BC1-A8F9-F731F0A5B9DE}" type="slidenum">
              <a:rPr lang="en-US" sz="1200" spc="-1">
                <a:solidFill>
                  <a:srgbClr val="8B8B8B"/>
                </a:solidFill>
                <a:latin typeface="Calibri"/>
                <a:ea typeface="Calibri"/>
              </a:rPr>
              <a:t>49</a:t>
            </a:fld>
            <a:endParaRPr lang="en-US" sz="1200" spc="-1">
              <a:latin typeface="Arial"/>
            </a:endParaRPr>
          </a:p>
        </p:txBody>
      </p:sp>
      <p:sp>
        <p:nvSpPr>
          <p:cNvPr id="464" name="CustomShape 4"/>
          <p:cNvSpPr/>
          <p:nvPr/>
        </p:nvSpPr>
        <p:spPr>
          <a:xfrm>
            <a:off x="338400" y="1525920"/>
            <a:ext cx="11512320" cy="467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65" name="CustomShape 5"/>
          <p:cNvSpPr/>
          <p:nvPr/>
        </p:nvSpPr>
        <p:spPr>
          <a:xfrm>
            <a:off x="5172480" y="1788000"/>
            <a:ext cx="5786400" cy="175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Originally proposed by E. W. Dijkstra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Imagine five philosophers who spend their lives thinking and eating.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They sit around a circular table with five chairs with a big plate of spaghetti.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However, there are only five chopsticks available. </a:t>
            </a:r>
            <a:endParaRPr lang="en-US" sz="1867" spc="-1">
              <a:latin typeface="Arial"/>
            </a:endParaRPr>
          </a:p>
        </p:txBody>
      </p:sp>
      <p:pic>
        <p:nvPicPr>
          <p:cNvPr id="466" name="Shape 317"/>
          <p:cNvPicPr/>
          <p:nvPr/>
        </p:nvPicPr>
        <p:blipFill>
          <a:blip r:embed="rId2"/>
          <a:stretch/>
        </p:blipFill>
        <p:spPr>
          <a:xfrm>
            <a:off x="1202880" y="2170080"/>
            <a:ext cx="3077280" cy="296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BEDE9-BB66-992C-E327-AB817C1803FE}"/>
              </a:ext>
            </a:extLst>
          </p:cNvPr>
          <p:cNvSpPr txBox="1"/>
          <p:nvPr/>
        </p:nvSpPr>
        <p:spPr>
          <a:xfrm>
            <a:off x="838201" y="1967696"/>
            <a:ext cx="907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CH" sz="2400" b="1" dirty="0">
                <a:solidFill>
                  <a:prstClr val="black"/>
                </a:solidFill>
                <a:latin typeface="Calibri" panose="020F0502020204030204"/>
              </a:rPr>
              <a:t>S = new Semaphore(n)</a:t>
            </a:r>
            <a:r>
              <a:rPr lang="en-CH" sz="2400" dirty="0">
                <a:solidFill>
                  <a:prstClr val="black"/>
                </a:solidFill>
                <a:latin typeface="Calibri" panose="020F0502020204030204"/>
              </a:rPr>
              <a:t>	-  create a new semaphore with n permits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2EDDC-72FA-B1A3-CBFF-239D3B2C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2CE5E5-DA4D-D11D-C9DD-BE6B4CA3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06369"/>
            <a:ext cx="10515600" cy="36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08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338400" y="180960"/>
            <a:ext cx="1151232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latin typeface="Calibri"/>
                <a:ea typeface="Calibri"/>
              </a:rPr>
              <a:t>Task 1 - Dining Philosophers</a:t>
            </a:r>
            <a:endParaRPr lang="en-US" sz="4400" spc="-1" dirty="0"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338400" y="1525920"/>
            <a:ext cx="11512320" cy="467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8610240" y="6356640"/>
            <a:ext cx="3240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E2A1F611-C1B7-48D5-A93B-A9FE30484044}" type="slidenum">
              <a:rPr lang="en-US" sz="1200" spc="-1">
                <a:solidFill>
                  <a:srgbClr val="8B8B8B"/>
                </a:solidFill>
                <a:latin typeface="Calibri"/>
                <a:ea typeface="Calibri"/>
              </a:rPr>
              <a:t>50</a:t>
            </a:fld>
            <a:endParaRPr lang="en-US" sz="1200" spc="-1">
              <a:latin typeface="Arial"/>
            </a:endParaRPr>
          </a:p>
        </p:txBody>
      </p:sp>
      <p:sp>
        <p:nvSpPr>
          <p:cNvPr id="470" name="CustomShape 4"/>
          <p:cNvSpPr/>
          <p:nvPr/>
        </p:nvSpPr>
        <p:spPr>
          <a:xfrm>
            <a:off x="338400" y="1525920"/>
            <a:ext cx="11512320" cy="467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71" name="CustomShape 5"/>
          <p:cNvSpPr/>
          <p:nvPr/>
        </p:nvSpPr>
        <p:spPr>
          <a:xfrm>
            <a:off x="5172480" y="1788000"/>
            <a:ext cx="5786400" cy="175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Each philosopher thinks and when he gets hungry picks up the two chopsticks closest to him. 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• If a philosopher can pick up BOTH chopsticks, he eats for a while. 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Arial"/>
                <a:ea typeface="Arial"/>
              </a:rPr>
              <a:t>• After a philosopher finishes eating, he puts down the chopsticks and starts to think again.</a:t>
            </a:r>
            <a:endParaRPr lang="en-US" sz="1867" spc="-1">
              <a:latin typeface="Arial"/>
            </a:endParaRPr>
          </a:p>
        </p:txBody>
      </p:sp>
      <p:pic>
        <p:nvPicPr>
          <p:cNvPr id="472" name="Shape 327"/>
          <p:cNvPicPr/>
          <p:nvPr/>
        </p:nvPicPr>
        <p:blipFill>
          <a:blip r:embed="rId2"/>
          <a:stretch/>
        </p:blipFill>
        <p:spPr>
          <a:xfrm>
            <a:off x="1202880" y="2170080"/>
            <a:ext cx="3077280" cy="296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338400" y="180960"/>
            <a:ext cx="1151232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>
                <a:latin typeface="Calibri"/>
                <a:ea typeface="Calibri"/>
              </a:rPr>
              <a:t>Find a solution that…</a:t>
            </a:r>
            <a:endParaRPr lang="en-US" sz="4400" spc="-1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338400" y="1525920"/>
            <a:ext cx="11512320" cy="467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8610240" y="6356640"/>
            <a:ext cx="3240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9A6A36B7-57B5-460A-8B94-FF2FAC467A30}" type="slidenum">
              <a:rPr lang="en-US" sz="1200" spc="-1">
                <a:solidFill>
                  <a:srgbClr val="8B8B8B"/>
                </a:solidFill>
                <a:latin typeface="Calibri"/>
                <a:ea typeface="Calibri"/>
              </a:rPr>
              <a:t>51</a:t>
            </a:fld>
            <a:endParaRPr lang="en-US" sz="1200" spc="-1">
              <a:latin typeface="Arial"/>
            </a:endParaRPr>
          </a:p>
        </p:txBody>
      </p:sp>
      <p:sp>
        <p:nvSpPr>
          <p:cNvPr id="476" name="CustomShape 4"/>
          <p:cNvSpPr/>
          <p:nvPr/>
        </p:nvSpPr>
        <p:spPr>
          <a:xfrm>
            <a:off x="338400" y="1525920"/>
            <a:ext cx="11512320" cy="467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  <a:p>
            <a:pPr marL="744941" indent="-287513">
              <a:lnSpc>
                <a:spcPct val="90000"/>
              </a:lnSpc>
            </a:pPr>
            <a:endParaRPr lang="en-US" sz="2400" spc="-1">
              <a:latin typeface="Arial"/>
            </a:endParaRPr>
          </a:p>
        </p:txBody>
      </p:sp>
      <p:sp>
        <p:nvSpPr>
          <p:cNvPr id="477" name="CustomShape 5"/>
          <p:cNvSpPr/>
          <p:nvPr/>
        </p:nvSpPr>
        <p:spPr>
          <a:xfrm>
            <a:off x="5172480" y="1788000"/>
            <a:ext cx="5786400" cy="13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• Makes deadlocks impossible</a:t>
            </a:r>
            <a:endParaRPr lang="en-US" sz="20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• Has no starvation</a:t>
            </a:r>
            <a:endParaRPr lang="en-US" sz="20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• More than one parallel eating philosopher is possible </a:t>
            </a:r>
            <a:endParaRPr lang="en-US" sz="2000" spc="-1">
              <a:latin typeface="Arial"/>
            </a:endParaRPr>
          </a:p>
        </p:txBody>
      </p:sp>
      <p:pic>
        <p:nvPicPr>
          <p:cNvPr id="478" name="Shape 337"/>
          <p:cNvPicPr/>
          <p:nvPr/>
        </p:nvPicPr>
        <p:blipFill>
          <a:blip r:embed="rId2"/>
          <a:stretch/>
        </p:blipFill>
        <p:spPr>
          <a:xfrm>
            <a:off x="1202880" y="2170080"/>
            <a:ext cx="3077280" cy="296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338400" y="180960"/>
            <a:ext cx="1151232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latin typeface="Calibri"/>
                <a:ea typeface="Calibri"/>
              </a:rPr>
              <a:t>Task 2 – Monitors, Conditions and Bridges </a:t>
            </a:r>
            <a:endParaRPr lang="en-US" sz="4400" spc="-1" dirty="0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8610240" y="6356640"/>
            <a:ext cx="3240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8E4084CE-16C3-4904-BAC0-73279561E69D}" type="slidenum">
              <a:rPr lang="en-US" sz="1200" spc="-1">
                <a:solidFill>
                  <a:srgbClr val="8B8B8B"/>
                </a:solidFill>
                <a:latin typeface="Calibri"/>
                <a:ea typeface="Calibri"/>
              </a:rPr>
              <a:t>52</a:t>
            </a:fld>
            <a:endParaRPr lang="en-US" sz="1200" spc="-1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525600" y="1456320"/>
            <a:ext cx="8937600" cy="18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33" spc="-1">
                <a:solidFill>
                  <a:srgbClr val="000000"/>
                </a:solidFill>
                <a:latin typeface="Arial"/>
                <a:ea typeface="Arial"/>
              </a:rPr>
              <a:t>Only either 3 cars or one truck may be on the bridge at each moment.</a:t>
            </a:r>
            <a:endParaRPr lang="en-US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33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Implement Classes </a:t>
            </a:r>
            <a:r>
              <a:rPr lang="en-US" sz="2000" spc="-1">
                <a:solidFill>
                  <a:srgbClr val="000000"/>
                </a:solidFill>
                <a:latin typeface="Consolas"/>
                <a:ea typeface="Consolas"/>
              </a:rPr>
              <a:t>BridgeMonitor</a:t>
            </a: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en-US" sz="2000" spc="-1">
                <a:solidFill>
                  <a:srgbClr val="000000"/>
                </a:solidFill>
                <a:latin typeface="Consolas"/>
                <a:ea typeface="Consolas"/>
              </a:rPr>
              <a:t>BridgeCondition</a:t>
            </a:r>
            <a:endParaRPr lang="en-US" sz="2000" spc="-1">
              <a:latin typeface="Arial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525600" y="4585920"/>
            <a:ext cx="8937600" cy="101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How to Test my Implementation?</a:t>
            </a:r>
            <a:endParaRPr lang="en-US" sz="20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Implement method </a:t>
            </a:r>
            <a:r>
              <a:rPr lang="en-US" sz="2000" spc="-1">
                <a:solidFill>
                  <a:srgbClr val="000000"/>
                </a:solidFill>
                <a:latin typeface="Consolas"/>
                <a:ea typeface="Consolas"/>
              </a:rPr>
              <a:t>invariant() </a:t>
            </a: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to check if the state is valid: at the end of a method there are never too many cars or trucks on the bridge</a:t>
            </a:r>
            <a:endParaRPr lang="en-US" sz="2000" spc="-1">
              <a:latin typeface="Arial"/>
            </a:endParaRPr>
          </a:p>
        </p:txBody>
      </p:sp>
      <p:pic>
        <p:nvPicPr>
          <p:cNvPr id="483" name="Picture 1"/>
          <p:cNvPicPr/>
          <p:nvPr/>
        </p:nvPicPr>
        <p:blipFill>
          <a:blip r:embed="rId2"/>
          <a:stretch/>
        </p:blipFill>
        <p:spPr>
          <a:xfrm>
            <a:off x="8379840" y="2115360"/>
            <a:ext cx="3470880" cy="181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338400" y="180960"/>
            <a:ext cx="1151232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latin typeface="Calibri"/>
                <a:ea typeface="Calibri"/>
              </a:rPr>
              <a:t>Task 3 – Semaphores and Databases</a:t>
            </a:r>
            <a:endParaRPr lang="en-US" sz="4400" spc="-1" dirty="0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8610240" y="6356640"/>
            <a:ext cx="3240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DF945DBE-D938-49D5-B803-F4E6FD32034A}" type="slidenum">
              <a:rPr lang="en-US" sz="1200" spc="-1">
                <a:solidFill>
                  <a:srgbClr val="8B8B8B"/>
                </a:solidFill>
                <a:latin typeface="Calibri"/>
                <a:ea typeface="Calibri"/>
              </a:rPr>
              <a:t>53</a:t>
            </a:fld>
            <a:endParaRPr lang="en-US" sz="1200" spc="-1">
              <a:latin typeface="Arial"/>
            </a:endParaRPr>
          </a:p>
        </p:txBody>
      </p:sp>
      <p:pic>
        <p:nvPicPr>
          <p:cNvPr id="486" name="Picture 1"/>
          <p:cNvPicPr/>
          <p:nvPr/>
        </p:nvPicPr>
        <p:blipFill>
          <a:blip r:embed="rId2"/>
          <a:stretch/>
        </p:blipFill>
        <p:spPr>
          <a:xfrm>
            <a:off x="8545920" y="1638720"/>
            <a:ext cx="3369120" cy="1862400"/>
          </a:xfrm>
          <a:prstGeom prst="rect">
            <a:avLst/>
          </a:prstGeom>
          <a:ln>
            <a:noFill/>
          </a:ln>
        </p:spPr>
      </p:pic>
      <p:sp>
        <p:nvSpPr>
          <p:cNvPr id="487" name="CustomShape 3"/>
          <p:cNvSpPr/>
          <p:nvPr/>
        </p:nvSpPr>
        <p:spPr>
          <a:xfrm>
            <a:off x="552960" y="1618560"/>
            <a:ext cx="6932160" cy="1229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Use semaphores to implement login and logout database functionality that supports up to 10 concurrent users</a:t>
            </a:r>
            <a:endParaRPr lang="en-US" sz="2400" spc="-1">
              <a:latin typeface="Arial"/>
            </a:endParaRPr>
          </a:p>
        </p:txBody>
      </p:sp>
      <p:sp>
        <p:nvSpPr>
          <p:cNvPr id="488" name="CustomShape 4"/>
          <p:cNvSpPr/>
          <p:nvPr/>
        </p:nvSpPr>
        <p:spPr>
          <a:xfrm>
            <a:off x="552960" y="3749761"/>
            <a:ext cx="6932160" cy="8598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>
                <a:solidFill>
                  <a:srgbClr val="000000"/>
                </a:solidFill>
                <a:latin typeface="Arial"/>
                <a:ea typeface="Arial"/>
              </a:rPr>
              <a:t>Use barrier to implement 2-phase backup functionality.</a:t>
            </a:r>
            <a:endParaRPr lang="en-US" sz="2400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338400" y="180960"/>
            <a:ext cx="1151232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spc="-1">
                <a:latin typeface="Calibri"/>
                <a:ea typeface="Calibri"/>
              </a:rPr>
              <a:t>Task 3 – Semaphores and Databases</a:t>
            </a:r>
            <a:endParaRPr lang="en-US" sz="4400" spc="-1"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8610240" y="6356640"/>
            <a:ext cx="3240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 anchor="ctr">
            <a:noAutofit/>
          </a:bodyPr>
          <a:lstStyle/>
          <a:p>
            <a:pPr algn="r">
              <a:lnSpc>
                <a:spcPct val="100000"/>
              </a:lnSpc>
            </a:pPr>
            <a:fld id="{329761EF-8CB3-40A4-B8C4-F0A65922BB69}" type="slidenum">
              <a:rPr lang="en-US" sz="1200" spc="-1">
                <a:solidFill>
                  <a:srgbClr val="8B8B8B"/>
                </a:solidFill>
                <a:latin typeface="Calibri"/>
                <a:ea typeface="Calibri"/>
              </a:rPr>
              <a:t>54</a:t>
            </a:fld>
            <a:endParaRPr lang="en-US" sz="1200" spc="-1"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525600" y="1645920"/>
            <a:ext cx="8937600" cy="193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Implement Classes MySemaphore and MyBarrier</a:t>
            </a:r>
            <a:endParaRPr lang="en-US" sz="20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Use monitors for both to avoid busy loop</a:t>
            </a:r>
            <a:endParaRPr lang="en-US" sz="2000" spc="-1">
              <a:latin typeface="Arial"/>
            </a:endParaRPr>
          </a:p>
          <a:p>
            <a:pPr marL="287993" indent="-278873">
              <a:buClr>
                <a:srgbClr val="000000"/>
              </a:buClr>
              <a:buFont typeface="Arial"/>
              <a:buChar char="•"/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	Put processes to sleep, when there is no entry into semaphore</a:t>
            </a:r>
            <a:endParaRPr lang="en-US" sz="2000" spc="-1">
              <a:latin typeface="Arial"/>
            </a:endParaRPr>
          </a:p>
          <a:p>
            <a:pPr marL="287993" indent="-278873">
              <a:buClr>
                <a:srgbClr val="000000"/>
              </a:buClr>
              <a:buFont typeface="Arial"/>
              <a:buChar char="•"/>
            </a:pPr>
            <a:r>
              <a:rPr lang="en-US" sz="2000" spc="-1">
                <a:solidFill>
                  <a:srgbClr val="000000"/>
                </a:solidFill>
                <a:latin typeface="Arial"/>
                <a:ea typeface="Arial"/>
              </a:rPr>
              <a:t>	Wake up a waiting process when releasing a semaphore</a:t>
            </a:r>
            <a:endParaRPr lang="en-US" sz="20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spc="-1"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525600" y="3441120"/>
            <a:ext cx="8937600" cy="230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Consolas"/>
                <a:ea typeface="Consolas"/>
              </a:rPr>
              <a:t>acquire(S) {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Consolas"/>
                <a:ea typeface="Consolas"/>
              </a:rPr>
              <a:t>	wait until S &gt; 0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Consolas"/>
                <a:ea typeface="Consolas"/>
              </a:rPr>
              <a:t>	dec(S)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Consolas"/>
                <a:ea typeface="Consolas"/>
              </a:rPr>
              <a:t>release(S) {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Consolas"/>
                <a:ea typeface="Consolas"/>
              </a:rPr>
              <a:t>	inc(S)</a:t>
            </a:r>
            <a:endParaRPr lang="en-US" sz="18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000000"/>
                </a:solidFill>
                <a:latin typeface="Consolas"/>
                <a:ea typeface="Consolas"/>
              </a:rPr>
              <a:t>} </a:t>
            </a:r>
            <a:endParaRPr lang="en-US" sz="1867" spc="-1">
              <a:latin typeface="Arial"/>
            </a:endParaRPr>
          </a:p>
        </p:txBody>
      </p:sp>
      <p:sp>
        <p:nvSpPr>
          <p:cNvPr id="493" name="CustomShape 5"/>
          <p:cNvSpPr/>
          <p:nvPr/>
        </p:nvSpPr>
        <p:spPr>
          <a:xfrm>
            <a:off x="5883360" y="4935360"/>
            <a:ext cx="5704320" cy="6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200" tIns="45600" rIns="91200" bIns="456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67" spc="-1">
                <a:solidFill>
                  <a:srgbClr val="FF0000"/>
                </a:solidFill>
                <a:latin typeface="Arial"/>
                <a:ea typeface="Arial"/>
              </a:rPr>
              <a:t>Try to understand the existing DatabaseJava implementation before implementing your own semaphore and barrier.</a:t>
            </a:r>
            <a:endParaRPr lang="en-US" sz="1867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D979-B67F-A04B-F102-F1962FB8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Building a lock with Semaphores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F37E07-3C88-2FD2-59EF-714F5A0C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568" y="1860349"/>
            <a:ext cx="7748133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3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42D8-D21D-37A6-A43E-30A51B76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Semaphores aren’t Locks!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04C2-6716-A8F0-0654-F187F4A4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We can build Locks with Semaphores</a:t>
            </a:r>
          </a:p>
          <a:p>
            <a:r>
              <a:rPr lang="en-CH" dirty="0"/>
              <a:t>Some key differences:</a:t>
            </a:r>
          </a:p>
          <a:p>
            <a:pPr lvl="1"/>
            <a:r>
              <a:rPr lang="en-CH" dirty="0"/>
              <a:t>More than one Thread can be in critical section!</a:t>
            </a:r>
          </a:p>
          <a:p>
            <a:pPr lvl="1"/>
            <a:r>
              <a:rPr lang="en-CH" dirty="0"/>
              <a:t>How many depends on the number of permits</a:t>
            </a:r>
          </a:p>
          <a:p>
            <a:pPr lvl="1"/>
            <a:r>
              <a:rPr lang="en-CH" b="1" dirty="0"/>
              <a:t>Threads can release() a Semaphore without accquiring before!</a:t>
            </a:r>
          </a:p>
          <a:p>
            <a:pPr lvl="1"/>
            <a:r>
              <a:rPr lang="en-CH" dirty="0"/>
              <a:t>The is no notion of “holding” a Semaphore as we have with ”holding” Locks</a:t>
            </a:r>
          </a:p>
        </p:txBody>
      </p:sp>
    </p:spTree>
    <p:extLst>
      <p:ext uri="{BB962C8B-B14F-4D97-AF65-F5344CB8AC3E}">
        <p14:creationId xmlns:p14="http://schemas.microsoft.com/office/powerpoint/2010/main" val="168093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A293-92F3-1779-10B3-0F7A6E35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Rendezvous with Semaphores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6FBB-EA60-7305-2D9A-5982DAD89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Two processes P and Q execute code</a:t>
            </a:r>
          </a:p>
          <a:p>
            <a:r>
              <a:rPr lang="en-GB" dirty="0" err="1"/>
              <a:t>Rendezvouz</a:t>
            </a:r>
            <a:r>
              <a:rPr lang="en-GB" dirty="0"/>
              <a:t>: locations in code, where P and Q wait for the other to arrive. Synchronize P and Q.</a:t>
            </a:r>
            <a:endParaRPr lang="en-CH" dirty="0"/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139EC-A838-8A37-E40B-69F5C4A8D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9" b="5338"/>
          <a:stretch/>
        </p:blipFill>
        <p:spPr>
          <a:xfrm>
            <a:off x="2363769" y="3429001"/>
            <a:ext cx="7464465" cy="32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94FC-BFE9-17F1-0A7F-E7613050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First attempt, whats wrong?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B3AC7-988C-F7A4-2AD1-21F0BC04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8" y="1551269"/>
            <a:ext cx="10833904" cy="50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5487</TotalTime>
  <Words>1285</Words>
  <Application>Microsoft Macintosh PowerPoint</Application>
  <PresentationFormat>Widescreen</PresentationFormat>
  <Paragraphs>194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Consolas</vt:lpstr>
      <vt:lpstr>Times New Roman</vt:lpstr>
      <vt:lpstr>Wingdings</vt:lpstr>
      <vt:lpstr>Office Theme</vt:lpstr>
      <vt:lpstr>Parallel Programming Exercise Session 10</vt:lpstr>
      <vt:lpstr>Lecture Recap</vt:lpstr>
      <vt:lpstr>Semaphores</vt:lpstr>
      <vt:lpstr>Semaphores</vt:lpstr>
      <vt:lpstr>Semaphores</vt:lpstr>
      <vt:lpstr>Building a lock with Semaphores</vt:lpstr>
      <vt:lpstr>Semaphores aren’t Locks!</vt:lpstr>
      <vt:lpstr>Rendezvous with Semaphores</vt:lpstr>
      <vt:lpstr>First attempt, whats wrong?</vt:lpstr>
      <vt:lpstr>Deadlock :(</vt:lpstr>
      <vt:lpstr>Attempt two, better?</vt:lpstr>
      <vt:lpstr>Yes, that works!</vt:lpstr>
      <vt:lpstr>Yes, that works!</vt:lpstr>
      <vt:lpstr>Lets do better!</vt:lpstr>
      <vt:lpstr>Order does no longer matter</vt:lpstr>
      <vt:lpstr>How about more than two threads? Barriers!</vt:lpstr>
      <vt:lpstr>How about more than two threads? Barriers!</vt:lpstr>
      <vt:lpstr>First attempt</vt:lpstr>
      <vt:lpstr>Wrong</vt:lpstr>
      <vt:lpstr>How about this?</vt:lpstr>
      <vt:lpstr>Reusable Barrier</vt:lpstr>
      <vt:lpstr>Reusable Barrier</vt:lpstr>
      <vt:lpstr>Scheduling Scenario</vt:lpstr>
      <vt:lpstr>Reusable Barrier 2nd try</vt:lpstr>
      <vt:lpstr>Doesn’t quite work yet</vt:lpstr>
      <vt:lpstr>Solution: Two-Phase Barrier</vt:lpstr>
      <vt:lpstr>Monitors</vt:lpstr>
      <vt:lpstr>Monitors</vt:lpstr>
      <vt:lpstr>Monitors</vt:lpstr>
      <vt:lpstr>Monitors</vt:lpstr>
      <vt:lpstr>Monitors</vt:lpstr>
      <vt:lpstr>Producer-Consumer Problem</vt:lpstr>
      <vt:lpstr>Producer-Consumer  Problem</vt:lpstr>
      <vt:lpstr>A simple implementation, correct?</vt:lpstr>
      <vt:lpstr>A simple implementation, correct?</vt:lpstr>
      <vt:lpstr>A simple implementation, correct?</vt:lpstr>
      <vt:lpstr>Whats the problem here?</vt:lpstr>
      <vt:lpstr>Lets try Locks</vt:lpstr>
      <vt:lpstr>Use conditions!</vt:lpstr>
      <vt:lpstr>Monitors vs Lock Conditions</vt:lpstr>
      <vt:lpstr>P/C Queue with Conditions</vt:lpstr>
      <vt:lpstr>P/C Queue with Conditions</vt:lpstr>
      <vt:lpstr>Why do we need the lock?</vt:lpstr>
      <vt:lpstr>What is still not perfect?</vt:lpstr>
      <vt:lpstr>P/C, Sleeping Barber Variant</vt:lpstr>
      <vt:lpstr>P/C, Sleeping Barber Variant</vt:lpstr>
      <vt:lpstr>Guidelines to using condition waits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Exercise Session 10</dc:title>
  <dc:creator>Gamal Hassan</dc:creator>
  <cp:lastModifiedBy>Gamal Hassan</cp:lastModifiedBy>
  <cp:revision>2</cp:revision>
  <dcterms:created xsi:type="dcterms:W3CDTF">2024-05-02T21:50:49Z</dcterms:created>
  <dcterms:modified xsi:type="dcterms:W3CDTF">2024-05-06T17:18:24Z</dcterms:modified>
</cp:coreProperties>
</file>