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  <p:sldMasterId id="2147483690" r:id="rId2"/>
    <p:sldMasterId id="2147483691" r:id="rId3"/>
    <p:sldMasterId id="2147483692" r:id="rId4"/>
  </p:sldMasterIdLst>
  <p:notesMasterIdLst>
    <p:notesMasterId r:id="rId70"/>
  </p:notesMasterIdLst>
  <p:sldIdLst>
    <p:sldId id="256" r:id="rId5"/>
    <p:sldId id="290" r:id="rId6"/>
    <p:sldId id="323" r:id="rId7"/>
    <p:sldId id="258" r:id="rId8"/>
    <p:sldId id="293" r:id="rId9"/>
    <p:sldId id="291" r:id="rId10"/>
    <p:sldId id="292" r:id="rId11"/>
    <p:sldId id="259" r:id="rId12"/>
    <p:sldId id="260" r:id="rId13"/>
    <p:sldId id="261" r:id="rId14"/>
    <p:sldId id="294" r:id="rId15"/>
    <p:sldId id="295" r:id="rId16"/>
    <p:sldId id="262" r:id="rId17"/>
    <p:sldId id="263" r:id="rId18"/>
    <p:sldId id="296" r:id="rId19"/>
    <p:sldId id="264" r:id="rId20"/>
    <p:sldId id="300" r:id="rId21"/>
    <p:sldId id="301" r:id="rId22"/>
    <p:sldId id="265" r:id="rId23"/>
    <p:sldId id="298" r:id="rId24"/>
    <p:sldId id="299" r:id="rId25"/>
    <p:sldId id="302" r:id="rId26"/>
    <p:sldId id="303" r:id="rId27"/>
    <p:sldId id="266" r:id="rId28"/>
    <p:sldId id="304" r:id="rId29"/>
    <p:sldId id="267" r:id="rId30"/>
    <p:sldId id="335" r:id="rId31"/>
    <p:sldId id="268" r:id="rId32"/>
    <p:sldId id="269" r:id="rId33"/>
    <p:sldId id="305" r:id="rId34"/>
    <p:sldId id="306" r:id="rId35"/>
    <p:sldId id="312" r:id="rId36"/>
    <p:sldId id="313" r:id="rId37"/>
    <p:sldId id="314" r:id="rId38"/>
    <p:sldId id="315" r:id="rId39"/>
    <p:sldId id="316" r:id="rId40"/>
    <p:sldId id="336" r:id="rId41"/>
    <p:sldId id="340" r:id="rId42"/>
    <p:sldId id="270" r:id="rId43"/>
    <p:sldId id="271" r:id="rId44"/>
    <p:sldId id="272" r:id="rId45"/>
    <p:sldId id="273" r:id="rId46"/>
    <p:sldId id="274" r:id="rId47"/>
    <p:sldId id="275" r:id="rId48"/>
    <p:sldId id="317" r:id="rId49"/>
    <p:sldId id="276" r:id="rId50"/>
    <p:sldId id="337" r:id="rId51"/>
    <p:sldId id="277" r:id="rId52"/>
    <p:sldId id="338" r:id="rId53"/>
    <p:sldId id="339" r:id="rId54"/>
    <p:sldId id="318" r:id="rId55"/>
    <p:sldId id="319" r:id="rId56"/>
    <p:sldId id="320" r:id="rId57"/>
    <p:sldId id="321" r:id="rId58"/>
    <p:sldId id="341" r:id="rId59"/>
    <p:sldId id="342" r:id="rId60"/>
    <p:sldId id="351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/>
    <p:restoredTop sz="94558"/>
  </p:normalViewPr>
  <p:slideViewPr>
    <p:cSldViewPr snapToGrid="0" snapToObjects="1">
      <p:cViewPr varScale="1">
        <p:scale>
          <a:sx n="132" d="100"/>
          <a:sy n="132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01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01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26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8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00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063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29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525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812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664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173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167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0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57DDAD3-6026-3248-BA6A-F0411E3D52C6}" type="slidenum">
              <a:rPr lang="he-IL" altLang="x-none"/>
              <a:pPr/>
              <a:t>30</a:t>
            </a:fld>
            <a:endParaRPr lang="he-IL" altLang="x-none"/>
          </a:p>
        </p:txBody>
      </p:sp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88CC4103-3BCC-9447-AE34-F318FC058405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30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5309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98E230D-D77C-9C4E-855F-2D34978594D1}" type="slidenum">
              <a:rPr lang="he-IL" altLang="x-none"/>
              <a:pPr/>
              <a:t>31</a:t>
            </a:fld>
            <a:endParaRPr lang="he-IL" altLang="x-none"/>
          </a:p>
        </p:txBody>
      </p:sp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045AC432-E9B2-0A46-AAF9-978563FBB9C3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31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649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98E230D-D77C-9C4E-855F-2D34978594D1}" type="slidenum">
              <a:rPr lang="he-IL" altLang="x-none"/>
              <a:pPr/>
              <a:t>32</a:t>
            </a:fld>
            <a:endParaRPr lang="he-IL" altLang="x-none"/>
          </a:p>
        </p:txBody>
      </p:sp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045AC432-E9B2-0A46-AAF9-978563FBB9C3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32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304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98E230D-D77C-9C4E-855F-2D34978594D1}" type="slidenum">
              <a:rPr lang="he-IL" altLang="x-none"/>
              <a:pPr/>
              <a:t>33</a:t>
            </a:fld>
            <a:endParaRPr lang="he-IL" altLang="x-none"/>
          </a:p>
        </p:txBody>
      </p:sp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045AC432-E9B2-0A46-AAF9-978563FBB9C3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33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0265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98E230D-D77C-9C4E-855F-2D34978594D1}" type="slidenum">
              <a:rPr lang="he-IL" altLang="x-none"/>
              <a:pPr/>
              <a:t>34</a:t>
            </a:fld>
            <a:endParaRPr lang="he-IL" altLang="x-none"/>
          </a:p>
        </p:txBody>
      </p:sp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045AC432-E9B2-0A46-AAF9-978563FBB9C3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34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0370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98E230D-D77C-9C4E-855F-2D34978594D1}" type="slidenum">
              <a:rPr lang="he-IL" altLang="x-none"/>
              <a:pPr/>
              <a:t>35</a:t>
            </a:fld>
            <a:endParaRPr lang="he-IL" altLang="x-none"/>
          </a:p>
        </p:txBody>
      </p:sp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045AC432-E9B2-0A46-AAF9-978563FBB9C3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35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47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98E230D-D77C-9C4E-855F-2D34978594D1}" type="slidenum">
              <a:rPr lang="he-IL" altLang="x-none"/>
              <a:pPr/>
              <a:t>36</a:t>
            </a:fld>
            <a:endParaRPr lang="he-IL" altLang="x-none"/>
          </a:p>
        </p:txBody>
      </p:sp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fld id="{045AC432-E9B2-0A46-AAF9-978563FBB9C3}" type="slidenum">
              <a:rPr lang="he-IL" altLang="x-none" sz="1200">
                <a:solidFill>
                  <a:srgbClr val="0000FF"/>
                </a:solidFill>
                <a:latin typeface="Marlett" charset="2"/>
              </a:rPr>
              <a:pPr rtl="0" eaLnBrk="0" hangingPunct="0"/>
              <a:t>36</a:t>
            </a:fld>
            <a:endParaRPr lang="en-US" altLang="x-none" sz="1200">
              <a:solidFill>
                <a:srgbClr val="0000FF"/>
              </a:solidFill>
              <a:latin typeface="Marlett" charset="2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6684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830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not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locked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Other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comes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215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CH" dirty="0"/>
              <a:t>Ask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needs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volatile</a:t>
            </a:r>
            <a:endParaRPr dirty="0"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391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295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72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636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6785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9327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9345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8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40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088" y="8685113"/>
            <a:ext cx="2972472" cy="457539"/>
          </a:xfrm>
          <a:prstGeom prst="rect">
            <a:avLst/>
          </a:prstGeom>
          <a:noFill/>
          <a:ln>
            <a:noFill/>
          </a:ln>
        </p:spPr>
        <p:txBody>
          <a:bodyPr lIns="81350" tIns="40675" rIns="81350" bIns="40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253800" y="1144530"/>
            <a:ext cx="8634599" cy="350919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253800" y="135810"/>
            <a:ext cx="8634599" cy="39322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253800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4678289" y="1144530"/>
            <a:ext cx="4213620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78289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253800" y="2977560"/>
            <a:ext cx="8634599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253800" y="2977560"/>
            <a:ext cx="8634599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78289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253800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2219" y="1144530"/>
            <a:ext cx="4397489" cy="35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2219" y="1144530"/>
            <a:ext cx="4397489" cy="350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3835" y="1282303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46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253800" y="1144530"/>
            <a:ext cx="8634599" cy="350919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253800" y="135810"/>
            <a:ext cx="8634599" cy="39322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253800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4678289" y="1144530"/>
            <a:ext cx="4213620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4678289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253800" y="2977560"/>
            <a:ext cx="8634599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253800" y="2977560"/>
            <a:ext cx="8634599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678289" y="114453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4678289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4"/>
          </p:nvPr>
        </p:nvSpPr>
        <p:spPr>
          <a:xfrm>
            <a:off x="253800" y="2977560"/>
            <a:ext cx="4213620" cy="167372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33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None/>
              <a:defRPr sz="1400"/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2219" y="1144530"/>
            <a:ext cx="4397489" cy="35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2219" y="1144530"/>
            <a:ext cx="4397489" cy="350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03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397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2700" marR="0" lvl="3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5600" marR="0" lvl="4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53835" y="1282303"/>
            <a:ext cx="8634843" cy="213955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1014" cy="347933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03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397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2700" marR="0" lvl="3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5600" marR="0" lvl="4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528" cy="347933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03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397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2700" marR="0" lvl="3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5600" marR="0" lvl="4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409698" y="841772"/>
            <a:ext cx="8305305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409698" y="2701528"/>
            <a:ext cx="8305305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409698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657603" y="4751737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09590" y="841859"/>
            <a:ext cx="8304930" cy="179036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lvl="0" indent="0">
              <a:spcBef>
                <a:spcPts val="0"/>
              </a:spcBef>
              <a:buSzPct val="78571"/>
              <a:buNone/>
              <a:defRPr sz="1400"/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09590" y="4767389"/>
            <a:ext cx="2057129" cy="27350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860" y="4767389"/>
            <a:ext cx="3085829" cy="27350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657659" y="4751729"/>
            <a:ext cx="2057129" cy="27350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109" y="1203390"/>
            <a:ext cx="8229330" cy="298323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SzPct val="78571"/>
              <a:buNone/>
              <a:defRPr sz="1400"/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53800" y="135810"/>
            <a:ext cx="8634599" cy="8480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lvl="0" indent="0">
              <a:spcBef>
                <a:spcPts val="0"/>
              </a:spcBef>
              <a:buSzPct val="78571"/>
              <a:buNone/>
              <a:defRPr sz="1400"/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lvl="0" indent="0">
              <a:spcBef>
                <a:spcPts val="0"/>
              </a:spcBef>
              <a:buSzPct val="78571"/>
              <a:buNone/>
              <a:defRPr sz="1400"/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253800" y="4767389"/>
            <a:ext cx="2057129" cy="27350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860" y="4767389"/>
            <a:ext cx="3085829" cy="27350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859" y="4767389"/>
            <a:ext cx="2430540" cy="27350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03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397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2700" marR="0" lvl="3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5600" marR="0" lvl="4" indent="-1524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253835" y="4767261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409590" y="841859"/>
            <a:ext cx="8304930" cy="179036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450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4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arallel Programming</a:t>
            </a:r>
            <a:br>
              <a:rPr lang="en-GB" sz="4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Exercise Session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Coarse Grained Locking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remove(T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contains(T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add(c)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65"/>
          <p:cNvSpPr/>
          <p:nvPr/>
        </p:nvSpPr>
        <p:spPr>
          <a:xfrm>
            <a:off x="17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66"/>
          <p:cNvSpPr/>
          <p:nvPr/>
        </p:nvSpPr>
        <p:spPr>
          <a:xfrm>
            <a:off x="308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5" name="Shape 267"/>
          <p:cNvSpPr/>
          <p:nvPr/>
        </p:nvSpPr>
        <p:spPr>
          <a:xfrm>
            <a:off x="44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6" name="Shape 268"/>
          <p:cNvSpPr/>
          <p:nvPr/>
        </p:nvSpPr>
        <p:spPr>
          <a:xfrm>
            <a:off x="578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7" name="Shape 269"/>
          <p:cNvSpPr/>
          <p:nvPr/>
        </p:nvSpPr>
        <p:spPr>
          <a:xfrm>
            <a:off x="71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8" name="Shape 270"/>
          <p:cNvCxnSpPr/>
          <p:nvPr/>
        </p:nvCxnSpPr>
        <p:spPr>
          <a:xfrm>
            <a:off x="214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9" name="Shape 271"/>
          <p:cNvCxnSpPr/>
          <p:nvPr/>
        </p:nvCxnSpPr>
        <p:spPr>
          <a:xfrm>
            <a:off x="349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" name="Shape 272"/>
          <p:cNvCxnSpPr/>
          <p:nvPr/>
        </p:nvCxnSpPr>
        <p:spPr>
          <a:xfrm>
            <a:off x="484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" name="Shape 273"/>
          <p:cNvCxnSpPr/>
          <p:nvPr/>
        </p:nvCxnSpPr>
        <p:spPr>
          <a:xfrm>
            <a:off x="619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1FDB76-C95D-647B-54BE-3D4AB810941F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Coarse Grained Locking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remove(T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contains(T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2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7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308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67" name="Shape 267"/>
          <p:cNvSpPr/>
          <p:nvPr/>
        </p:nvSpPr>
        <p:spPr>
          <a:xfrm>
            <a:off x="44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68" name="Shape 268"/>
          <p:cNvSpPr/>
          <p:nvPr/>
        </p:nvSpPr>
        <p:spPr>
          <a:xfrm>
            <a:off x="578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69" name="Shape 269"/>
          <p:cNvSpPr/>
          <p:nvPr/>
        </p:nvSpPr>
        <p:spPr>
          <a:xfrm>
            <a:off x="71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70" name="Shape 270"/>
          <p:cNvCxnSpPr>
            <a:stCxn id="265" idx="3"/>
            <a:endCxn id="266" idx="1"/>
          </p:cNvCxnSpPr>
          <p:nvPr/>
        </p:nvCxnSpPr>
        <p:spPr>
          <a:xfrm>
            <a:off x="214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1" name="Shape 271"/>
          <p:cNvCxnSpPr>
            <a:stCxn id="266" idx="3"/>
            <a:endCxn id="267" idx="1"/>
          </p:cNvCxnSpPr>
          <p:nvPr/>
        </p:nvCxnSpPr>
        <p:spPr>
          <a:xfrm>
            <a:off x="349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2" name="Shape 272"/>
          <p:cNvCxnSpPr>
            <a:stCxn id="267" idx="3"/>
            <a:endCxn id="268" idx="1"/>
          </p:cNvCxnSpPr>
          <p:nvPr/>
        </p:nvCxnSpPr>
        <p:spPr>
          <a:xfrm>
            <a:off x="484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3" name="Shape 273"/>
          <p:cNvCxnSpPr>
            <a:stCxn id="268" idx="3"/>
            <a:endCxn id="269" idx="1"/>
          </p:cNvCxnSpPr>
          <p:nvPr/>
        </p:nvCxnSpPr>
        <p:spPr>
          <a:xfrm>
            <a:off x="619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79" name="Shape 279"/>
          <p:cNvSpPr/>
          <p:nvPr/>
        </p:nvSpPr>
        <p:spPr>
          <a:xfrm>
            <a:off x="1332000" y="2738964"/>
            <a:ext cx="6750000" cy="1215000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Shape 280"/>
          <p:cNvGrpSpPr/>
          <p:nvPr/>
        </p:nvGrpSpPr>
        <p:grpSpPr>
          <a:xfrm>
            <a:off x="1197000" y="2468963"/>
            <a:ext cx="324000" cy="539999"/>
            <a:chOff x="3936000" y="2709000"/>
            <a:chExt cx="719999" cy="1083448"/>
          </a:xfrm>
        </p:grpSpPr>
        <p:pic>
          <p:nvPicPr>
            <p:cNvPr id="281" name="Shape 2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Shape 282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93C0C2-57EF-55C5-53CC-D5BE7367050A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94009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Coarse Grained Locking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remove(T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contains(T x) {...};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2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Simple, but a bottleneck for many threads, why?</a:t>
            </a:r>
          </a:p>
        </p:txBody>
      </p:sp>
      <p:sp>
        <p:nvSpPr>
          <p:cNvPr id="265" name="Shape 265"/>
          <p:cNvSpPr/>
          <p:nvPr/>
        </p:nvSpPr>
        <p:spPr>
          <a:xfrm>
            <a:off x="17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308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67" name="Shape 267"/>
          <p:cNvSpPr/>
          <p:nvPr/>
        </p:nvSpPr>
        <p:spPr>
          <a:xfrm>
            <a:off x="44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68" name="Shape 268"/>
          <p:cNvSpPr/>
          <p:nvPr/>
        </p:nvSpPr>
        <p:spPr>
          <a:xfrm>
            <a:off x="578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69" name="Shape 269"/>
          <p:cNvSpPr/>
          <p:nvPr/>
        </p:nvSpPr>
        <p:spPr>
          <a:xfrm>
            <a:off x="7137000" y="3008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70" name="Shape 270"/>
          <p:cNvCxnSpPr>
            <a:stCxn id="265" idx="3"/>
            <a:endCxn id="266" idx="1"/>
          </p:cNvCxnSpPr>
          <p:nvPr/>
        </p:nvCxnSpPr>
        <p:spPr>
          <a:xfrm>
            <a:off x="214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1" name="Shape 271"/>
          <p:cNvCxnSpPr>
            <a:stCxn id="266" idx="3"/>
            <a:endCxn id="267" idx="1"/>
          </p:cNvCxnSpPr>
          <p:nvPr/>
        </p:nvCxnSpPr>
        <p:spPr>
          <a:xfrm>
            <a:off x="349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2" name="Shape 272"/>
          <p:cNvCxnSpPr>
            <a:stCxn id="267" idx="3"/>
            <a:endCxn id="268" idx="1"/>
          </p:cNvCxnSpPr>
          <p:nvPr/>
        </p:nvCxnSpPr>
        <p:spPr>
          <a:xfrm>
            <a:off x="484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3" name="Shape 273"/>
          <p:cNvCxnSpPr>
            <a:stCxn id="268" idx="3"/>
            <a:endCxn id="269" idx="1"/>
          </p:cNvCxnSpPr>
          <p:nvPr/>
        </p:nvCxnSpPr>
        <p:spPr>
          <a:xfrm>
            <a:off x="6192000" y="321146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74" name="Shape 274"/>
          <p:cNvSpPr/>
          <p:nvPr/>
        </p:nvSpPr>
        <p:spPr>
          <a:xfrm>
            <a:off x="5112000" y="341396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cxnSp>
        <p:nvCxnSpPr>
          <p:cNvPr id="275" name="Shape 275"/>
          <p:cNvCxnSpPr>
            <a:stCxn id="267" idx="3"/>
            <a:endCxn id="274" idx="1"/>
          </p:cNvCxnSpPr>
          <p:nvPr/>
        </p:nvCxnSpPr>
        <p:spPr>
          <a:xfrm>
            <a:off x="4842000" y="3211464"/>
            <a:ext cx="270000" cy="405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6" name="Shape 276"/>
          <p:cNvCxnSpPr>
            <a:stCxn id="274" idx="3"/>
            <a:endCxn id="268" idx="1"/>
          </p:cNvCxnSpPr>
          <p:nvPr/>
        </p:nvCxnSpPr>
        <p:spPr>
          <a:xfrm rot="10800000" flipH="1">
            <a:off x="5517000" y="3211464"/>
            <a:ext cx="270000" cy="405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7" name="Shape 277"/>
          <p:cNvCxnSpPr/>
          <p:nvPr/>
        </p:nvCxnSpPr>
        <p:spPr>
          <a:xfrm>
            <a:off x="5247000" y="3143964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8" name="Shape 278"/>
          <p:cNvCxnSpPr/>
          <p:nvPr/>
        </p:nvCxnSpPr>
        <p:spPr>
          <a:xfrm flipH="1">
            <a:off x="5247000" y="3143964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9" name="Shape 279"/>
          <p:cNvSpPr/>
          <p:nvPr/>
        </p:nvSpPr>
        <p:spPr>
          <a:xfrm>
            <a:off x="1332000" y="2738964"/>
            <a:ext cx="6750000" cy="1215000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Shape 280"/>
          <p:cNvGrpSpPr/>
          <p:nvPr/>
        </p:nvGrpSpPr>
        <p:grpSpPr>
          <a:xfrm>
            <a:off x="1197000" y="2468963"/>
            <a:ext cx="324000" cy="539999"/>
            <a:chOff x="3936000" y="2709000"/>
            <a:chExt cx="719999" cy="1083448"/>
          </a:xfrm>
        </p:grpSpPr>
        <p:pic>
          <p:nvPicPr>
            <p:cNvPr id="281" name="Shape 2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Shape 282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604417-F43E-7A8D-AAA0-55E17165DD61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6244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grained Locking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more intricate than visible at a first sight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careful consideration of special cases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Idea: split object into pieces with separate locks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mutual exclusion for algorithms on disjoint pieces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CBC9D-AC0E-4672-C113-1E4E36731C91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try this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4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8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00" name="Shape 300"/>
          <p:cNvSpPr/>
          <p:nvPr/>
        </p:nvSpPr>
        <p:spPr>
          <a:xfrm>
            <a:off x="55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01" name="Shape 301"/>
          <p:cNvSpPr/>
          <p:nvPr/>
        </p:nvSpPr>
        <p:spPr>
          <a:xfrm>
            <a:off x="68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02" name="Shape 302"/>
          <p:cNvCxnSpPr>
            <a:stCxn id="297" idx="3"/>
            <a:endCxn id="298" idx="1"/>
          </p:cNvCxnSpPr>
          <p:nvPr/>
        </p:nvCxnSpPr>
        <p:spPr>
          <a:xfrm>
            <a:off x="18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8" idx="3"/>
            <a:endCxn id="299" idx="1"/>
          </p:cNvCxnSpPr>
          <p:nvPr/>
        </p:nvCxnSpPr>
        <p:spPr>
          <a:xfrm>
            <a:off x="32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4" name="Shape 304"/>
          <p:cNvCxnSpPr>
            <a:stCxn id="299" idx="3"/>
            <a:endCxn id="300" idx="1"/>
          </p:cNvCxnSpPr>
          <p:nvPr/>
        </p:nvCxnSpPr>
        <p:spPr>
          <a:xfrm>
            <a:off x="45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300" idx="3"/>
            <a:endCxn id="301" idx="1"/>
          </p:cNvCxnSpPr>
          <p:nvPr/>
        </p:nvCxnSpPr>
        <p:spPr>
          <a:xfrm>
            <a:off x="59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97FFC5-B648-542A-78E7-9E01E794510F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try this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Locking the predecessor is ok?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4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8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00" name="Shape 300"/>
          <p:cNvSpPr/>
          <p:nvPr/>
        </p:nvSpPr>
        <p:spPr>
          <a:xfrm>
            <a:off x="55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01" name="Shape 301"/>
          <p:cNvSpPr/>
          <p:nvPr/>
        </p:nvSpPr>
        <p:spPr>
          <a:xfrm>
            <a:off x="68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02" name="Shape 302"/>
          <p:cNvCxnSpPr>
            <a:stCxn id="297" idx="3"/>
            <a:endCxn id="298" idx="1"/>
          </p:cNvCxnSpPr>
          <p:nvPr/>
        </p:nvCxnSpPr>
        <p:spPr>
          <a:xfrm>
            <a:off x="18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8" idx="3"/>
            <a:endCxn id="299" idx="1"/>
          </p:cNvCxnSpPr>
          <p:nvPr/>
        </p:nvCxnSpPr>
        <p:spPr>
          <a:xfrm>
            <a:off x="32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4" name="Shape 304"/>
          <p:cNvCxnSpPr>
            <a:stCxn id="299" idx="3"/>
            <a:endCxn id="300" idx="1"/>
          </p:cNvCxnSpPr>
          <p:nvPr/>
        </p:nvCxnSpPr>
        <p:spPr>
          <a:xfrm>
            <a:off x="45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300" idx="3"/>
            <a:endCxn id="301" idx="1"/>
          </p:cNvCxnSpPr>
          <p:nvPr/>
        </p:nvCxnSpPr>
        <p:spPr>
          <a:xfrm>
            <a:off x="59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6" name="Shape 306"/>
          <p:cNvCxnSpPr>
            <a:stCxn id="299" idx="2"/>
            <a:endCxn id="301" idx="2"/>
          </p:cNvCxnSpPr>
          <p:nvPr/>
        </p:nvCxnSpPr>
        <p:spPr>
          <a:xfrm rot="-5400000" flipH="1">
            <a:off x="5719200" y="1559550"/>
            <a:ext cx="600" cy="2700000"/>
          </a:xfrm>
          <a:prstGeom prst="curvedConnector3">
            <a:avLst>
              <a:gd name="adj1" fmla="val 1116541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7" name="Shape 307"/>
          <p:cNvCxnSpPr/>
          <p:nvPr/>
        </p:nvCxnSpPr>
        <p:spPr>
          <a:xfrm>
            <a:off x="4977000" y="26392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8" name="Shape 308"/>
          <p:cNvCxnSpPr/>
          <p:nvPr/>
        </p:nvCxnSpPr>
        <p:spPr>
          <a:xfrm flipH="1">
            <a:off x="4977000" y="26392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309" name="Shape 309"/>
          <p:cNvGrpSpPr/>
          <p:nvPr/>
        </p:nvGrpSpPr>
        <p:grpSpPr>
          <a:xfrm>
            <a:off x="4032000" y="2031750"/>
            <a:ext cx="438300" cy="654300"/>
            <a:chOff x="3936000" y="2709000"/>
            <a:chExt cx="973999" cy="1312780"/>
          </a:xfrm>
        </p:grpSpPr>
        <p:pic>
          <p:nvPicPr>
            <p:cNvPr id="310" name="Shape 3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Shape 311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9CCAF2-DF83-9611-ECD8-037BF31B9259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90854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try this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remove(b)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not deleted!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4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81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22" name="Shape 322"/>
          <p:cNvSpPr/>
          <p:nvPr/>
        </p:nvSpPr>
        <p:spPr>
          <a:xfrm>
            <a:off x="41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23" name="Shape 323"/>
          <p:cNvSpPr/>
          <p:nvPr/>
        </p:nvSpPr>
        <p:spPr>
          <a:xfrm>
            <a:off x="551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24" name="Shape 324"/>
          <p:cNvSpPr/>
          <p:nvPr/>
        </p:nvSpPr>
        <p:spPr>
          <a:xfrm>
            <a:off x="68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25" name="Shape 325"/>
          <p:cNvCxnSpPr>
            <a:stCxn id="320" idx="3"/>
            <a:endCxn id="321" idx="1"/>
          </p:cNvCxnSpPr>
          <p:nvPr/>
        </p:nvCxnSpPr>
        <p:spPr>
          <a:xfrm>
            <a:off x="187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6" name="Shape 326"/>
          <p:cNvCxnSpPr>
            <a:stCxn id="321" idx="3"/>
            <a:endCxn id="322" idx="1"/>
          </p:cNvCxnSpPr>
          <p:nvPr/>
        </p:nvCxnSpPr>
        <p:spPr>
          <a:xfrm>
            <a:off x="322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7" name="Shape 327"/>
          <p:cNvCxnSpPr>
            <a:stCxn id="322" idx="3"/>
            <a:endCxn id="323" idx="1"/>
          </p:cNvCxnSpPr>
          <p:nvPr/>
        </p:nvCxnSpPr>
        <p:spPr>
          <a:xfrm>
            <a:off x="457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8" name="Shape 328"/>
          <p:cNvCxnSpPr>
            <a:stCxn id="323" idx="3"/>
            <a:endCxn id="324" idx="1"/>
          </p:cNvCxnSpPr>
          <p:nvPr/>
        </p:nvCxnSpPr>
        <p:spPr>
          <a:xfrm>
            <a:off x="592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9" name="Shape 329"/>
          <p:cNvCxnSpPr>
            <a:stCxn id="322" idx="2"/>
            <a:endCxn id="324" idx="2"/>
          </p:cNvCxnSpPr>
          <p:nvPr/>
        </p:nvCxnSpPr>
        <p:spPr>
          <a:xfrm rot="-5400000" flipH="1">
            <a:off x="5719200" y="1627050"/>
            <a:ext cx="600" cy="2700000"/>
          </a:xfrm>
          <a:prstGeom prst="curvedConnector3">
            <a:avLst>
              <a:gd name="adj1" fmla="val 1116541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30" name="Shape 330"/>
          <p:cNvCxnSpPr/>
          <p:nvPr/>
        </p:nvCxnSpPr>
        <p:spPr>
          <a:xfrm>
            <a:off x="497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1" name="Shape 331"/>
          <p:cNvCxnSpPr/>
          <p:nvPr/>
        </p:nvCxnSpPr>
        <p:spPr>
          <a:xfrm flipH="1">
            <a:off x="497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332" name="Shape 332"/>
          <p:cNvGrpSpPr/>
          <p:nvPr/>
        </p:nvGrpSpPr>
        <p:grpSpPr>
          <a:xfrm>
            <a:off x="4032000" y="2099250"/>
            <a:ext cx="438300" cy="654300"/>
            <a:chOff x="3936000" y="2709000"/>
            <a:chExt cx="973999" cy="1312780"/>
          </a:xfrm>
        </p:grpSpPr>
        <p:pic>
          <p:nvPicPr>
            <p:cNvPr id="333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36" name="Shape 336"/>
          <p:cNvGrpSpPr/>
          <p:nvPr/>
        </p:nvGrpSpPr>
        <p:grpSpPr>
          <a:xfrm>
            <a:off x="2682000" y="2143503"/>
            <a:ext cx="438300" cy="654300"/>
            <a:chOff x="3936000" y="2709000"/>
            <a:chExt cx="973999" cy="1312780"/>
          </a:xfrm>
        </p:grpSpPr>
        <p:pic>
          <p:nvPicPr>
            <p:cNvPr id="337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340" name="Shape 340"/>
          <p:cNvCxnSpPr/>
          <p:nvPr/>
        </p:nvCxnSpPr>
        <p:spPr>
          <a:xfrm>
            <a:off x="362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1" name="Shape 341"/>
          <p:cNvCxnSpPr/>
          <p:nvPr/>
        </p:nvCxnSpPr>
        <p:spPr>
          <a:xfrm flipH="1">
            <a:off x="362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2" name="Shape 342"/>
          <p:cNvCxnSpPr>
            <a:stCxn id="321" idx="2"/>
            <a:endCxn id="323" idx="2"/>
          </p:cNvCxnSpPr>
          <p:nvPr/>
        </p:nvCxnSpPr>
        <p:spPr>
          <a:xfrm rot="-5400000" flipH="1">
            <a:off x="4369200" y="1627050"/>
            <a:ext cx="600" cy="2700000"/>
          </a:xfrm>
          <a:prstGeom prst="curvedConnector3">
            <a:avLst>
              <a:gd name="adj1" fmla="val 1132416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8A29F7-E0DB-77EF-847E-675118FFD5DB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try this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remove(b)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Pct val="25000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not </a:t>
            </a:r>
            <a:r>
              <a:rPr lang="en-GB" dirty="0"/>
              <a:t>deleted! 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removing, lock the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defensively. </a:t>
            </a:r>
            <a:endParaRPr lang="en-GB"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4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81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22" name="Shape 322"/>
          <p:cNvSpPr/>
          <p:nvPr/>
        </p:nvSpPr>
        <p:spPr>
          <a:xfrm>
            <a:off x="41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23" name="Shape 323"/>
          <p:cNvSpPr/>
          <p:nvPr/>
        </p:nvSpPr>
        <p:spPr>
          <a:xfrm>
            <a:off x="551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24" name="Shape 324"/>
          <p:cNvSpPr/>
          <p:nvPr/>
        </p:nvSpPr>
        <p:spPr>
          <a:xfrm>
            <a:off x="68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25" name="Shape 325"/>
          <p:cNvCxnSpPr>
            <a:stCxn id="320" idx="3"/>
            <a:endCxn id="321" idx="1"/>
          </p:cNvCxnSpPr>
          <p:nvPr/>
        </p:nvCxnSpPr>
        <p:spPr>
          <a:xfrm>
            <a:off x="187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6" name="Shape 326"/>
          <p:cNvCxnSpPr>
            <a:stCxn id="321" idx="3"/>
            <a:endCxn id="322" idx="1"/>
          </p:cNvCxnSpPr>
          <p:nvPr/>
        </p:nvCxnSpPr>
        <p:spPr>
          <a:xfrm>
            <a:off x="322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7" name="Shape 327"/>
          <p:cNvCxnSpPr>
            <a:stCxn id="322" idx="3"/>
            <a:endCxn id="323" idx="1"/>
          </p:cNvCxnSpPr>
          <p:nvPr/>
        </p:nvCxnSpPr>
        <p:spPr>
          <a:xfrm>
            <a:off x="457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8" name="Shape 328"/>
          <p:cNvCxnSpPr>
            <a:stCxn id="323" idx="3"/>
            <a:endCxn id="324" idx="1"/>
          </p:cNvCxnSpPr>
          <p:nvPr/>
        </p:nvCxnSpPr>
        <p:spPr>
          <a:xfrm>
            <a:off x="592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9" name="Shape 329"/>
          <p:cNvCxnSpPr>
            <a:stCxn id="322" idx="2"/>
            <a:endCxn id="324" idx="2"/>
          </p:cNvCxnSpPr>
          <p:nvPr/>
        </p:nvCxnSpPr>
        <p:spPr>
          <a:xfrm rot="-5400000" flipH="1">
            <a:off x="5719200" y="1627050"/>
            <a:ext cx="600" cy="2700000"/>
          </a:xfrm>
          <a:prstGeom prst="curvedConnector3">
            <a:avLst>
              <a:gd name="adj1" fmla="val 1116541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30" name="Shape 330"/>
          <p:cNvCxnSpPr/>
          <p:nvPr/>
        </p:nvCxnSpPr>
        <p:spPr>
          <a:xfrm>
            <a:off x="497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1" name="Shape 331"/>
          <p:cNvCxnSpPr/>
          <p:nvPr/>
        </p:nvCxnSpPr>
        <p:spPr>
          <a:xfrm flipH="1">
            <a:off x="497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332" name="Shape 332"/>
          <p:cNvGrpSpPr/>
          <p:nvPr/>
        </p:nvGrpSpPr>
        <p:grpSpPr>
          <a:xfrm>
            <a:off x="4032000" y="2099250"/>
            <a:ext cx="438300" cy="654300"/>
            <a:chOff x="3936000" y="2709000"/>
            <a:chExt cx="973999" cy="1312780"/>
          </a:xfrm>
        </p:grpSpPr>
        <p:pic>
          <p:nvPicPr>
            <p:cNvPr id="333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36" name="Shape 336"/>
          <p:cNvGrpSpPr/>
          <p:nvPr/>
        </p:nvGrpSpPr>
        <p:grpSpPr>
          <a:xfrm>
            <a:off x="2682000" y="2143503"/>
            <a:ext cx="438300" cy="654300"/>
            <a:chOff x="3936000" y="2709000"/>
            <a:chExt cx="973999" cy="1312780"/>
          </a:xfrm>
        </p:grpSpPr>
        <p:pic>
          <p:nvPicPr>
            <p:cNvPr id="337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8" name="Shape 336"/>
          <p:cNvGrpSpPr/>
          <p:nvPr/>
        </p:nvGrpSpPr>
        <p:grpSpPr>
          <a:xfrm>
            <a:off x="4032000" y="1460799"/>
            <a:ext cx="438300" cy="654300"/>
            <a:chOff x="3936000" y="2709000"/>
            <a:chExt cx="973999" cy="1312780"/>
          </a:xfrm>
        </p:grpSpPr>
        <p:pic>
          <p:nvPicPr>
            <p:cNvPr id="29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1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2" name="Shape 332"/>
          <p:cNvGrpSpPr/>
          <p:nvPr/>
        </p:nvGrpSpPr>
        <p:grpSpPr>
          <a:xfrm>
            <a:off x="5370888" y="2097410"/>
            <a:ext cx="438300" cy="654300"/>
            <a:chOff x="3936000" y="2709000"/>
            <a:chExt cx="973999" cy="1312780"/>
          </a:xfrm>
        </p:grpSpPr>
        <p:pic>
          <p:nvPicPr>
            <p:cNvPr id="33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</a:p>
          </p:txBody>
        </p:sp>
        <p:sp>
          <p:nvSpPr>
            <p:cNvPr id="35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96685" y="1386734"/>
            <a:ext cx="76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Waiting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6C50D-33AB-720D-0C8D-B440FAE7211B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78386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try this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remove(b)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Pct val="25000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not </a:t>
            </a:r>
            <a:r>
              <a:rPr lang="en-GB" dirty="0"/>
              <a:t>deleted! 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removing, lock the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defensively. </a:t>
            </a:r>
            <a:endParaRPr lang="en-GB"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4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81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22" name="Shape 322"/>
          <p:cNvSpPr/>
          <p:nvPr/>
        </p:nvSpPr>
        <p:spPr>
          <a:xfrm>
            <a:off x="41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23" name="Shape 323"/>
          <p:cNvSpPr/>
          <p:nvPr/>
        </p:nvSpPr>
        <p:spPr>
          <a:xfrm>
            <a:off x="551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24" name="Shape 324"/>
          <p:cNvSpPr/>
          <p:nvPr/>
        </p:nvSpPr>
        <p:spPr>
          <a:xfrm>
            <a:off x="6867000" y="2571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25" name="Shape 325"/>
          <p:cNvCxnSpPr>
            <a:stCxn id="320" idx="3"/>
            <a:endCxn id="321" idx="1"/>
          </p:cNvCxnSpPr>
          <p:nvPr/>
        </p:nvCxnSpPr>
        <p:spPr>
          <a:xfrm>
            <a:off x="187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6" name="Shape 326"/>
          <p:cNvCxnSpPr>
            <a:stCxn id="321" idx="3"/>
            <a:endCxn id="322" idx="1"/>
          </p:cNvCxnSpPr>
          <p:nvPr/>
        </p:nvCxnSpPr>
        <p:spPr>
          <a:xfrm>
            <a:off x="322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8" name="Shape 328"/>
          <p:cNvCxnSpPr>
            <a:stCxn id="323" idx="3"/>
            <a:endCxn id="324" idx="1"/>
          </p:cNvCxnSpPr>
          <p:nvPr/>
        </p:nvCxnSpPr>
        <p:spPr>
          <a:xfrm>
            <a:off x="5922000" y="2774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29" name="Shape 329"/>
          <p:cNvCxnSpPr>
            <a:stCxn id="322" idx="2"/>
            <a:endCxn id="324" idx="2"/>
          </p:cNvCxnSpPr>
          <p:nvPr/>
        </p:nvCxnSpPr>
        <p:spPr>
          <a:xfrm rot="-5400000" flipH="1">
            <a:off x="5719200" y="1627050"/>
            <a:ext cx="600" cy="2700000"/>
          </a:xfrm>
          <a:prstGeom prst="curvedConnector3">
            <a:avLst>
              <a:gd name="adj1" fmla="val 111654167"/>
            </a:avLst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336" name="Shape 336"/>
          <p:cNvGrpSpPr/>
          <p:nvPr/>
        </p:nvGrpSpPr>
        <p:grpSpPr>
          <a:xfrm>
            <a:off x="2682000" y="2143503"/>
            <a:ext cx="438300" cy="654300"/>
            <a:chOff x="3936000" y="2709000"/>
            <a:chExt cx="973999" cy="1312780"/>
          </a:xfrm>
        </p:grpSpPr>
        <p:pic>
          <p:nvPicPr>
            <p:cNvPr id="337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8" name="Shape 336"/>
          <p:cNvGrpSpPr/>
          <p:nvPr/>
        </p:nvGrpSpPr>
        <p:grpSpPr>
          <a:xfrm>
            <a:off x="4081016" y="2148516"/>
            <a:ext cx="438300" cy="654300"/>
            <a:chOff x="3936000" y="2709000"/>
            <a:chExt cx="973999" cy="1312780"/>
          </a:xfrm>
        </p:grpSpPr>
        <p:pic>
          <p:nvPicPr>
            <p:cNvPr id="29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1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36" name="Shape 340"/>
          <p:cNvCxnSpPr/>
          <p:nvPr/>
        </p:nvCxnSpPr>
        <p:spPr>
          <a:xfrm>
            <a:off x="362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" name="Shape 341"/>
          <p:cNvCxnSpPr/>
          <p:nvPr/>
        </p:nvCxnSpPr>
        <p:spPr>
          <a:xfrm flipH="1">
            <a:off x="3627000" y="27067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" name="Shape 329"/>
          <p:cNvCxnSpPr>
            <a:stCxn id="321" idx="2"/>
            <a:endCxn id="324" idx="2"/>
          </p:cNvCxnSpPr>
          <p:nvPr/>
        </p:nvCxnSpPr>
        <p:spPr>
          <a:xfrm rot="16200000" flipH="1">
            <a:off x="5044500" y="951750"/>
            <a:ext cx="12700" cy="4050000"/>
          </a:xfrm>
          <a:prstGeom prst="curvedConnector3">
            <a:avLst>
              <a:gd name="adj1" fmla="val 9576000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C70093D-1A07-9E76-1291-CE2EC3B825B2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09220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What's the problem?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deleting, the next field of next is read, i.e. next also has to be protected.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1467000" y="3511987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2817000" y="3511987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52" name="Shape 352"/>
          <p:cNvSpPr/>
          <p:nvPr/>
        </p:nvSpPr>
        <p:spPr>
          <a:xfrm>
            <a:off x="4167000" y="3511987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53" name="Shape 353"/>
          <p:cNvSpPr/>
          <p:nvPr/>
        </p:nvSpPr>
        <p:spPr>
          <a:xfrm>
            <a:off x="5517000" y="3511987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354" name="Shape 354"/>
          <p:cNvSpPr/>
          <p:nvPr/>
        </p:nvSpPr>
        <p:spPr>
          <a:xfrm>
            <a:off x="6867000" y="3511987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355" name="Shape 355"/>
          <p:cNvCxnSpPr>
            <a:stCxn id="350" idx="3"/>
            <a:endCxn id="351" idx="1"/>
          </p:cNvCxnSpPr>
          <p:nvPr/>
        </p:nvCxnSpPr>
        <p:spPr>
          <a:xfrm>
            <a:off x="1872000" y="3714487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56" name="Shape 356"/>
          <p:cNvCxnSpPr>
            <a:stCxn id="351" idx="3"/>
            <a:endCxn id="352" idx="1"/>
          </p:cNvCxnSpPr>
          <p:nvPr/>
        </p:nvCxnSpPr>
        <p:spPr>
          <a:xfrm>
            <a:off x="3222000" y="3714487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57" name="Shape 357"/>
          <p:cNvCxnSpPr>
            <a:stCxn id="352" idx="3"/>
            <a:endCxn id="353" idx="1"/>
          </p:cNvCxnSpPr>
          <p:nvPr/>
        </p:nvCxnSpPr>
        <p:spPr>
          <a:xfrm>
            <a:off x="4572000" y="3714487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58" name="Shape 358"/>
          <p:cNvCxnSpPr>
            <a:stCxn id="353" idx="3"/>
            <a:endCxn id="354" idx="1"/>
          </p:cNvCxnSpPr>
          <p:nvPr/>
        </p:nvCxnSpPr>
        <p:spPr>
          <a:xfrm>
            <a:off x="5922000" y="3714487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359" name="Shape 359"/>
          <p:cNvGrpSpPr/>
          <p:nvPr/>
        </p:nvGrpSpPr>
        <p:grpSpPr>
          <a:xfrm>
            <a:off x="4032000" y="3039487"/>
            <a:ext cx="438300" cy="654300"/>
            <a:chOff x="3936000" y="2709000"/>
            <a:chExt cx="973999" cy="1312780"/>
          </a:xfrm>
        </p:grpSpPr>
        <p:pic>
          <p:nvPicPr>
            <p:cNvPr id="360" name="Shape 3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Shape 361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2682000" y="3061266"/>
            <a:ext cx="438300" cy="663444"/>
            <a:chOff x="3936000" y="2690652"/>
            <a:chExt cx="973999" cy="1331127"/>
          </a:xfrm>
        </p:grpSpPr>
        <p:pic>
          <p:nvPicPr>
            <p:cNvPr id="364" name="Shape 3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690652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Shape 365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367" name="Shape 367"/>
          <p:cNvCxnSpPr/>
          <p:nvPr/>
        </p:nvCxnSpPr>
        <p:spPr>
          <a:xfrm>
            <a:off x="3627000" y="3646987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8" name="Shape 368"/>
          <p:cNvCxnSpPr/>
          <p:nvPr/>
        </p:nvCxnSpPr>
        <p:spPr>
          <a:xfrm flipH="1">
            <a:off x="3627000" y="3646987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9" name="Shape 369"/>
          <p:cNvCxnSpPr>
            <a:stCxn id="351" idx="2"/>
            <a:endCxn id="353" idx="2"/>
          </p:cNvCxnSpPr>
          <p:nvPr/>
        </p:nvCxnSpPr>
        <p:spPr>
          <a:xfrm rot="-5400000" flipH="1">
            <a:off x="4369200" y="2567287"/>
            <a:ext cx="600" cy="2700000"/>
          </a:xfrm>
          <a:prstGeom prst="curvedConnector3">
            <a:avLst>
              <a:gd name="adj1" fmla="val 1132416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Rectangle 1"/>
          <p:cNvSpPr/>
          <p:nvPr/>
        </p:nvSpPr>
        <p:spPr>
          <a:xfrm>
            <a:off x="3000708" y="1768824"/>
            <a:ext cx="2478024" cy="75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</a:pPr>
            <a:r>
              <a:rPr lang="en-GB" sz="2000" dirty="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find a and b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</a:pPr>
            <a:r>
              <a:rPr lang="en-GB" sz="2000" dirty="0" err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a.next</a:t>
            </a:r>
            <a:r>
              <a:rPr lang="en-GB" sz="2000" dirty="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sz="2000" dirty="0" err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b.next</a:t>
            </a:r>
            <a:endParaRPr lang="en-GB" sz="2000" dirty="0">
              <a:solidFill>
                <a:schemeClr val="accent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C1658-67FB-7566-FBD6-1E75A73A44DF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53835" y="1282303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</a:t>
            </a:r>
            <a:r>
              <a:rPr lang="en-US" dirty="0"/>
              <a:t>11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9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add?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add(b’)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4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8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00" name="Shape 300"/>
          <p:cNvSpPr/>
          <p:nvPr/>
        </p:nvSpPr>
        <p:spPr>
          <a:xfrm>
            <a:off x="55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01" name="Shape 301"/>
          <p:cNvSpPr/>
          <p:nvPr/>
        </p:nvSpPr>
        <p:spPr>
          <a:xfrm>
            <a:off x="68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02" name="Shape 302"/>
          <p:cNvCxnSpPr>
            <a:stCxn id="297" idx="3"/>
            <a:endCxn id="298" idx="1"/>
          </p:cNvCxnSpPr>
          <p:nvPr/>
        </p:nvCxnSpPr>
        <p:spPr>
          <a:xfrm>
            <a:off x="18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8" idx="3"/>
            <a:endCxn id="299" idx="1"/>
          </p:cNvCxnSpPr>
          <p:nvPr/>
        </p:nvCxnSpPr>
        <p:spPr>
          <a:xfrm>
            <a:off x="32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4" name="Shape 304"/>
          <p:cNvCxnSpPr>
            <a:stCxn id="299" idx="3"/>
            <a:endCxn id="300" idx="1"/>
          </p:cNvCxnSpPr>
          <p:nvPr/>
        </p:nvCxnSpPr>
        <p:spPr>
          <a:xfrm>
            <a:off x="45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300" idx="3"/>
            <a:endCxn id="301" idx="1"/>
          </p:cNvCxnSpPr>
          <p:nvPr/>
        </p:nvCxnSpPr>
        <p:spPr>
          <a:xfrm>
            <a:off x="59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2" name="Group 1"/>
          <p:cNvGrpSpPr/>
          <p:nvPr/>
        </p:nvGrpSpPr>
        <p:grpSpPr>
          <a:xfrm>
            <a:off x="4557397" y="2639250"/>
            <a:ext cx="945000" cy="675000"/>
            <a:chOff x="4410166" y="2639250"/>
            <a:chExt cx="945000" cy="675000"/>
          </a:xfrm>
        </p:grpSpPr>
        <p:sp>
          <p:nvSpPr>
            <p:cNvPr id="21" name="Shape 274"/>
            <p:cNvSpPr/>
            <p:nvPr/>
          </p:nvSpPr>
          <p:spPr>
            <a:xfrm>
              <a:off x="4680166" y="2909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b’</a:t>
              </a:r>
              <a:endPara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Shape 275"/>
            <p:cNvCxnSpPr/>
            <p:nvPr/>
          </p:nvCxnSpPr>
          <p:spPr>
            <a:xfrm>
              <a:off x="4410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3" name="Shape 276"/>
            <p:cNvCxnSpPr/>
            <p:nvPr/>
          </p:nvCxnSpPr>
          <p:spPr>
            <a:xfrm rot="10800000" flipH="1">
              <a:off x="5085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4" name="Shape 277"/>
            <p:cNvCxnSpPr/>
            <p:nvPr/>
          </p:nvCxnSpPr>
          <p:spPr>
            <a:xfrm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" name="Shape 278"/>
            <p:cNvCxnSpPr/>
            <p:nvPr/>
          </p:nvCxnSpPr>
          <p:spPr>
            <a:xfrm flipH="1"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6" name="Shape 332"/>
          <p:cNvGrpSpPr/>
          <p:nvPr/>
        </p:nvGrpSpPr>
        <p:grpSpPr>
          <a:xfrm>
            <a:off x="4032000" y="2099250"/>
            <a:ext cx="438300" cy="654300"/>
            <a:chOff x="3936000" y="2709000"/>
            <a:chExt cx="973999" cy="1312780"/>
          </a:xfrm>
        </p:grpSpPr>
        <p:pic>
          <p:nvPicPr>
            <p:cNvPr id="27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-GB" sz="21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9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3E0346-7C83-E502-57AD-103BC22D06A2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13462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add?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A: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add(b’)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B: remove(b)</a:t>
            </a:r>
            <a:endParaRPr lang="en-GB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Pct val="25000"/>
            </a:pPr>
            <a:r>
              <a:rPr lang="en-GB" dirty="0"/>
              <a:t>b’ not added! 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4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8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00" name="Shape 300"/>
          <p:cNvSpPr/>
          <p:nvPr/>
        </p:nvSpPr>
        <p:spPr>
          <a:xfrm>
            <a:off x="55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01" name="Shape 301"/>
          <p:cNvSpPr/>
          <p:nvPr/>
        </p:nvSpPr>
        <p:spPr>
          <a:xfrm>
            <a:off x="68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02" name="Shape 302"/>
          <p:cNvCxnSpPr>
            <a:stCxn id="297" idx="3"/>
            <a:endCxn id="298" idx="1"/>
          </p:cNvCxnSpPr>
          <p:nvPr/>
        </p:nvCxnSpPr>
        <p:spPr>
          <a:xfrm>
            <a:off x="18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8" idx="3"/>
            <a:endCxn id="299" idx="1"/>
          </p:cNvCxnSpPr>
          <p:nvPr/>
        </p:nvCxnSpPr>
        <p:spPr>
          <a:xfrm>
            <a:off x="32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4" name="Shape 304"/>
          <p:cNvCxnSpPr>
            <a:stCxn id="299" idx="3"/>
            <a:endCxn id="300" idx="1"/>
          </p:cNvCxnSpPr>
          <p:nvPr/>
        </p:nvCxnSpPr>
        <p:spPr>
          <a:xfrm>
            <a:off x="45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300" idx="3"/>
            <a:endCxn id="301" idx="1"/>
          </p:cNvCxnSpPr>
          <p:nvPr/>
        </p:nvCxnSpPr>
        <p:spPr>
          <a:xfrm>
            <a:off x="59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6" name="Shape 306"/>
          <p:cNvCxnSpPr/>
          <p:nvPr/>
        </p:nvCxnSpPr>
        <p:spPr>
          <a:xfrm rot="-5400000" flipH="1">
            <a:off x="4355357" y="1559550"/>
            <a:ext cx="600" cy="2700000"/>
          </a:xfrm>
          <a:prstGeom prst="curvedConnector3">
            <a:avLst>
              <a:gd name="adj1" fmla="val 1116541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7" name="Shape 307"/>
          <p:cNvCxnSpPr/>
          <p:nvPr/>
        </p:nvCxnSpPr>
        <p:spPr>
          <a:xfrm>
            <a:off x="3589905" y="26392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8" name="Shape 308"/>
          <p:cNvCxnSpPr/>
          <p:nvPr/>
        </p:nvCxnSpPr>
        <p:spPr>
          <a:xfrm flipH="1">
            <a:off x="3589905" y="26392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4557397" y="2639250"/>
            <a:ext cx="945000" cy="675000"/>
            <a:chOff x="4410166" y="2639250"/>
            <a:chExt cx="945000" cy="675000"/>
          </a:xfrm>
        </p:grpSpPr>
        <p:sp>
          <p:nvSpPr>
            <p:cNvPr id="21" name="Shape 274"/>
            <p:cNvSpPr/>
            <p:nvPr/>
          </p:nvSpPr>
          <p:spPr>
            <a:xfrm>
              <a:off x="4680166" y="2909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b’</a:t>
              </a:r>
              <a:endPara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Shape 275"/>
            <p:cNvCxnSpPr/>
            <p:nvPr/>
          </p:nvCxnSpPr>
          <p:spPr>
            <a:xfrm>
              <a:off x="4410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3" name="Shape 276"/>
            <p:cNvCxnSpPr/>
            <p:nvPr/>
          </p:nvCxnSpPr>
          <p:spPr>
            <a:xfrm rot="10800000" flipH="1">
              <a:off x="5085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4" name="Shape 277"/>
            <p:cNvCxnSpPr/>
            <p:nvPr/>
          </p:nvCxnSpPr>
          <p:spPr>
            <a:xfrm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" name="Shape 278"/>
            <p:cNvCxnSpPr/>
            <p:nvPr/>
          </p:nvCxnSpPr>
          <p:spPr>
            <a:xfrm flipH="1"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6" name="Shape 332"/>
          <p:cNvGrpSpPr/>
          <p:nvPr/>
        </p:nvGrpSpPr>
        <p:grpSpPr>
          <a:xfrm>
            <a:off x="4032000" y="2099250"/>
            <a:ext cx="438300" cy="654300"/>
            <a:chOff x="3936000" y="2709000"/>
            <a:chExt cx="973999" cy="1312780"/>
          </a:xfrm>
        </p:grpSpPr>
        <p:pic>
          <p:nvPicPr>
            <p:cNvPr id="27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</a:p>
          </p:txBody>
        </p:sp>
        <p:sp>
          <p:nvSpPr>
            <p:cNvPr id="29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0" name="Shape 336"/>
          <p:cNvGrpSpPr/>
          <p:nvPr/>
        </p:nvGrpSpPr>
        <p:grpSpPr>
          <a:xfrm>
            <a:off x="2682000" y="2112507"/>
            <a:ext cx="438300" cy="654300"/>
            <a:chOff x="3936000" y="2709000"/>
            <a:chExt cx="973999" cy="1312780"/>
          </a:xfrm>
        </p:grpSpPr>
        <p:pic>
          <p:nvPicPr>
            <p:cNvPr id="31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3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B4BC87-158A-E30B-7323-E55A9E997ADD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05390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add?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A: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add(b’)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B: remove(b)</a:t>
            </a:r>
            <a:endParaRPr lang="en-GB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Pct val="25000"/>
            </a:pPr>
            <a:r>
              <a:rPr lang="en-GB" dirty="0"/>
              <a:t>b’ not added! </a:t>
            </a:r>
          </a:p>
          <a:p>
            <a:pPr lvl="0">
              <a:buSzPct val="25000"/>
            </a:pPr>
            <a:r>
              <a:rPr lang="en-GB" dirty="0"/>
              <a:t>Also when adding lock the </a:t>
            </a:r>
            <a:r>
              <a:rPr lang="en-GB" b="1" dirty="0"/>
              <a:t>successor</a:t>
            </a:r>
            <a:r>
              <a:rPr lang="en-GB" dirty="0"/>
              <a:t> defensively. </a:t>
            </a:r>
            <a:endParaRPr lang="en-GB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4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8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00" name="Shape 300"/>
          <p:cNvSpPr/>
          <p:nvPr/>
        </p:nvSpPr>
        <p:spPr>
          <a:xfrm>
            <a:off x="55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01" name="Shape 301"/>
          <p:cNvSpPr/>
          <p:nvPr/>
        </p:nvSpPr>
        <p:spPr>
          <a:xfrm>
            <a:off x="68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02" name="Shape 302"/>
          <p:cNvCxnSpPr>
            <a:stCxn id="297" idx="3"/>
            <a:endCxn id="298" idx="1"/>
          </p:cNvCxnSpPr>
          <p:nvPr/>
        </p:nvCxnSpPr>
        <p:spPr>
          <a:xfrm>
            <a:off x="18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8" idx="3"/>
            <a:endCxn id="299" idx="1"/>
          </p:cNvCxnSpPr>
          <p:nvPr/>
        </p:nvCxnSpPr>
        <p:spPr>
          <a:xfrm>
            <a:off x="32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4" name="Shape 304"/>
          <p:cNvCxnSpPr>
            <a:stCxn id="299" idx="3"/>
            <a:endCxn id="300" idx="1"/>
          </p:cNvCxnSpPr>
          <p:nvPr/>
        </p:nvCxnSpPr>
        <p:spPr>
          <a:xfrm>
            <a:off x="45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300" idx="3"/>
            <a:endCxn id="301" idx="1"/>
          </p:cNvCxnSpPr>
          <p:nvPr/>
        </p:nvCxnSpPr>
        <p:spPr>
          <a:xfrm>
            <a:off x="59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2" name="Group 1"/>
          <p:cNvGrpSpPr/>
          <p:nvPr/>
        </p:nvGrpSpPr>
        <p:grpSpPr>
          <a:xfrm>
            <a:off x="4557397" y="2639250"/>
            <a:ext cx="945000" cy="675000"/>
            <a:chOff x="4410166" y="2639250"/>
            <a:chExt cx="945000" cy="675000"/>
          </a:xfrm>
        </p:grpSpPr>
        <p:sp>
          <p:nvSpPr>
            <p:cNvPr id="21" name="Shape 274"/>
            <p:cNvSpPr/>
            <p:nvPr/>
          </p:nvSpPr>
          <p:spPr>
            <a:xfrm>
              <a:off x="4680166" y="2909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b’</a:t>
              </a:r>
              <a:endPara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Shape 275"/>
            <p:cNvCxnSpPr/>
            <p:nvPr/>
          </p:nvCxnSpPr>
          <p:spPr>
            <a:xfrm>
              <a:off x="4410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3" name="Shape 276"/>
            <p:cNvCxnSpPr/>
            <p:nvPr/>
          </p:nvCxnSpPr>
          <p:spPr>
            <a:xfrm rot="10800000" flipH="1">
              <a:off x="5085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4" name="Shape 277"/>
            <p:cNvCxnSpPr/>
            <p:nvPr/>
          </p:nvCxnSpPr>
          <p:spPr>
            <a:xfrm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" name="Shape 278"/>
            <p:cNvCxnSpPr/>
            <p:nvPr/>
          </p:nvCxnSpPr>
          <p:spPr>
            <a:xfrm flipH="1"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6" name="Shape 332"/>
          <p:cNvGrpSpPr/>
          <p:nvPr/>
        </p:nvGrpSpPr>
        <p:grpSpPr>
          <a:xfrm>
            <a:off x="4032000" y="2099250"/>
            <a:ext cx="438300" cy="654300"/>
            <a:chOff x="3936000" y="2709000"/>
            <a:chExt cx="973999" cy="1312780"/>
          </a:xfrm>
        </p:grpSpPr>
        <p:pic>
          <p:nvPicPr>
            <p:cNvPr id="27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</a:p>
          </p:txBody>
        </p:sp>
        <p:sp>
          <p:nvSpPr>
            <p:cNvPr id="29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0" name="Shape 336"/>
          <p:cNvGrpSpPr/>
          <p:nvPr/>
        </p:nvGrpSpPr>
        <p:grpSpPr>
          <a:xfrm>
            <a:off x="2682000" y="2112507"/>
            <a:ext cx="438300" cy="654300"/>
            <a:chOff x="3936000" y="2709000"/>
            <a:chExt cx="973999" cy="1312780"/>
          </a:xfrm>
        </p:grpSpPr>
        <p:pic>
          <p:nvPicPr>
            <p:cNvPr id="31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3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8" name="Shape 336"/>
          <p:cNvGrpSpPr/>
          <p:nvPr/>
        </p:nvGrpSpPr>
        <p:grpSpPr>
          <a:xfrm>
            <a:off x="4032000" y="1460799"/>
            <a:ext cx="438300" cy="654300"/>
            <a:chOff x="3936000" y="2709000"/>
            <a:chExt cx="973999" cy="1312780"/>
          </a:xfrm>
        </p:grpSpPr>
        <p:pic>
          <p:nvPicPr>
            <p:cNvPr id="39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41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96685" y="1386734"/>
            <a:ext cx="76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Waiting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3" name="Shape 332"/>
          <p:cNvGrpSpPr/>
          <p:nvPr/>
        </p:nvGrpSpPr>
        <p:grpSpPr>
          <a:xfrm>
            <a:off x="5394600" y="2056356"/>
            <a:ext cx="438300" cy="654300"/>
            <a:chOff x="3936000" y="2709000"/>
            <a:chExt cx="973999" cy="1312780"/>
          </a:xfrm>
        </p:grpSpPr>
        <p:pic>
          <p:nvPicPr>
            <p:cNvPr id="44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Shape 3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</a:p>
          </p:txBody>
        </p:sp>
        <p:sp>
          <p:nvSpPr>
            <p:cNvPr id="46" name="Shape 3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4251CD-A6F2-6C85-3EC8-D97F48C08F3A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57782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add?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A: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add(b’)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>
                <a:latin typeface="Consolas"/>
                <a:ea typeface="Consolas"/>
                <a:cs typeface="Consolas"/>
                <a:sym typeface="Consolas"/>
              </a:rPr>
              <a:t>B: remove(b)</a:t>
            </a:r>
            <a:endParaRPr lang="en-GB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buSzPct val="25000"/>
            </a:pPr>
            <a:r>
              <a:rPr lang="en-GB" dirty="0"/>
              <a:t>b’ not added! </a:t>
            </a:r>
          </a:p>
          <a:p>
            <a:pPr lvl="0">
              <a:buSzPct val="25000"/>
            </a:pPr>
            <a:r>
              <a:rPr lang="en-GB" dirty="0"/>
              <a:t>Also when adding lock the </a:t>
            </a:r>
            <a:r>
              <a:rPr lang="en-GB" b="1" dirty="0"/>
              <a:t>successor</a:t>
            </a:r>
            <a:r>
              <a:rPr lang="en-GB" dirty="0"/>
              <a:t> defensively. </a:t>
            </a:r>
            <a:endParaRPr lang="en-GB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4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8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00" name="Shape 300"/>
          <p:cNvSpPr/>
          <p:nvPr/>
        </p:nvSpPr>
        <p:spPr>
          <a:xfrm>
            <a:off x="551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301" name="Shape 301"/>
          <p:cNvSpPr/>
          <p:nvPr/>
        </p:nvSpPr>
        <p:spPr>
          <a:xfrm>
            <a:off x="6867000" y="2504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302" name="Shape 302"/>
          <p:cNvCxnSpPr>
            <a:stCxn id="297" idx="3"/>
            <a:endCxn id="298" idx="1"/>
          </p:cNvCxnSpPr>
          <p:nvPr/>
        </p:nvCxnSpPr>
        <p:spPr>
          <a:xfrm>
            <a:off x="187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8" idx="3"/>
            <a:endCxn id="299" idx="1"/>
          </p:cNvCxnSpPr>
          <p:nvPr/>
        </p:nvCxnSpPr>
        <p:spPr>
          <a:xfrm>
            <a:off x="32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300" idx="3"/>
            <a:endCxn id="301" idx="1"/>
          </p:cNvCxnSpPr>
          <p:nvPr/>
        </p:nvCxnSpPr>
        <p:spPr>
          <a:xfrm>
            <a:off x="5922000" y="27067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" name="Shape 274"/>
          <p:cNvSpPr/>
          <p:nvPr/>
        </p:nvSpPr>
        <p:spPr>
          <a:xfrm>
            <a:off x="4827397" y="29092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b’</a:t>
            </a:r>
            <a:endParaRPr lang="en-GB"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Shape 275"/>
          <p:cNvCxnSpPr/>
          <p:nvPr/>
        </p:nvCxnSpPr>
        <p:spPr>
          <a:xfrm>
            <a:off x="4557397" y="2706750"/>
            <a:ext cx="270000" cy="405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" name="Shape 276"/>
          <p:cNvCxnSpPr/>
          <p:nvPr/>
        </p:nvCxnSpPr>
        <p:spPr>
          <a:xfrm rot="10800000" flipH="1">
            <a:off x="5232397" y="2706750"/>
            <a:ext cx="270000" cy="405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30" name="Shape 336"/>
          <p:cNvGrpSpPr/>
          <p:nvPr/>
        </p:nvGrpSpPr>
        <p:grpSpPr>
          <a:xfrm>
            <a:off x="2682000" y="2112507"/>
            <a:ext cx="438300" cy="654300"/>
            <a:chOff x="3936000" y="2709000"/>
            <a:chExt cx="973999" cy="1312780"/>
          </a:xfrm>
        </p:grpSpPr>
        <p:pic>
          <p:nvPicPr>
            <p:cNvPr id="31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33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8" name="Shape 336"/>
          <p:cNvGrpSpPr/>
          <p:nvPr/>
        </p:nvGrpSpPr>
        <p:grpSpPr>
          <a:xfrm>
            <a:off x="4032000" y="2100879"/>
            <a:ext cx="438300" cy="654300"/>
            <a:chOff x="3936000" y="2709000"/>
            <a:chExt cx="973999" cy="1312780"/>
          </a:xfrm>
        </p:grpSpPr>
        <p:pic>
          <p:nvPicPr>
            <p:cNvPr id="39" name="Shape 3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Shape 3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100" b="1" dirty="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</a:p>
          </p:txBody>
        </p:sp>
        <p:sp>
          <p:nvSpPr>
            <p:cNvPr id="41" name="Shape 3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37" name="Shape 306"/>
          <p:cNvCxnSpPr>
            <a:stCxn id="298" idx="2"/>
            <a:endCxn id="21" idx="2"/>
          </p:cNvCxnSpPr>
          <p:nvPr/>
        </p:nvCxnSpPr>
        <p:spPr>
          <a:xfrm rot="16200000" flipH="1">
            <a:off x="3822198" y="2106551"/>
            <a:ext cx="405000" cy="2010397"/>
          </a:xfrm>
          <a:prstGeom prst="curvedConnector3">
            <a:avLst>
              <a:gd name="adj1" fmla="val 156444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7" name="Shape 307"/>
          <p:cNvCxnSpPr/>
          <p:nvPr/>
        </p:nvCxnSpPr>
        <p:spPr>
          <a:xfrm>
            <a:off x="3589905" y="26392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hape 308"/>
          <p:cNvCxnSpPr/>
          <p:nvPr/>
        </p:nvCxnSpPr>
        <p:spPr>
          <a:xfrm flipH="1">
            <a:off x="3589905" y="263925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C77CB0-1772-B817-259F-133BFB0129F5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58757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Hand-over-hand locking (remove</a:t>
            </a:r>
            <a:r>
              <a:rPr lang="en-GB" dirty="0"/>
              <a:t> 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37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172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79" name="Shape 379"/>
          <p:cNvSpPr/>
          <p:nvPr/>
        </p:nvSpPr>
        <p:spPr>
          <a:xfrm>
            <a:off x="307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80" name="Shape 380"/>
          <p:cNvSpPr/>
          <p:nvPr/>
        </p:nvSpPr>
        <p:spPr>
          <a:xfrm>
            <a:off x="442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381" name="Shape 381"/>
          <p:cNvSpPr/>
          <p:nvPr/>
        </p:nvSpPr>
        <p:spPr>
          <a:xfrm>
            <a:off x="577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382" name="Shape 382"/>
          <p:cNvCxnSpPr>
            <a:stCxn id="377" idx="3"/>
            <a:endCxn id="378" idx="1"/>
          </p:cNvCxnSpPr>
          <p:nvPr/>
        </p:nvCxnSpPr>
        <p:spPr>
          <a:xfrm>
            <a:off x="78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3" name="Shape 383"/>
          <p:cNvCxnSpPr>
            <a:stCxn id="378" idx="3"/>
            <a:endCxn id="379" idx="1"/>
          </p:cNvCxnSpPr>
          <p:nvPr/>
        </p:nvCxnSpPr>
        <p:spPr>
          <a:xfrm>
            <a:off x="213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4" name="Shape 384"/>
          <p:cNvCxnSpPr>
            <a:stCxn id="379" idx="3"/>
            <a:endCxn id="380" idx="1"/>
          </p:cNvCxnSpPr>
          <p:nvPr/>
        </p:nvCxnSpPr>
        <p:spPr>
          <a:xfrm>
            <a:off x="348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5" name="Shape 385"/>
          <p:cNvCxnSpPr>
            <a:stCxn id="380" idx="3"/>
            <a:endCxn id="381" idx="1"/>
          </p:cNvCxnSpPr>
          <p:nvPr/>
        </p:nvCxnSpPr>
        <p:spPr>
          <a:xfrm>
            <a:off x="483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386" name="Shape 386"/>
          <p:cNvGrpSpPr/>
          <p:nvPr/>
        </p:nvGrpSpPr>
        <p:grpSpPr>
          <a:xfrm>
            <a:off x="1922578" y="994361"/>
            <a:ext cx="324000" cy="539999"/>
            <a:chOff x="3936000" y="2709000"/>
            <a:chExt cx="719999" cy="1083448"/>
          </a:xfrm>
        </p:grpSpPr>
        <p:pic>
          <p:nvPicPr>
            <p:cNvPr id="387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653578" y="994361"/>
            <a:ext cx="324000" cy="539999"/>
            <a:chOff x="3936000" y="2709000"/>
            <a:chExt cx="719999" cy="1083448"/>
          </a:xfrm>
        </p:grpSpPr>
        <p:pic>
          <p:nvPicPr>
            <p:cNvPr id="390" name="Shape 39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Shape 391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92" name="Shape 392"/>
          <p:cNvSpPr txBox="1"/>
          <p:nvPr/>
        </p:nvSpPr>
        <p:spPr>
          <a:xfrm>
            <a:off x="378677" y="1989250"/>
            <a:ext cx="1543901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buSzPct val="25000"/>
            </a:pPr>
            <a:r>
              <a:rPr lang="en-GB" sz="14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GB" dirty="0"/>
              <a:t>∞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14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curr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check(a&lt;d)</a:t>
            </a:r>
          </a:p>
        </p:txBody>
      </p:sp>
      <p:sp>
        <p:nvSpPr>
          <p:cNvPr id="393" name="Shape 393"/>
          <p:cNvSpPr/>
          <p:nvPr/>
        </p:nvSpPr>
        <p:spPr>
          <a:xfrm>
            <a:off x="36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171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95" name="Shape 395"/>
          <p:cNvSpPr/>
          <p:nvPr/>
        </p:nvSpPr>
        <p:spPr>
          <a:xfrm>
            <a:off x="306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96" name="Shape 396"/>
          <p:cNvSpPr/>
          <p:nvPr/>
        </p:nvSpPr>
        <p:spPr>
          <a:xfrm>
            <a:off x="441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397" name="Shape 397"/>
          <p:cNvSpPr/>
          <p:nvPr/>
        </p:nvSpPr>
        <p:spPr>
          <a:xfrm>
            <a:off x="576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398" name="Shape 398"/>
          <p:cNvCxnSpPr>
            <a:stCxn id="393" idx="3"/>
            <a:endCxn id="394" idx="1"/>
          </p:cNvCxnSpPr>
          <p:nvPr/>
        </p:nvCxnSpPr>
        <p:spPr>
          <a:xfrm>
            <a:off x="77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9" name="Shape 399"/>
          <p:cNvCxnSpPr>
            <a:stCxn id="394" idx="3"/>
            <a:endCxn id="395" idx="1"/>
          </p:cNvCxnSpPr>
          <p:nvPr/>
        </p:nvCxnSpPr>
        <p:spPr>
          <a:xfrm>
            <a:off x="212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00" name="Shape 400"/>
          <p:cNvCxnSpPr>
            <a:stCxn id="395" idx="3"/>
            <a:endCxn id="396" idx="1"/>
          </p:cNvCxnSpPr>
          <p:nvPr/>
        </p:nvCxnSpPr>
        <p:spPr>
          <a:xfrm>
            <a:off x="347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01" name="Shape 401"/>
          <p:cNvCxnSpPr>
            <a:stCxn id="396" idx="3"/>
            <a:endCxn id="397" idx="1"/>
          </p:cNvCxnSpPr>
          <p:nvPr/>
        </p:nvCxnSpPr>
        <p:spPr>
          <a:xfrm>
            <a:off x="482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402" name="Shape 402"/>
          <p:cNvGrpSpPr/>
          <p:nvPr/>
        </p:nvGrpSpPr>
        <p:grpSpPr>
          <a:xfrm>
            <a:off x="1909467" y="2115236"/>
            <a:ext cx="324000" cy="539999"/>
            <a:chOff x="3936000" y="2709000"/>
            <a:chExt cx="719999" cy="1083448"/>
          </a:xfrm>
        </p:grpSpPr>
        <p:pic>
          <p:nvPicPr>
            <p:cNvPr id="403" name="Shape 4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Shape 404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05" name="Shape 405"/>
          <p:cNvSpPr txBox="1"/>
          <p:nvPr/>
        </p:nvSpPr>
        <p:spPr>
          <a:xfrm>
            <a:off x="400416" y="3157225"/>
            <a:ext cx="1620408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a,curr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=b</a:t>
            </a:r>
            <a:endParaRPr lang="en-GB"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check(b&lt;d)</a:t>
            </a:r>
          </a:p>
        </p:txBody>
      </p:sp>
      <p:grpSp>
        <p:nvGrpSpPr>
          <p:cNvPr id="406" name="Shape 406"/>
          <p:cNvGrpSpPr/>
          <p:nvPr/>
        </p:nvGrpSpPr>
        <p:grpSpPr>
          <a:xfrm>
            <a:off x="3292936" y="2146917"/>
            <a:ext cx="324000" cy="539999"/>
            <a:chOff x="3936000" y="2709000"/>
            <a:chExt cx="719999" cy="1083448"/>
          </a:xfrm>
        </p:grpSpPr>
        <p:pic>
          <p:nvPicPr>
            <p:cNvPr id="407" name="Shape 4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Shape 40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09" name="Shape 409"/>
          <p:cNvSpPr/>
          <p:nvPr/>
        </p:nvSpPr>
        <p:spPr>
          <a:xfrm>
            <a:off x="40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75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411" name="Shape 411"/>
          <p:cNvSpPr/>
          <p:nvPr/>
        </p:nvSpPr>
        <p:spPr>
          <a:xfrm>
            <a:off x="310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412" name="Shape 412"/>
          <p:cNvSpPr/>
          <p:nvPr/>
        </p:nvSpPr>
        <p:spPr>
          <a:xfrm>
            <a:off x="445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413" name="Shape 413"/>
          <p:cNvSpPr/>
          <p:nvPr/>
        </p:nvSpPr>
        <p:spPr>
          <a:xfrm>
            <a:off x="580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414" name="Shape 414"/>
          <p:cNvCxnSpPr>
            <a:stCxn id="409" idx="3"/>
            <a:endCxn id="410" idx="1"/>
          </p:cNvCxnSpPr>
          <p:nvPr/>
        </p:nvCxnSpPr>
        <p:spPr>
          <a:xfrm>
            <a:off x="80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15" name="Shape 415"/>
          <p:cNvCxnSpPr>
            <a:stCxn id="410" idx="3"/>
            <a:endCxn id="411" idx="1"/>
          </p:cNvCxnSpPr>
          <p:nvPr/>
        </p:nvCxnSpPr>
        <p:spPr>
          <a:xfrm>
            <a:off x="215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16" name="Shape 416"/>
          <p:cNvCxnSpPr>
            <a:stCxn id="411" idx="3"/>
            <a:endCxn id="412" idx="1"/>
          </p:cNvCxnSpPr>
          <p:nvPr/>
        </p:nvCxnSpPr>
        <p:spPr>
          <a:xfrm>
            <a:off x="350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17" name="Shape 417"/>
          <p:cNvCxnSpPr>
            <a:stCxn id="412" idx="3"/>
            <a:endCxn id="413" idx="1"/>
          </p:cNvCxnSpPr>
          <p:nvPr/>
        </p:nvCxnSpPr>
        <p:spPr>
          <a:xfrm>
            <a:off x="485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18" name="Shape 418"/>
          <p:cNvSpPr txBox="1"/>
          <p:nvPr/>
        </p:nvSpPr>
        <p:spPr>
          <a:xfrm>
            <a:off x="403550" y="4163087"/>
            <a:ext cx="1617274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b,curr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=d</a:t>
            </a:r>
            <a:endParaRPr lang="en-GB"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check(d&lt;d)</a:t>
            </a:r>
          </a:p>
        </p:txBody>
      </p:sp>
      <p:grpSp>
        <p:nvGrpSpPr>
          <p:cNvPr id="419" name="Shape 419"/>
          <p:cNvGrpSpPr/>
          <p:nvPr/>
        </p:nvGrpSpPr>
        <p:grpSpPr>
          <a:xfrm>
            <a:off x="3330930" y="3216350"/>
            <a:ext cx="324000" cy="539999"/>
            <a:chOff x="3936000" y="2709000"/>
            <a:chExt cx="719999" cy="1083448"/>
          </a:xfrm>
        </p:grpSpPr>
        <p:pic>
          <p:nvPicPr>
            <p:cNvPr id="420" name="Shape 4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Shape 421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22" name="Shape 422"/>
          <p:cNvGrpSpPr/>
          <p:nvPr/>
        </p:nvGrpSpPr>
        <p:grpSpPr>
          <a:xfrm>
            <a:off x="4683436" y="3216350"/>
            <a:ext cx="324000" cy="539999"/>
            <a:chOff x="3936000" y="2709000"/>
            <a:chExt cx="719999" cy="1083448"/>
          </a:xfrm>
        </p:grpSpPr>
        <p:pic>
          <p:nvPicPr>
            <p:cNvPr id="423" name="Shape 4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Shape 424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25" name="Shape 425"/>
          <p:cNvSpPr txBox="1"/>
          <p:nvPr/>
        </p:nvSpPr>
        <p:spPr>
          <a:xfrm>
            <a:off x="403548" y="4588465"/>
            <a:ext cx="1405373" cy="4847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if(d==d)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remove(d)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CA65C-F117-CFAD-357D-BDA5AF78EE97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Hand-over-hand locking (remove</a:t>
            </a:r>
            <a:r>
              <a:rPr lang="en-GB"/>
              <a:t> </a:t>
            </a: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GB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37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172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79" name="Shape 379"/>
          <p:cNvSpPr/>
          <p:nvPr/>
        </p:nvSpPr>
        <p:spPr>
          <a:xfrm>
            <a:off x="307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80" name="Shape 380"/>
          <p:cNvSpPr/>
          <p:nvPr/>
        </p:nvSpPr>
        <p:spPr>
          <a:xfrm>
            <a:off x="442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381" name="Shape 381"/>
          <p:cNvSpPr/>
          <p:nvPr/>
        </p:nvSpPr>
        <p:spPr>
          <a:xfrm>
            <a:off x="5778665" y="1498542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382" name="Shape 382"/>
          <p:cNvCxnSpPr>
            <a:stCxn id="377" idx="3"/>
            <a:endCxn id="378" idx="1"/>
          </p:cNvCxnSpPr>
          <p:nvPr/>
        </p:nvCxnSpPr>
        <p:spPr>
          <a:xfrm>
            <a:off x="78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3" name="Shape 383"/>
          <p:cNvCxnSpPr>
            <a:stCxn id="378" idx="3"/>
            <a:endCxn id="379" idx="1"/>
          </p:cNvCxnSpPr>
          <p:nvPr/>
        </p:nvCxnSpPr>
        <p:spPr>
          <a:xfrm>
            <a:off x="213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4" name="Shape 384"/>
          <p:cNvCxnSpPr>
            <a:stCxn id="379" idx="3"/>
            <a:endCxn id="380" idx="1"/>
          </p:cNvCxnSpPr>
          <p:nvPr/>
        </p:nvCxnSpPr>
        <p:spPr>
          <a:xfrm>
            <a:off x="348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5" name="Shape 385"/>
          <p:cNvCxnSpPr>
            <a:stCxn id="380" idx="3"/>
            <a:endCxn id="381" idx="1"/>
          </p:cNvCxnSpPr>
          <p:nvPr/>
        </p:nvCxnSpPr>
        <p:spPr>
          <a:xfrm>
            <a:off x="4833665" y="1701042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386" name="Shape 386"/>
          <p:cNvGrpSpPr/>
          <p:nvPr/>
        </p:nvGrpSpPr>
        <p:grpSpPr>
          <a:xfrm>
            <a:off x="1922578" y="994361"/>
            <a:ext cx="324000" cy="539999"/>
            <a:chOff x="3936000" y="2709000"/>
            <a:chExt cx="719999" cy="1083448"/>
          </a:xfrm>
        </p:grpSpPr>
        <p:pic>
          <p:nvPicPr>
            <p:cNvPr id="387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653578" y="994361"/>
            <a:ext cx="324000" cy="539999"/>
            <a:chOff x="3936000" y="2709000"/>
            <a:chExt cx="719999" cy="1083448"/>
          </a:xfrm>
        </p:grpSpPr>
        <p:pic>
          <p:nvPicPr>
            <p:cNvPr id="390" name="Shape 39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Shape 391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92" name="Shape 392"/>
          <p:cNvSpPr txBox="1"/>
          <p:nvPr/>
        </p:nvSpPr>
        <p:spPr>
          <a:xfrm>
            <a:off x="378677" y="1989250"/>
            <a:ext cx="1543901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buSzPct val="25000"/>
            </a:pPr>
            <a:r>
              <a:rPr lang="en-GB" sz="14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GB" dirty="0"/>
              <a:t>∞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 sz="14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curr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check(a&lt;d)</a:t>
            </a:r>
          </a:p>
        </p:txBody>
      </p:sp>
      <p:sp>
        <p:nvSpPr>
          <p:cNvPr id="393" name="Shape 393"/>
          <p:cNvSpPr/>
          <p:nvPr/>
        </p:nvSpPr>
        <p:spPr>
          <a:xfrm>
            <a:off x="36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171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95" name="Shape 395"/>
          <p:cNvSpPr/>
          <p:nvPr/>
        </p:nvSpPr>
        <p:spPr>
          <a:xfrm>
            <a:off x="306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396" name="Shape 396"/>
          <p:cNvSpPr/>
          <p:nvPr/>
        </p:nvSpPr>
        <p:spPr>
          <a:xfrm>
            <a:off x="441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397" name="Shape 397"/>
          <p:cNvSpPr/>
          <p:nvPr/>
        </p:nvSpPr>
        <p:spPr>
          <a:xfrm>
            <a:off x="5765554" y="261941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398" name="Shape 398"/>
          <p:cNvCxnSpPr>
            <a:stCxn id="393" idx="3"/>
            <a:endCxn id="394" idx="1"/>
          </p:cNvCxnSpPr>
          <p:nvPr/>
        </p:nvCxnSpPr>
        <p:spPr>
          <a:xfrm>
            <a:off x="77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9" name="Shape 399"/>
          <p:cNvCxnSpPr>
            <a:stCxn id="394" idx="3"/>
            <a:endCxn id="395" idx="1"/>
          </p:cNvCxnSpPr>
          <p:nvPr/>
        </p:nvCxnSpPr>
        <p:spPr>
          <a:xfrm>
            <a:off x="212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00" name="Shape 400"/>
          <p:cNvCxnSpPr>
            <a:stCxn id="395" idx="3"/>
            <a:endCxn id="396" idx="1"/>
          </p:cNvCxnSpPr>
          <p:nvPr/>
        </p:nvCxnSpPr>
        <p:spPr>
          <a:xfrm>
            <a:off x="347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01" name="Shape 401"/>
          <p:cNvCxnSpPr>
            <a:stCxn id="396" idx="3"/>
            <a:endCxn id="397" idx="1"/>
          </p:cNvCxnSpPr>
          <p:nvPr/>
        </p:nvCxnSpPr>
        <p:spPr>
          <a:xfrm>
            <a:off x="4820554" y="282191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402" name="Shape 402"/>
          <p:cNvGrpSpPr/>
          <p:nvPr/>
        </p:nvGrpSpPr>
        <p:grpSpPr>
          <a:xfrm>
            <a:off x="1909467" y="2115236"/>
            <a:ext cx="324000" cy="539999"/>
            <a:chOff x="3936000" y="2709000"/>
            <a:chExt cx="719999" cy="1083448"/>
          </a:xfrm>
        </p:grpSpPr>
        <p:pic>
          <p:nvPicPr>
            <p:cNvPr id="403" name="Shape 4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Shape 404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05" name="Shape 405"/>
          <p:cNvSpPr txBox="1"/>
          <p:nvPr/>
        </p:nvSpPr>
        <p:spPr>
          <a:xfrm>
            <a:off x="400416" y="3157225"/>
            <a:ext cx="1620408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a,curr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=b</a:t>
            </a:r>
            <a:endParaRPr lang="en-GB"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check(b&lt;d)</a:t>
            </a:r>
          </a:p>
        </p:txBody>
      </p:sp>
      <p:grpSp>
        <p:nvGrpSpPr>
          <p:cNvPr id="406" name="Shape 406"/>
          <p:cNvGrpSpPr/>
          <p:nvPr/>
        </p:nvGrpSpPr>
        <p:grpSpPr>
          <a:xfrm>
            <a:off x="3292936" y="2146917"/>
            <a:ext cx="324000" cy="539999"/>
            <a:chOff x="3936000" y="2709000"/>
            <a:chExt cx="719999" cy="1083448"/>
          </a:xfrm>
        </p:grpSpPr>
        <p:pic>
          <p:nvPicPr>
            <p:cNvPr id="407" name="Shape 4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Shape 40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09" name="Shape 409"/>
          <p:cNvSpPr/>
          <p:nvPr/>
        </p:nvSpPr>
        <p:spPr>
          <a:xfrm>
            <a:off x="40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75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411" name="Shape 411"/>
          <p:cNvSpPr/>
          <p:nvPr/>
        </p:nvSpPr>
        <p:spPr>
          <a:xfrm>
            <a:off x="310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412" name="Shape 412"/>
          <p:cNvSpPr/>
          <p:nvPr/>
        </p:nvSpPr>
        <p:spPr>
          <a:xfrm>
            <a:off x="445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413" name="Shape 413"/>
          <p:cNvSpPr/>
          <p:nvPr/>
        </p:nvSpPr>
        <p:spPr>
          <a:xfrm>
            <a:off x="5803548" y="36888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414" name="Shape 414"/>
          <p:cNvCxnSpPr>
            <a:stCxn id="409" idx="3"/>
            <a:endCxn id="410" idx="1"/>
          </p:cNvCxnSpPr>
          <p:nvPr/>
        </p:nvCxnSpPr>
        <p:spPr>
          <a:xfrm>
            <a:off x="80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15" name="Shape 415"/>
          <p:cNvCxnSpPr>
            <a:stCxn id="410" idx="3"/>
            <a:endCxn id="411" idx="1"/>
          </p:cNvCxnSpPr>
          <p:nvPr/>
        </p:nvCxnSpPr>
        <p:spPr>
          <a:xfrm>
            <a:off x="215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16" name="Shape 416"/>
          <p:cNvCxnSpPr>
            <a:stCxn id="411" idx="3"/>
            <a:endCxn id="412" idx="1"/>
          </p:cNvCxnSpPr>
          <p:nvPr/>
        </p:nvCxnSpPr>
        <p:spPr>
          <a:xfrm>
            <a:off x="350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17" name="Shape 417"/>
          <p:cNvCxnSpPr>
            <a:stCxn id="412" idx="3"/>
            <a:endCxn id="413" idx="1"/>
          </p:cNvCxnSpPr>
          <p:nvPr/>
        </p:nvCxnSpPr>
        <p:spPr>
          <a:xfrm>
            <a:off x="4858548" y="38913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18" name="Shape 418"/>
          <p:cNvSpPr txBox="1"/>
          <p:nvPr/>
        </p:nvSpPr>
        <p:spPr>
          <a:xfrm>
            <a:off x="403550" y="4163087"/>
            <a:ext cx="1617274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b,curr</a:t>
            </a: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=d</a:t>
            </a:r>
            <a:endParaRPr lang="en-GB"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check(d&lt;d)</a:t>
            </a:r>
          </a:p>
        </p:txBody>
      </p:sp>
      <p:grpSp>
        <p:nvGrpSpPr>
          <p:cNvPr id="419" name="Shape 419"/>
          <p:cNvGrpSpPr/>
          <p:nvPr/>
        </p:nvGrpSpPr>
        <p:grpSpPr>
          <a:xfrm>
            <a:off x="3330930" y="3216350"/>
            <a:ext cx="324000" cy="539999"/>
            <a:chOff x="3936000" y="2709000"/>
            <a:chExt cx="719999" cy="1083448"/>
          </a:xfrm>
        </p:grpSpPr>
        <p:pic>
          <p:nvPicPr>
            <p:cNvPr id="420" name="Shape 4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Shape 421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22" name="Shape 422"/>
          <p:cNvGrpSpPr/>
          <p:nvPr/>
        </p:nvGrpSpPr>
        <p:grpSpPr>
          <a:xfrm>
            <a:off x="4683436" y="3216350"/>
            <a:ext cx="324000" cy="539999"/>
            <a:chOff x="3936000" y="2709000"/>
            <a:chExt cx="719999" cy="1083448"/>
          </a:xfrm>
        </p:grpSpPr>
        <p:pic>
          <p:nvPicPr>
            <p:cNvPr id="423" name="Shape 4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Shape 424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25" name="Shape 425"/>
          <p:cNvSpPr txBox="1"/>
          <p:nvPr/>
        </p:nvSpPr>
        <p:spPr>
          <a:xfrm>
            <a:off x="403548" y="4588465"/>
            <a:ext cx="1405373" cy="4847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if(d==d)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remove(d)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3799" y="2899062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n-GB" sz="24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What about add(c)</a:t>
            </a:r>
          </a:p>
          <a:p>
            <a:pPr lvl="0">
              <a:buSzPct val="25000"/>
            </a:pPr>
            <a:r>
              <a:rPr lang="en-GB" sz="24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and contains(e)?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54B35-8AE0-B1C2-99BF-E99D2B9C4D16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573883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Hand-over-hand locking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readers and writers can be actively doing work in the same list.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 and writers that are traversing the list in the same order will not pass each other.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locks taken on parts of the list won't deadlock with each other, because multiple locks are acquired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same order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9BCB3-82E3-B0B4-B8FE-4C9627D36B09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Hand-over-hand locking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what’s bad?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dirty="0"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have “traffic jam”, Threads can’t overtake each other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/>
              <a:t>O(n) locks acquired/released =&gt; Big Overhead!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9BCB3-82E3-B0B4-B8FE-4C9627D36B09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26703-6B14-B29E-FB74-E2974233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65" y="2859551"/>
            <a:ext cx="1913581" cy="19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253835" y="1282303"/>
            <a:ext cx="8634843" cy="213955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Optimistic Synchronization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780438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nodes without locking,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GB" dirty="0"/>
              <a:t>then lock the two nodes and 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that everything is ok (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1028700" lvl="1" indent="-342900">
              <a:spcBef>
                <a:spcPts val="800"/>
              </a:spcBef>
            </a:pPr>
            <a:r>
              <a:rPr lang="en-GB" dirty="0"/>
              <a:t>if so perform the operation (add, remove or contains) and return true</a:t>
            </a:r>
          </a:p>
          <a:p>
            <a:pPr marL="1028700" lvl="1" indent="-342900">
              <a:spcBef>
                <a:spcPts val="800"/>
              </a:spcBef>
            </a:pPr>
            <a:r>
              <a:rPr lang="en-GB" dirty="0"/>
              <a:t>if not return false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/>
              <a:t>finally release the two locks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e.g. add(c)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3226B-9137-3A80-7D20-36C51F90C634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253800" y="135810"/>
            <a:ext cx="8634599" cy="84807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3300" dirty="0">
                <a:solidFill>
                  <a:srgbClr val="DD4814"/>
                </a:solidFill>
                <a:latin typeface="Calibri"/>
                <a:ea typeface="Calibri"/>
                <a:cs typeface="Calibri"/>
                <a:sym typeface="Calibri"/>
              </a:rPr>
              <a:t>Assignment 11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6457859" y="4767389"/>
            <a:ext cx="2430540" cy="27350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900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253800" y="1144530"/>
            <a:ext cx="8634599" cy="350892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SortedList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different lock strategies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Exercise about effective use of locks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Coarse grained vs. fine grained locks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Tricks to avoid locking altogether for certain operations</a:t>
            </a:r>
          </a:p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the performance impact of your implementation choice</a:t>
            </a:r>
          </a:p>
          <a:p>
            <a:pPr marL="0" marR="0" lvl="1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215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215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002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13016" name="Group 82"/>
          <p:cNvGrpSpPr>
            <a:grpSpLocks/>
          </p:cNvGrpSpPr>
          <p:nvPr/>
        </p:nvGrpSpPr>
        <p:grpSpPr bwMode="auto">
          <a:xfrm>
            <a:off x="3221831" y="3868341"/>
            <a:ext cx="1085850" cy="971550"/>
            <a:chOff x="1584" y="816"/>
            <a:chExt cx="912" cy="816"/>
          </a:xfrm>
        </p:grpSpPr>
        <p:sp>
          <p:nvSpPr>
            <p:cNvPr id="213017" name="Freeform 8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18" name="Freeform 8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19" name="Freeform 8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20" name="Freeform 8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21" name="Freeform 8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22" name="Freeform 8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23" name="Freeform 8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24" name="Freeform 9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3025" name="Freeform 9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612892" name="AutoShape 92"/>
          <p:cNvSpPr>
            <a:spLocks noChangeArrowheads="1"/>
          </p:cNvSpPr>
          <p:nvPr/>
        </p:nvSpPr>
        <p:spPr bwMode="auto">
          <a:xfrm>
            <a:off x="1541860" y="2322910"/>
            <a:ext cx="970359" cy="610790"/>
          </a:xfrm>
          <a:prstGeom prst="wedgeRoundRectCallout">
            <a:avLst>
              <a:gd name="adj1" fmla="val 151352"/>
              <a:gd name="adj2" fmla="val 183333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12893" name="AutoShape 93"/>
          <p:cNvSpPr>
            <a:spLocks noChangeArrowheads="1"/>
          </p:cNvSpPr>
          <p:nvPr/>
        </p:nvSpPr>
        <p:spPr bwMode="auto">
          <a:xfrm>
            <a:off x="2850357" y="2256235"/>
            <a:ext cx="970360" cy="610790"/>
          </a:xfrm>
          <a:prstGeom prst="wedgeRoundRectCallout">
            <a:avLst>
              <a:gd name="adj1" fmla="val 21657"/>
              <a:gd name="adj2" fmla="val 203606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12894" name="AutoShape 94"/>
          <p:cNvSpPr>
            <a:spLocks noChangeArrowheads="1"/>
          </p:cNvSpPr>
          <p:nvPr/>
        </p:nvSpPr>
        <p:spPr bwMode="auto">
          <a:xfrm>
            <a:off x="4050507" y="2284810"/>
            <a:ext cx="970360" cy="610790"/>
          </a:xfrm>
          <a:prstGeom prst="wedgeRoundRectCallout">
            <a:avLst>
              <a:gd name="adj1" fmla="val -96134"/>
              <a:gd name="adj2" fmla="val 192690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3029" name="AutoShape 95"/>
          <p:cNvSpPr>
            <a:spLocks noChangeArrowheads="1"/>
          </p:cNvSpPr>
          <p:nvPr/>
        </p:nvSpPr>
        <p:spPr bwMode="auto">
          <a:xfrm>
            <a:off x="1402557" y="3334942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add(c)</a:t>
            </a:r>
          </a:p>
        </p:txBody>
      </p:sp>
      <p:sp>
        <p:nvSpPr>
          <p:cNvPr id="1612896" name="AutoShape 96"/>
          <p:cNvSpPr>
            <a:spLocks noChangeArrowheads="1"/>
          </p:cNvSpPr>
          <p:nvPr/>
        </p:nvSpPr>
        <p:spPr bwMode="auto">
          <a:xfrm>
            <a:off x="5288757" y="2322910"/>
            <a:ext cx="970360" cy="610790"/>
          </a:xfrm>
          <a:prstGeom prst="wedgeRoundRectCallout">
            <a:avLst>
              <a:gd name="adj1" fmla="val -217852"/>
              <a:gd name="adj2" fmla="val 18645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12897" name="AutoShape 97"/>
          <p:cNvSpPr>
            <a:spLocks noChangeArrowheads="1"/>
          </p:cNvSpPr>
          <p:nvPr/>
        </p:nvSpPr>
        <p:spPr bwMode="auto">
          <a:xfrm>
            <a:off x="4583907" y="3249217"/>
            <a:ext cx="1359694" cy="791765"/>
          </a:xfrm>
          <a:prstGeom prst="cloudCallout">
            <a:avLst>
              <a:gd name="adj1" fmla="val -106653"/>
              <a:gd name="adj2" fmla="val 27593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Aha!</a:t>
            </a:r>
          </a:p>
        </p:txBody>
      </p:sp>
      <p:sp>
        <p:nvSpPr>
          <p:cNvPr id="213036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3037" name="Rectangle 3"/>
          <p:cNvSpPr>
            <a:spLocks noChangeArrowheads="1"/>
          </p:cNvSpPr>
          <p:nvPr/>
        </p:nvSpPr>
        <p:spPr bwMode="auto">
          <a:xfrm>
            <a:off x="5760244" y="1545432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Finding without locking</a:t>
            </a:r>
          </a:p>
        </p:txBody>
      </p:sp>
      <p:sp>
        <p:nvSpPr>
          <p:cNvPr id="42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44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45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46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47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8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9" name="Shape 384"/>
          <p:cNvCxnSpPr/>
          <p:nvPr/>
        </p:nvCxnSpPr>
        <p:spPr>
          <a:xfrm>
            <a:off x="47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50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1FC0F3-C893-3B35-BF2C-D0692F51175F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2085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1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1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1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1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1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1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92" grpId="0" animBg="1"/>
      <p:bldP spid="1612892" grpId="1" animBg="1"/>
      <p:bldP spid="1612893" grpId="0" animBg="1"/>
      <p:bldP spid="1612893" grpId="1" animBg="1"/>
      <p:bldP spid="1612894" grpId="0" animBg="1"/>
      <p:bldP spid="1612896" grpId="0" animBg="1"/>
      <p:bldP spid="16128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4" name="Group 22"/>
          <p:cNvGrpSpPr>
            <a:grpSpLocks/>
          </p:cNvGrpSpPr>
          <p:nvPr/>
        </p:nvGrpSpPr>
        <p:grpSpPr bwMode="auto">
          <a:xfrm>
            <a:off x="3221831" y="3921919"/>
            <a:ext cx="1085850" cy="971550"/>
            <a:chOff x="1584" y="816"/>
            <a:chExt cx="912" cy="816"/>
          </a:xfrm>
        </p:grpSpPr>
        <p:sp>
          <p:nvSpPr>
            <p:cNvPr id="215065" name="Freeform 2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6" name="Freeform 2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7" name="Freeform 2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8" name="Freeform 2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9" name="Freeform 2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0" name="Freeform 2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1" name="Freeform 2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2" name="Freeform 3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3" name="Freeform 3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</p:grpSp>
      <p:sp>
        <p:nvSpPr>
          <p:cNvPr id="215074" name="AutoShape 34"/>
          <p:cNvSpPr>
            <a:spLocks noChangeArrowheads="1"/>
          </p:cNvSpPr>
          <p:nvPr/>
        </p:nvSpPr>
        <p:spPr bwMode="auto">
          <a:xfrm>
            <a:off x="4050507" y="2338388"/>
            <a:ext cx="970360" cy="610791"/>
          </a:xfrm>
          <a:prstGeom prst="wedgeRoundRectCallout">
            <a:avLst>
              <a:gd name="adj1" fmla="val -96134"/>
              <a:gd name="adj2" fmla="val 192690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75" name="AutoShape 35"/>
          <p:cNvSpPr>
            <a:spLocks noChangeArrowheads="1"/>
          </p:cNvSpPr>
          <p:nvPr/>
        </p:nvSpPr>
        <p:spPr bwMode="auto">
          <a:xfrm>
            <a:off x="1385888" y="3327798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omic Sans MS" charset="0"/>
              </a:rPr>
              <a:t>add(c)</a:t>
            </a:r>
          </a:p>
        </p:txBody>
      </p:sp>
      <p:sp>
        <p:nvSpPr>
          <p:cNvPr id="215076" name="AutoShape 36"/>
          <p:cNvSpPr>
            <a:spLocks noChangeArrowheads="1"/>
          </p:cNvSpPr>
          <p:nvPr/>
        </p:nvSpPr>
        <p:spPr bwMode="auto">
          <a:xfrm>
            <a:off x="5288757" y="2376488"/>
            <a:ext cx="970360" cy="610791"/>
          </a:xfrm>
          <a:prstGeom prst="wedgeRoundRectCallout">
            <a:avLst>
              <a:gd name="adj1" fmla="val -217852"/>
              <a:gd name="adj2" fmla="val 18645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88" name="Rectangle 3"/>
          <p:cNvSpPr>
            <a:spLocks noChangeArrowheads="1"/>
          </p:cNvSpPr>
          <p:nvPr/>
        </p:nvSpPr>
        <p:spPr bwMode="auto">
          <a:xfrm>
            <a:off x="5760244" y="1545432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>
                <a:solidFill>
                  <a:srgbClr val="3333FF"/>
                </a:solidFill>
              </a:rPr>
              <a:t>Locking</a:t>
            </a:r>
          </a:p>
        </p:txBody>
      </p:sp>
      <p:sp>
        <p:nvSpPr>
          <p:cNvPr id="215089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1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63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64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6" name="Shape 384"/>
          <p:cNvCxnSpPr/>
          <p:nvPr/>
        </p:nvCxnSpPr>
        <p:spPr>
          <a:xfrm>
            <a:off x="47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7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8" name="Shape 386"/>
          <p:cNvGrpSpPr/>
          <p:nvPr/>
        </p:nvGrpSpPr>
        <p:grpSpPr>
          <a:xfrm>
            <a:off x="4185593" y="1864187"/>
            <a:ext cx="324000" cy="539999"/>
            <a:chOff x="3936000" y="2709000"/>
            <a:chExt cx="719999" cy="1083448"/>
          </a:xfrm>
        </p:grpSpPr>
        <p:pic>
          <p:nvPicPr>
            <p:cNvPr id="69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1" name="Shape 386"/>
          <p:cNvGrpSpPr/>
          <p:nvPr/>
        </p:nvGrpSpPr>
        <p:grpSpPr>
          <a:xfrm>
            <a:off x="5408860" y="1885712"/>
            <a:ext cx="324000" cy="539999"/>
            <a:chOff x="3936000" y="2709000"/>
            <a:chExt cx="719999" cy="1083448"/>
          </a:xfrm>
        </p:grpSpPr>
        <p:pic>
          <p:nvPicPr>
            <p:cNvPr id="72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ADDA21-EAB1-7707-6FA0-87448DF71B4B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4136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4" name="Group 22"/>
          <p:cNvGrpSpPr>
            <a:grpSpLocks/>
          </p:cNvGrpSpPr>
          <p:nvPr/>
        </p:nvGrpSpPr>
        <p:grpSpPr bwMode="auto">
          <a:xfrm>
            <a:off x="3221831" y="3921919"/>
            <a:ext cx="1085850" cy="971550"/>
            <a:chOff x="1584" y="816"/>
            <a:chExt cx="912" cy="816"/>
          </a:xfrm>
        </p:grpSpPr>
        <p:sp>
          <p:nvSpPr>
            <p:cNvPr id="215065" name="Freeform 2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6" name="Freeform 2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7" name="Freeform 2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8" name="Freeform 2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9" name="Freeform 2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0" name="Freeform 2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1" name="Freeform 2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2" name="Freeform 3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3" name="Freeform 3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</p:grpSp>
      <p:sp>
        <p:nvSpPr>
          <p:cNvPr id="215074" name="AutoShape 34"/>
          <p:cNvSpPr>
            <a:spLocks noChangeArrowheads="1"/>
          </p:cNvSpPr>
          <p:nvPr/>
        </p:nvSpPr>
        <p:spPr bwMode="auto">
          <a:xfrm>
            <a:off x="4050507" y="2338388"/>
            <a:ext cx="970360" cy="610791"/>
          </a:xfrm>
          <a:prstGeom prst="wedgeRoundRectCallout">
            <a:avLst>
              <a:gd name="adj1" fmla="val -96134"/>
              <a:gd name="adj2" fmla="val 192690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75" name="AutoShape 35"/>
          <p:cNvSpPr>
            <a:spLocks noChangeArrowheads="1"/>
          </p:cNvSpPr>
          <p:nvPr/>
        </p:nvSpPr>
        <p:spPr bwMode="auto">
          <a:xfrm>
            <a:off x="1385888" y="3327798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omic Sans MS" charset="0"/>
              </a:rPr>
              <a:t>add(c)</a:t>
            </a:r>
          </a:p>
        </p:txBody>
      </p:sp>
      <p:sp>
        <p:nvSpPr>
          <p:cNvPr id="215076" name="AutoShape 36"/>
          <p:cNvSpPr>
            <a:spLocks noChangeArrowheads="1"/>
          </p:cNvSpPr>
          <p:nvPr/>
        </p:nvSpPr>
        <p:spPr bwMode="auto">
          <a:xfrm>
            <a:off x="5288757" y="2376488"/>
            <a:ext cx="970360" cy="610791"/>
          </a:xfrm>
          <a:prstGeom prst="wedgeRoundRectCallout">
            <a:avLst>
              <a:gd name="adj1" fmla="val -217852"/>
              <a:gd name="adj2" fmla="val 18645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89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1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63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64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6" name="Shape 384"/>
          <p:cNvCxnSpPr/>
          <p:nvPr/>
        </p:nvCxnSpPr>
        <p:spPr>
          <a:xfrm>
            <a:off x="47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7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8" name="Shape 386"/>
          <p:cNvGrpSpPr/>
          <p:nvPr/>
        </p:nvGrpSpPr>
        <p:grpSpPr>
          <a:xfrm>
            <a:off x="4185593" y="1864187"/>
            <a:ext cx="324000" cy="539999"/>
            <a:chOff x="3936000" y="2709000"/>
            <a:chExt cx="719999" cy="1083448"/>
          </a:xfrm>
        </p:grpSpPr>
        <p:pic>
          <p:nvPicPr>
            <p:cNvPr id="69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1" name="Shape 386"/>
          <p:cNvGrpSpPr/>
          <p:nvPr/>
        </p:nvGrpSpPr>
        <p:grpSpPr>
          <a:xfrm>
            <a:off x="5408860" y="1885712"/>
            <a:ext cx="324000" cy="539999"/>
            <a:chOff x="3936000" y="2709000"/>
            <a:chExt cx="719999" cy="1083448"/>
          </a:xfrm>
        </p:grpSpPr>
        <p:pic>
          <p:nvPicPr>
            <p:cNvPr id="72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760244" y="1545432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 dirty="0">
                <a:solidFill>
                  <a:srgbClr val="3333FF"/>
                </a:solidFill>
              </a:rPr>
              <a:t>Validation</a:t>
            </a:r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1547813" y="2301479"/>
            <a:ext cx="970360" cy="610790"/>
          </a:xfrm>
          <a:prstGeom prst="wedgeRoundRectCallout">
            <a:avLst>
              <a:gd name="adj1" fmla="val 159694"/>
              <a:gd name="adj2" fmla="val 206727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7C39B-1A04-DBBD-B140-F778E08C6F48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062001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4" name="Group 22"/>
          <p:cNvGrpSpPr>
            <a:grpSpLocks/>
          </p:cNvGrpSpPr>
          <p:nvPr/>
        </p:nvGrpSpPr>
        <p:grpSpPr bwMode="auto">
          <a:xfrm>
            <a:off x="3221831" y="3921919"/>
            <a:ext cx="1085850" cy="971550"/>
            <a:chOff x="1584" y="816"/>
            <a:chExt cx="912" cy="816"/>
          </a:xfrm>
        </p:grpSpPr>
        <p:sp>
          <p:nvSpPr>
            <p:cNvPr id="215065" name="Freeform 2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6" name="Freeform 2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7" name="Freeform 2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8" name="Freeform 2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9" name="Freeform 2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0" name="Freeform 2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1" name="Freeform 2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2" name="Freeform 3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3" name="Freeform 3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</p:grpSp>
      <p:sp>
        <p:nvSpPr>
          <p:cNvPr id="215074" name="AutoShape 34"/>
          <p:cNvSpPr>
            <a:spLocks noChangeArrowheads="1"/>
          </p:cNvSpPr>
          <p:nvPr/>
        </p:nvSpPr>
        <p:spPr bwMode="auto">
          <a:xfrm>
            <a:off x="4050507" y="2338388"/>
            <a:ext cx="970360" cy="610791"/>
          </a:xfrm>
          <a:prstGeom prst="wedgeRoundRectCallout">
            <a:avLst>
              <a:gd name="adj1" fmla="val -96134"/>
              <a:gd name="adj2" fmla="val 192690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75" name="AutoShape 35"/>
          <p:cNvSpPr>
            <a:spLocks noChangeArrowheads="1"/>
          </p:cNvSpPr>
          <p:nvPr/>
        </p:nvSpPr>
        <p:spPr bwMode="auto">
          <a:xfrm>
            <a:off x="1385888" y="3327798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omic Sans MS" charset="0"/>
              </a:rPr>
              <a:t>add(c)</a:t>
            </a:r>
          </a:p>
        </p:txBody>
      </p:sp>
      <p:sp>
        <p:nvSpPr>
          <p:cNvPr id="215076" name="AutoShape 36"/>
          <p:cNvSpPr>
            <a:spLocks noChangeArrowheads="1"/>
          </p:cNvSpPr>
          <p:nvPr/>
        </p:nvSpPr>
        <p:spPr bwMode="auto">
          <a:xfrm>
            <a:off x="5288757" y="2376488"/>
            <a:ext cx="970360" cy="610791"/>
          </a:xfrm>
          <a:prstGeom prst="wedgeRoundRectCallout">
            <a:avLst>
              <a:gd name="adj1" fmla="val -217852"/>
              <a:gd name="adj2" fmla="val 18645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89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1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63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64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6" name="Shape 384"/>
          <p:cNvCxnSpPr/>
          <p:nvPr/>
        </p:nvCxnSpPr>
        <p:spPr>
          <a:xfrm>
            <a:off x="47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7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8" name="Shape 386"/>
          <p:cNvGrpSpPr/>
          <p:nvPr/>
        </p:nvGrpSpPr>
        <p:grpSpPr>
          <a:xfrm>
            <a:off x="4185593" y="1864187"/>
            <a:ext cx="324000" cy="539999"/>
            <a:chOff x="3936000" y="2709000"/>
            <a:chExt cx="719999" cy="1083448"/>
          </a:xfrm>
        </p:grpSpPr>
        <p:pic>
          <p:nvPicPr>
            <p:cNvPr id="69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1" name="Shape 386"/>
          <p:cNvGrpSpPr/>
          <p:nvPr/>
        </p:nvGrpSpPr>
        <p:grpSpPr>
          <a:xfrm>
            <a:off x="5408860" y="1885712"/>
            <a:ext cx="324000" cy="539999"/>
            <a:chOff x="3936000" y="2709000"/>
            <a:chExt cx="719999" cy="1083448"/>
          </a:xfrm>
        </p:grpSpPr>
        <p:pic>
          <p:nvPicPr>
            <p:cNvPr id="72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2897982" y="2301479"/>
            <a:ext cx="970360" cy="610790"/>
          </a:xfrm>
          <a:prstGeom prst="wedgeRoundRectCallout">
            <a:avLst>
              <a:gd name="adj1" fmla="val 20551"/>
              <a:gd name="adj2" fmla="val 206727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274469" y="3381375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>
                <a:solidFill>
                  <a:srgbClr val="3333FF"/>
                </a:solidFill>
              </a:rPr>
              <a:t>Yes. </a:t>
            </a:r>
            <a:r>
              <a:rPr lang="en-US" altLang="x-none" sz="1350" dirty="0">
                <a:solidFill>
                  <a:srgbClr val="3333FF"/>
                </a:solidFill>
              </a:rPr>
              <a:t>b is still reachable from head.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760244" y="1545432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 dirty="0">
                <a:solidFill>
                  <a:srgbClr val="3333FF"/>
                </a:solidFill>
              </a:rPr>
              <a:t>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436A2-EF07-57B4-CD23-A6F41C990AF4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99674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4" name="Group 22"/>
          <p:cNvGrpSpPr>
            <a:grpSpLocks/>
          </p:cNvGrpSpPr>
          <p:nvPr/>
        </p:nvGrpSpPr>
        <p:grpSpPr bwMode="auto">
          <a:xfrm>
            <a:off x="3221831" y="3921919"/>
            <a:ext cx="1085850" cy="971550"/>
            <a:chOff x="1584" y="816"/>
            <a:chExt cx="912" cy="816"/>
          </a:xfrm>
        </p:grpSpPr>
        <p:sp>
          <p:nvSpPr>
            <p:cNvPr id="215065" name="Freeform 2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6" name="Freeform 2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7" name="Freeform 2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8" name="Freeform 2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9" name="Freeform 2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0" name="Freeform 2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1" name="Freeform 2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2" name="Freeform 3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3" name="Freeform 3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</p:grpSp>
      <p:sp>
        <p:nvSpPr>
          <p:cNvPr id="215074" name="AutoShape 34"/>
          <p:cNvSpPr>
            <a:spLocks noChangeArrowheads="1"/>
          </p:cNvSpPr>
          <p:nvPr/>
        </p:nvSpPr>
        <p:spPr bwMode="auto">
          <a:xfrm>
            <a:off x="4050507" y="2338388"/>
            <a:ext cx="970360" cy="610791"/>
          </a:xfrm>
          <a:prstGeom prst="wedgeRoundRectCallout">
            <a:avLst>
              <a:gd name="adj1" fmla="val -96134"/>
              <a:gd name="adj2" fmla="val 192690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75" name="AutoShape 35"/>
          <p:cNvSpPr>
            <a:spLocks noChangeArrowheads="1"/>
          </p:cNvSpPr>
          <p:nvPr/>
        </p:nvSpPr>
        <p:spPr bwMode="auto">
          <a:xfrm>
            <a:off x="1385888" y="3327798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omic Sans MS" charset="0"/>
              </a:rPr>
              <a:t>add(c)</a:t>
            </a:r>
          </a:p>
        </p:txBody>
      </p:sp>
      <p:sp>
        <p:nvSpPr>
          <p:cNvPr id="215076" name="AutoShape 36"/>
          <p:cNvSpPr>
            <a:spLocks noChangeArrowheads="1"/>
          </p:cNvSpPr>
          <p:nvPr/>
        </p:nvSpPr>
        <p:spPr bwMode="auto">
          <a:xfrm>
            <a:off x="5288757" y="2376488"/>
            <a:ext cx="970360" cy="610791"/>
          </a:xfrm>
          <a:prstGeom prst="wedgeRoundRectCallout">
            <a:avLst>
              <a:gd name="adj1" fmla="val -217852"/>
              <a:gd name="adj2" fmla="val 18645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89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1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63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64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6" name="Shape 384"/>
          <p:cNvCxnSpPr/>
          <p:nvPr/>
        </p:nvCxnSpPr>
        <p:spPr>
          <a:xfrm>
            <a:off x="47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7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8" name="Shape 386"/>
          <p:cNvGrpSpPr/>
          <p:nvPr/>
        </p:nvGrpSpPr>
        <p:grpSpPr>
          <a:xfrm>
            <a:off x="4185593" y="1864187"/>
            <a:ext cx="324000" cy="539999"/>
            <a:chOff x="3936000" y="2709000"/>
            <a:chExt cx="719999" cy="1083448"/>
          </a:xfrm>
        </p:grpSpPr>
        <p:pic>
          <p:nvPicPr>
            <p:cNvPr id="69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1" name="Shape 386"/>
          <p:cNvGrpSpPr/>
          <p:nvPr/>
        </p:nvGrpSpPr>
        <p:grpSpPr>
          <a:xfrm>
            <a:off x="5408860" y="1885712"/>
            <a:ext cx="324000" cy="539999"/>
            <a:chOff x="3936000" y="2709000"/>
            <a:chExt cx="719999" cy="1083448"/>
          </a:xfrm>
        </p:grpSpPr>
        <p:pic>
          <p:nvPicPr>
            <p:cNvPr id="72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2897982" y="2301479"/>
            <a:ext cx="970360" cy="610790"/>
          </a:xfrm>
          <a:prstGeom prst="wedgeRoundRectCallout">
            <a:avLst>
              <a:gd name="adj1" fmla="val 20551"/>
              <a:gd name="adj2" fmla="val 206727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274469" y="3381375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>
                <a:solidFill>
                  <a:srgbClr val="3333FF"/>
                </a:solidFill>
              </a:rPr>
              <a:t>Yes. </a:t>
            </a:r>
            <a:r>
              <a:rPr lang="en-US" altLang="x-none" sz="1350" dirty="0">
                <a:solidFill>
                  <a:srgbClr val="3333FF"/>
                </a:solidFill>
              </a:rPr>
              <a:t>b still points to d.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760244" y="1545432"/>
            <a:ext cx="194429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Tx/>
              <a:buNone/>
            </a:pPr>
            <a:r>
              <a:rPr lang="en-US" altLang="x-none" sz="1350" dirty="0">
                <a:solidFill>
                  <a:srgbClr val="3333FF"/>
                </a:solidFill>
              </a:rPr>
              <a:t>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2A63D-0A60-029E-39BC-65E3CC17474D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67004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731133" y="2529522"/>
            <a:ext cx="945000" cy="675000"/>
            <a:chOff x="4410166" y="2639250"/>
            <a:chExt cx="945000" cy="675000"/>
          </a:xfrm>
        </p:grpSpPr>
        <p:sp>
          <p:nvSpPr>
            <p:cNvPr id="39" name="Shape 274"/>
            <p:cNvSpPr/>
            <p:nvPr/>
          </p:nvSpPr>
          <p:spPr>
            <a:xfrm>
              <a:off x="4680166" y="2909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" name="Shape 275"/>
            <p:cNvCxnSpPr/>
            <p:nvPr/>
          </p:nvCxnSpPr>
          <p:spPr>
            <a:xfrm>
              <a:off x="4410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1" name="Shape 276"/>
            <p:cNvCxnSpPr/>
            <p:nvPr/>
          </p:nvCxnSpPr>
          <p:spPr>
            <a:xfrm rot="10800000" flipH="1">
              <a:off x="5085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2" name="Shape 277"/>
            <p:cNvCxnSpPr/>
            <p:nvPr/>
          </p:nvCxnSpPr>
          <p:spPr>
            <a:xfrm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3" name="Shape 278"/>
            <p:cNvCxnSpPr/>
            <p:nvPr/>
          </p:nvCxnSpPr>
          <p:spPr>
            <a:xfrm flipH="1"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15064" name="Group 22"/>
          <p:cNvGrpSpPr>
            <a:grpSpLocks/>
          </p:cNvGrpSpPr>
          <p:nvPr/>
        </p:nvGrpSpPr>
        <p:grpSpPr bwMode="auto">
          <a:xfrm>
            <a:off x="3221831" y="3921919"/>
            <a:ext cx="1085850" cy="971550"/>
            <a:chOff x="1584" y="816"/>
            <a:chExt cx="912" cy="816"/>
          </a:xfrm>
        </p:grpSpPr>
        <p:sp>
          <p:nvSpPr>
            <p:cNvPr id="215065" name="Freeform 2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6" name="Freeform 2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7" name="Freeform 2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8" name="Freeform 2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9" name="Freeform 2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0" name="Freeform 2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1" name="Freeform 2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2" name="Freeform 3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3" name="Freeform 3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</p:grpSp>
      <p:sp>
        <p:nvSpPr>
          <p:cNvPr id="215074" name="AutoShape 34"/>
          <p:cNvSpPr>
            <a:spLocks noChangeArrowheads="1"/>
          </p:cNvSpPr>
          <p:nvPr/>
        </p:nvSpPr>
        <p:spPr bwMode="auto">
          <a:xfrm>
            <a:off x="4050507" y="2338388"/>
            <a:ext cx="970360" cy="610791"/>
          </a:xfrm>
          <a:prstGeom prst="wedgeRoundRectCallout">
            <a:avLst>
              <a:gd name="adj1" fmla="val -96134"/>
              <a:gd name="adj2" fmla="val 192690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75" name="AutoShape 35"/>
          <p:cNvSpPr>
            <a:spLocks noChangeArrowheads="1"/>
          </p:cNvSpPr>
          <p:nvPr/>
        </p:nvSpPr>
        <p:spPr bwMode="auto">
          <a:xfrm>
            <a:off x="1385888" y="3327798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omic Sans MS" charset="0"/>
              </a:rPr>
              <a:t>add(c)</a:t>
            </a:r>
          </a:p>
        </p:txBody>
      </p:sp>
      <p:sp>
        <p:nvSpPr>
          <p:cNvPr id="215076" name="AutoShape 36"/>
          <p:cNvSpPr>
            <a:spLocks noChangeArrowheads="1"/>
          </p:cNvSpPr>
          <p:nvPr/>
        </p:nvSpPr>
        <p:spPr bwMode="auto">
          <a:xfrm>
            <a:off x="5288757" y="2376488"/>
            <a:ext cx="970360" cy="610791"/>
          </a:xfrm>
          <a:prstGeom prst="wedgeRoundRectCallout">
            <a:avLst>
              <a:gd name="adj1" fmla="val -217852"/>
              <a:gd name="adj2" fmla="val 186454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endParaRPr lang="en-US" altLang="x-none" sz="33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15089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1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63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64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6" name="Shape 384"/>
          <p:cNvCxnSpPr/>
          <p:nvPr/>
        </p:nvCxnSpPr>
        <p:spPr>
          <a:xfrm>
            <a:off x="47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7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8" name="Shape 386"/>
          <p:cNvGrpSpPr/>
          <p:nvPr/>
        </p:nvGrpSpPr>
        <p:grpSpPr>
          <a:xfrm>
            <a:off x="4185593" y="1864187"/>
            <a:ext cx="324000" cy="539999"/>
            <a:chOff x="3936000" y="2709000"/>
            <a:chExt cx="719999" cy="1083448"/>
          </a:xfrm>
        </p:grpSpPr>
        <p:pic>
          <p:nvPicPr>
            <p:cNvPr id="69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1" name="Shape 386"/>
          <p:cNvGrpSpPr/>
          <p:nvPr/>
        </p:nvGrpSpPr>
        <p:grpSpPr>
          <a:xfrm>
            <a:off x="5408860" y="1885712"/>
            <a:ext cx="324000" cy="539999"/>
            <a:chOff x="3936000" y="2709000"/>
            <a:chExt cx="719999" cy="1083448"/>
          </a:xfrm>
        </p:grpSpPr>
        <p:pic>
          <p:nvPicPr>
            <p:cNvPr id="72" name="Shape 3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Shape 388"/>
            <p:cNvSpPr txBox="1"/>
            <p:nvPr/>
          </p:nvSpPr>
          <p:spPr>
            <a:xfrm>
              <a:off x="3936000" y="3146116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A76FBB-4235-9420-8B2D-106A87EBA351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182668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731133" y="2597022"/>
            <a:ext cx="945000" cy="607500"/>
            <a:chOff x="4410166" y="2706750"/>
            <a:chExt cx="945000" cy="607500"/>
          </a:xfrm>
        </p:grpSpPr>
        <p:sp>
          <p:nvSpPr>
            <p:cNvPr id="39" name="Shape 274"/>
            <p:cNvSpPr/>
            <p:nvPr/>
          </p:nvSpPr>
          <p:spPr>
            <a:xfrm>
              <a:off x="4680166" y="2909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" name="Shape 275"/>
            <p:cNvCxnSpPr/>
            <p:nvPr/>
          </p:nvCxnSpPr>
          <p:spPr>
            <a:xfrm>
              <a:off x="4410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1" name="Shape 276"/>
            <p:cNvCxnSpPr/>
            <p:nvPr/>
          </p:nvCxnSpPr>
          <p:spPr>
            <a:xfrm rot="10800000" flipH="1">
              <a:off x="5085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grpSp>
        <p:nvGrpSpPr>
          <p:cNvPr id="215064" name="Group 22"/>
          <p:cNvGrpSpPr>
            <a:grpSpLocks/>
          </p:cNvGrpSpPr>
          <p:nvPr/>
        </p:nvGrpSpPr>
        <p:grpSpPr bwMode="auto">
          <a:xfrm>
            <a:off x="3221831" y="3921919"/>
            <a:ext cx="1085850" cy="971550"/>
            <a:chOff x="1584" y="816"/>
            <a:chExt cx="912" cy="816"/>
          </a:xfrm>
        </p:grpSpPr>
        <p:sp>
          <p:nvSpPr>
            <p:cNvPr id="215065" name="Freeform 23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6" name="Freeform 24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7" name="Freeform 25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35 h 336"/>
                <a:gd name="T2" fmla="*/ 96 w 144"/>
                <a:gd name="T3" fmla="*/ 0 h 336"/>
                <a:gd name="T4" fmla="*/ 144 w 144"/>
                <a:gd name="T5" fmla="*/ 35 h 336"/>
                <a:gd name="T6" fmla="*/ 144 w 144"/>
                <a:gd name="T7" fmla="*/ 247 h 336"/>
                <a:gd name="T8" fmla="*/ 96 w 144"/>
                <a:gd name="T9" fmla="*/ 212 h 336"/>
                <a:gd name="T10" fmla="*/ 96 w 144"/>
                <a:gd name="T11" fmla="*/ 70 h 336"/>
                <a:gd name="T12" fmla="*/ 0 w 144"/>
                <a:gd name="T13" fmla="*/ 105 h 336"/>
                <a:gd name="T14" fmla="*/ 0 w 144"/>
                <a:gd name="T15" fmla="*/ 3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8" name="Freeform 26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69" name="Freeform 27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0" name="Freeform 28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1" name="Freeform 29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58 h 432"/>
                <a:gd name="T4" fmla="*/ 49 w 336"/>
                <a:gd name="T5" fmla="*/ 87 h 432"/>
                <a:gd name="T6" fmla="*/ 49 w 336"/>
                <a:gd name="T7" fmla="*/ 261 h 432"/>
                <a:gd name="T8" fmla="*/ 0 w 336"/>
                <a:gd name="T9" fmla="*/ 203 h 432"/>
                <a:gd name="T10" fmla="*/ 0 w 336"/>
                <a:gd name="T11" fmla="*/ 29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2" name="Freeform 30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98 w 336"/>
                <a:gd name="T1" fmla="*/ 0 h 432"/>
                <a:gd name="T2" fmla="*/ 171 w 336"/>
                <a:gd name="T3" fmla="*/ 43 h 432"/>
                <a:gd name="T4" fmla="*/ 49 w 336"/>
                <a:gd name="T5" fmla="*/ 64 h 432"/>
                <a:gd name="T6" fmla="*/ 49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98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  <p:sp>
          <p:nvSpPr>
            <p:cNvPr id="215073" name="Freeform 31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63 w 336"/>
                <a:gd name="T1" fmla="*/ 0 h 432"/>
                <a:gd name="T2" fmla="*/ 110 w 336"/>
                <a:gd name="T3" fmla="*/ 43 h 432"/>
                <a:gd name="T4" fmla="*/ 31 w 336"/>
                <a:gd name="T5" fmla="*/ 64 h 432"/>
                <a:gd name="T6" fmla="*/ 31 w 336"/>
                <a:gd name="T7" fmla="*/ 192 h 432"/>
                <a:gd name="T8" fmla="*/ 0 w 336"/>
                <a:gd name="T9" fmla="*/ 149 h 432"/>
                <a:gd name="T10" fmla="*/ 0 w 336"/>
                <a:gd name="T11" fmla="*/ 21 h 432"/>
                <a:gd name="T12" fmla="*/ 63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0" eaLnBrk="0" hangingPunct="0"/>
              <a:endParaRPr lang="en-US" altLang="x-none" sz="1800">
                <a:solidFill>
                  <a:srgbClr val="0000FF"/>
                </a:solidFill>
                <a:latin typeface="Lucida Console" charset="0"/>
              </a:endParaRPr>
            </a:p>
          </p:txBody>
        </p:sp>
      </p:grpSp>
      <p:sp>
        <p:nvSpPr>
          <p:cNvPr id="215075" name="AutoShape 35"/>
          <p:cNvSpPr>
            <a:spLocks noChangeArrowheads="1"/>
          </p:cNvSpPr>
          <p:nvPr/>
        </p:nvSpPr>
        <p:spPr bwMode="auto">
          <a:xfrm>
            <a:off x="1385888" y="3327798"/>
            <a:ext cx="1359694" cy="791765"/>
          </a:xfrm>
          <a:prstGeom prst="cloudCallout">
            <a:avLst>
              <a:gd name="adj1" fmla="val 90194"/>
              <a:gd name="adj2" fmla="val 4202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US" altLang="x-none" sz="1800" b="1">
                <a:solidFill>
                  <a:schemeClr val="accent1"/>
                </a:solidFill>
                <a:latin typeface="Comic Sans MS" charset="0"/>
              </a:rPr>
              <a:t>add(c)</a:t>
            </a:r>
          </a:p>
        </p:txBody>
      </p:sp>
      <p:sp>
        <p:nvSpPr>
          <p:cNvPr id="215089" name="Rectangle 3"/>
          <p:cNvSpPr>
            <a:spLocks noChangeArrowheads="1"/>
          </p:cNvSpPr>
          <p:nvPr/>
        </p:nvSpPr>
        <p:spPr bwMode="auto">
          <a:xfrm>
            <a:off x="1494235" y="1707357"/>
            <a:ext cx="5669756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endParaRPr lang="en-US" altLang="x-none" sz="1800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52613" y="244911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0" eaLnBrk="0" hangingPunct="0"/>
            <a:endParaRPr lang="en-US" altLang="x-none" sz="2100" b="1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Shape 377"/>
          <p:cNvSpPr/>
          <p:nvPr/>
        </p:nvSpPr>
        <p:spPr>
          <a:xfrm>
            <a:off x="16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78"/>
          <p:cNvSpPr/>
          <p:nvPr/>
        </p:nvSpPr>
        <p:spPr>
          <a:xfrm>
            <a:off x="29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1" name="Shape 379"/>
          <p:cNvSpPr/>
          <p:nvPr/>
        </p:nvSpPr>
        <p:spPr>
          <a:xfrm>
            <a:off x="43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" name="Shape 380"/>
          <p:cNvSpPr/>
          <p:nvPr/>
        </p:nvSpPr>
        <p:spPr>
          <a:xfrm>
            <a:off x="568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63" name="Shape 381"/>
          <p:cNvSpPr/>
          <p:nvPr/>
        </p:nvSpPr>
        <p:spPr>
          <a:xfrm>
            <a:off x="7038281" y="2404186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64" name="Shape 382"/>
          <p:cNvCxnSpPr/>
          <p:nvPr/>
        </p:nvCxnSpPr>
        <p:spPr>
          <a:xfrm>
            <a:off x="204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" name="Shape 383"/>
          <p:cNvCxnSpPr/>
          <p:nvPr/>
        </p:nvCxnSpPr>
        <p:spPr>
          <a:xfrm>
            <a:off x="33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7" name="Shape 385"/>
          <p:cNvCxnSpPr/>
          <p:nvPr/>
        </p:nvCxnSpPr>
        <p:spPr>
          <a:xfrm>
            <a:off x="6093281" y="2606686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F67F074-326F-818A-426D-D60DD762205A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8534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Validation: what can go wrong?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de-CH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de-CH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de-CH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de-CH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de-CH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de-CH" dirty="0" err="1">
                <a:latin typeface="Consolas"/>
                <a:ea typeface="Consolas"/>
                <a:cs typeface="Consolas"/>
                <a:sym typeface="Consolas"/>
              </a:rPr>
              <a:t>Why</a:t>
            </a:r>
            <a:r>
              <a:rPr lang="de-CH" dirty="0"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de-CH" dirty="0" err="1">
                <a:latin typeface="Consolas"/>
                <a:ea typeface="Consolas"/>
                <a:cs typeface="Consolas"/>
                <a:sym typeface="Consolas"/>
              </a:rPr>
              <a:t>we</a:t>
            </a:r>
            <a:r>
              <a:rPr lang="de-CH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-CH" dirty="0" err="1">
                <a:latin typeface="Consolas"/>
                <a:ea typeface="Consolas"/>
                <a:cs typeface="Consolas"/>
                <a:sym typeface="Consolas"/>
              </a:rPr>
              <a:t>even</a:t>
            </a:r>
            <a:r>
              <a:rPr lang="de-CH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-CH" dirty="0" err="1">
                <a:latin typeface="Consolas"/>
                <a:ea typeface="Consolas"/>
                <a:cs typeface="Consolas"/>
                <a:sym typeface="Consolas"/>
              </a:rPr>
              <a:t>need</a:t>
            </a:r>
            <a:r>
              <a:rPr lang="de-CH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de-CH" dirty="0" err="1">
                <a:latin typeface="Consolas"/>
                <a:ea typeface="Consolas"/>
                <a:cs typeface="Consolas"/>
                <a:sym typeface="Consolas"/>
              </a:rPr>
              <a:t>validation</a:t>
            </a:r>
            <a:r>
              <a:rPr lang="de-CH" dirty="0">
                <a:latin typeface="Consolas"/>
                <a:ea typeface="Consolas"/>
                <a:cs typeface="Consolas"/>
                <a:sym typeface="Consolas"/>
              </a:rPr>
              <a:t>?</a:t>
            </a:r>
            <a:endParaRPr lang="en-GB" sz="1500" b="0" i="0" u="none" strike="noStrike" cap="none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FE3B4-CB28-A3F5-6AE5-A88EFA75638D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4988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1081E-3A30-96F1-FD1C-2A061D4DC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8" y="411891"/>
            <a:ext cx="9010743" cy="44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Validation: what can go wrong?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add(c)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find insertion point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br>
              <a:rPr lang="en-GB" sz="15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GB"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remove(b)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lock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validate: rescan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	b not reachable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→return false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2000" y="1221750"/>
            <a:ext cx="5805000" cy="675000"/>
            <a:chOff x="2952000" y="1221750"/>
            <a:chExt cx="5805000" cy="675000"/>
          </a:xfrm>
        </p:grpSpPr>
        <p:sp>
          <p:nvSpPr>
            <p:cNvPr id="471" name="Shape 471"/>
            <p:cNvSpPr/>
            <p:nvPr/>
          </p:nvSpPr>
          <p:spPr>
            <a:xfrm>
              <a:off x="29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43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56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70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83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476" name="Shape 476"/>
            <p:cNvCxnSpPr>
              <a:stCxn id="471" idx="3"/>
              <a:endCxn id="472" idx="1"/>
            </p:cNvCxnSpPr>
            <p:nvPr/>
          </p:nvCxnSpPr>
          <p:spPr>
            <a:xfrm>
              <a:off x="33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77" name="Shape 477"/>
            <p:cNvCxnSpPr>
              <a:stCxn id="472" idx="3"/>
              <a:endCxn id="473" idx="1"/>
            </p:cNvCxnSpPr>
            <p:nvPr/>
          </p:nvCxnSpPr>
          <p:spPr>
            <a:xfrm>
              <a:off x="47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78" name="Shape 478"/>
            <p:cNvCxnSpPr>
              <a:stCxn id="473" idx="3"/>
              <a:endCxn id="474" idx="1"/>
            </p:cNvCxnSpPr>
            <p:nvPr/>
          </p:nvCxnSpPr>
          <p:spPr>
            <a:xfrm>
              <a:off x="60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79" name="Shape 479"/>
            <p:cNvCxnSpPr>
              <a:stCxn id="474" idx="3"/>
              <a:endCxn id="475" idx="1"/>
            </p:cNvCxnSpPr>
            <p:nvPr/>
          </p:nvCxnSpPr>
          <p:spPr>
            <a:xfrm>
              <a:off x="74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80" name="Shape 480"/>
            <p:cNvSpPr/>
            <p:nvPr/>
          </p:nvSpPr>
          <p:spPr>
            <a:xfrm>
              <a:off x="551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686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52000" y="3516750"/>
            <a:ext cx="5805000" cy="945000"/>
            <a:chOff x="2952000" y="3516750"/>
            <a:chExt cx="5805000" cy="945000"/>
          </a:xfrm>
        </p:grpSpPr>
        <p:sp>
          <p:nvSpPr>
            <p:cNvPr id="504" name="Shape 504"/>
            <p:cNvSpPr/>
            <p:nvPr/>
          </p:nvSpPr>
          <p:spPr>
            <a:xfrm>
              <a:off x="29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43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06" name="Shape 506"/>
            <p:cNvSpPr/>
            <p:nvPr/>
          </p:nvSpPr>
          <p:spPr>
            <a:xfrm>
              <a:off x="56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07" name="Shape 507"/>
            <p:cNvSpPr/>
            <p:nvPr/>
          </p:nvSpPr>
          <p:spPr>
            <a:xfrm>
              <a:off x="70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08" name="Shape 508"/>
            <p:cNvSpPr/>
            <p:nvPr/>
          </p:nvSpPr>
          <p:spPr>
            <a:xfrm>
              <a:off x="83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09" name="Shape 509"/>
            <p:cNvCxnSpPr>
              <a:stCxn id="504" idx="3"/>
              <a:endCxn id="505" idx="1"/>
            </p:cNvCxnSpPr>
            <p:nvPr/>
          </p:nvCxnSpPr>
          <p:spPr>
            <a:xfrm>
              <a:off x="335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10" name="Shape 510"/>
            <p:cNvCxnSpPr>
              <a:stCxn id="506" idx="3"/>
              <a:endCxn id="507" idx="1"/>
            </p:cNvCxnSpPr>
            <p:nvPr/>
          </p:nvCxnSpPr>
          <p:spPr>
            <a:xfrm>
              <a:off x="605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11" name="Shape 511"/>
            <p:cNvCxnSpPr>
              <a:stCxn id="507" idx="3"/>
              <a:endCxn id="508" idx="1"/>
            </p:cNvCxnSpPr>
            <p:nvPr/>
          </p:nvCxnSpPr>
          <p:spPr>
            <a:xfrm>
              <a:off x="740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12" name="Shape 512"/>
            <p:cNvSpPr/>
            <p:nvPr/>
          </p:nvSpPr>
          <p:spPr>
            <a:xfrm>
              <a:off x="551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86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4" name="Shape 514"/>
            <p:cNvCxnSpPr>
              <a:stCxn id="505" idx="2"/>
              <a:endCxn id="507" idx="2"/>
            </p:cNvCxnSpPr>
            <p:nvPr/>
          </p:nvCxnSpPr>
          <p:spPr>
            <a:xfrm rot="-5400000" flipH="1">
              <a:off x="5854200" y="2977050"/>
              <a:ext cx="600" cy="2700000"/>
            </a:xfrm>
            <a:prstGeom prst="curvedConnector3">
              <a:avLst>
                <a:gd name="adj1" fmla="val 86089998"/>
              </a:avLst>
            </a:prstGeom>
            <a:noFill/>
            <a:ln w="5715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grpSp>
          <p:nvGrpSpPr>
            <p:cNvPr id="515" name="Shape 515"/>
            <p:cNvGrpSpPr/>
            <p:nvPr/>
          </p:nvGrpSpPr>
          <p:grpSpPr>
            <a:xfrm>
              <a:off x="5517000" y="3516750"/>
              <a:ext cx="438300" cy="654300"/>
              <a:chOff x="3936000" y="2709000"/>
              <a:chExt cx="973999" cy="1312780"/>
            </a:xfrm>
          </p:grpSpPr>
          <p:pic>
            <p:nvPicPr>
              <p:cNvPr id="516" name="Shape 5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7" name="Shape 517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518" name="Shape 518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519" name="Shape 519"/>
            <p:cNvGrpSpPr/>
            <p:nvPr/>
          </p:nvGrpSpPr>
          <p:grpSpPr>
            <a:xfrm>
              <a:off x="6867000" y="3516750"/>
              <a:ext cx="438300" cy="654300"/>
              <a:chOff x="3936000" y="2709000"/>
              <a:chExt cx="973999" cy="1312780"/>
            </a:xfrm>
          </p:grpSpPr>
          <p:pic>
            <p:nvPicPr>
              <p:cNvPr id="520" name="Shape 5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1" name="Shape 521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522" name="Shape 522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952000" y="2166750"/>
            <a:ext cx="5805000" cy="945000"/>
            <a:chOff x="2952000" y="2166750"/>
            <a:chExt cx="5805000" cy="945000"/>
          </a:xfrm>
        </p:grpSpPr>
        <p:sp>
          <p:nvSpPr>
            <p:cNvPr id="482" name="Shape 482"/>
            <p:cNvSpPr/>
            <p:nvPr/>
          </p:nvSpPr>
          <p:spPr>
            <a:xfrm>
              <a:off x="29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43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484" name="Shape 484"/>
            <p:cNvSpPr/>
            <p:nvPr/>
          </p:nvSpPr>
          <p:spPr>
            <a:xfrm>
              <a:off x="56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70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83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487" name="Shape 487"/>
            <p:cNvCxnSpPr>
              <a:stCxn id="482" idx="3"/>
              <a:endCxn id="483" idx="1"/>
            </p:cNvCxnSpPr>
            <p:nvPr/>
          </p:nvCxnSpPr>
          <p:spPr>
            <a:xfrm>
              <a:off x="33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88" name="Shape 488"/>
            <p:cNvCxnSpPr>
              <a:stCxn id="483" idx="3"/>
              <a:endCxn id="484" idx="1"/>
            </p:cNvCxnSpPr>
            <p:nvPr/>
          </p:nvCxnSpPr>
          <p:spPr>
            <a:xfrm>
              <a:off x="47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89" name="Shape 489"/>
            <p:cNvCxnSpPr>
              <a:stCxn id="484" idx="3"/>
              <a:endCxn id="485" idx="1"/>
            </p:cNvCxnSpPr>
            <p:nvPr/>
          </p:nvCxnSpPr>
          <p:spPr>
            <a:xfrm>
              <a:off x="60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90" name="Shape 490"/>
            <p:cNvCxnSpPr>
              <a:stCxn id="485" idx="3"/>
              <a:endCxn id="486" idx="1"/>
            </p:cNvCxnSpPr>
            <p:nvPr/>
          </p:nvCxnSpPr>
          <p:spPr>
            <a:xfrm>
              <a:off x="74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91" name="Shape 491"/>
            <p:cNvSpPr/>
            <p:nvPr/>
          </p:nvSpPr>
          <p:spPr>
            <a:xfrm>
              <a:off x="551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86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Shape 493"/>
            <p:cNvGrpSpPr/>
            <p:nvPr/>
          </p:nvGrpSpPr>
          <p:grpSpPr>
            <a:xfrm>
              <a:off x="4167000" y="2166750"/>
              <a:ext cx="438300" cy="654300"/>
              <a:chOff x="3936000" y="2709000"/>
              <a:chExt cx="973999" cy="1312780"/>
            </a:xfrm>
          </p:grpSpPr>
          <p:pic>
            <p:nvPicPr>
              <p:cNvPr id="494" name="Shape 49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5" name="Shape 495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496" name="Shape 496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497" name="Shape 497"/>
            <p:cNvGrpSpPr/>
            <p:nvPr/>
          </p:nvGrpSpPr>
          <p:grpSpPr>
            <a:xfrm>
              <a:off x="5517000" y="2166750"/>
              <a:ext cx="438300" cy="654300"/>
              <a:chOff x="3936000" y="2709000"/>
              <a:chExt cx="973999" cy="1312780"/>
            </a:xfrm>
          </p:grpSpPr>
          <p:pic>
            <p:nvPicPr>
              <p:cNvPr id="498" name="Shape 49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9" name="Shape 499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500" name="Shape 500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501" name="Shape 501"/>
            <p:cNvCxnSpPr/>
            <p:nvPr/>
          </p:nvCxnSpPr>
          <p:spPr>
            <a:xfrm>
              <a:off x="5039737" y="2711512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02" name="Shape 502"/>
            <p:cNvCxnSpPr/>
            <p:nvPr/>
          </p:nvCxnSpPr>
          <p:spPr>
            <a:xfrm flipH="1">
              <a:off x="5039737" y="2711512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" name="Shape 514"/>
            <p:cNvCxnSpPr/>
            <p:nvPr/>
          </p:nvCxnSpPr>
          <p:spPr>
            <a:xfrm rot="-5400000" flipH="1">
              <a:off x="5854200" y="1605450"/>
              <a:ext cx="600" cy="2700000"/>
            </a:xfrm>
            <a:prstGeom prst="curvedConnector3">
              <a:avLst>
                <a:gd name="adj1" fmla="val 86089998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4FE3B4-CB28-A3F5-6AE5-A88EFA75638D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SortedListInterface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unique elements in a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 linked list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64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99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16" name="Shape 216"/>
          <p:cNvSpPr/>
          <p:nvPr/>
        </p:nvSpPr>
        <p:spPr>
          <a:xfrm>
            <a:off x="434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17" name="Shape 217"/>
          <p:cNvSpPr/>
          <p:nvPr/>
        </p:nvSpPr>
        <p:spPr>
          <a:xfrm>
            <a:off x="569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18" name="Shape 218"/>
          <p:cNvSpPr/>
          <p:nvPr/>
        </p:nvSpPr>
        <p:spPr>
          <a:xfrm>
            <a:off x="704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19" name="Shape 219"/>
          <p:cNvCxnSpPr>
            <a:stCxn id="214" idx="3"/>
            <a:endCxn id="215" idx="1"/>
          </p:cNvCxnSpPr>
          <p:nvPr/>
        </p:nvCxnSpPr>
        <p:spPr>
          <a:xfrm>
            <a:off x="204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0" name="Shape 220"/>
          <p:cNvCxnSpPr>
            <a:stCxn id="215" idx="3"/>
            <a:endCxn id="216" idx="1"/>
          </p:cNvCxnSpPr>
          <p:nvPr/>
        </p:nvCxnSpPr>
        <p:spPr>
          <a:xfrm>
            <a:off x="339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1" name="Shape 221"/>
          <p:cNvCxnSpPr>
            <a:stCxn id="216" idx="3"/>
            <a:endCxn id="217" idx="1"/>
          </p:cNvCxnSpPr>
          <p:nvPr/>
        </p:nvCxnSpPr>
        <p:spPr>
          <a:xfrm>
            <a:off x="474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2" name="Shape 222"/>
          <p:cNvCxnSpPr>
            <a:stCxn id="217" idx="3"/>
            <a:endCxn id="218" idx="1"/>
          </p:cNvCxnSpPr>
          <p:nvPr/>
        </p:nvCxnSpPr>
        <p:spPr>
          <a:xfrm>
            <a:off x="609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43AD03-51F8-3D26-96AD-E850210C2EAF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lvl="0">
              <a:buSzPct val="25000"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Validation: </a:t>
            </a:r>
            <a:r>
              <a:rPr lang="en-GB" dirty="0"/>
              <a:t>what can go wrong?</a:t>
            </a:r>
            <a:endParaRPr lang="en-GB"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add(c)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find insertion point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br>
              <a:rPr lang="en-GB" sz="15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GB"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insert(b')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lock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validate: rescan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	d != </a:t>
            </a:r>
            <a:r>
              <a:rPr lang="en-GB" sz="1500" b="0" i="0" u="none" strike="noStrike" cap="none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</a:t>
            </a: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(b)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→return false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2000" y="1221750"/>
            <a:ext cx="5805000" cy="675000"/>
            <a:chOff x="2952000" y="1221750"/>
            <a:chExt cx="5805000" cy="675000"/>
          </a:xfrm>
        </p:grpSpPr>
        <p:sp>
          <p:nvSpPr>
            <p:cNvPr id="531" name="Shape 531"/>
            <p:cNvSpPr/>
            <p:nvPr/>
          </p:nvSpPr>
          <p:spPr>
            <a:xfrm>
              <a:off x="29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43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33" name="Shape 533"/>
            <p:cNvSpPr/>
            <p:nvPr/>
          </p:nvSpPr>
          <p:spPr>
            <a:xfrm>
              <a:off x="56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70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83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36" name="Shape 536"/>
            <p:cNvCxnSpPr>
              <a:stCxn id="531" idx="3"/>
              <a:endCxn id="532" idx="1"/>
            </p:cNvCxnSpPr>
            <p:nvPr/>
          </p:nvCxnSpPr>
          <p:spPr>
            <a:xfrm>
              <a:off x="33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37" name="Shape 537"/>
            <p:cNvCxnSpPr>
              <a:stCxn id="532" idx="3"/>
              <a:endCxn id="533" idx="1"/>
            </p:cNvCxnSpPr>
            <p:nvPr/>
          </p:nvCxnSpPr>
          <p:spPr>
            <a:xfrm>
              <a:off x="47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38" name="Shape 538"/>
            <p:cNvCxnSpPr>
              <a:stCxn id="533" idx="3"/>
              <a:endCxn id="534" idx="1"/>
            </p:cNvCxnSpPr>
            <p:nvPr/>
          </p:nvCxnSpPr>
          <p:spPr>
            <a:xfrm>
              <a:off x="60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39" name="Shape 539"/>
            <p:cNvCxnSpPr>
              <a:stCxn id="534" idx="3"/>
              <a:endCxn id="535" idx="1"/>
            </p:cNvCxnSpPr>
            <p:nvPr/>
          </p:nvCxnSpPr>
          <p:spPr>
            <a:xfrm>
              <a:off x="74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40" name="Shape 540"/>
            <p:cNvSpPr/>
            <p:nvPr/>
          </p:nvSpPr>
          <p:spPr>
            <a:xfrm>
              <a:off x="551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686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2000" y="2166750"/>
            <a:ext cx="5805000" cy="1215000"/>
            <a:chOff x="2952000" y="2166750"/>
            <a:chExt cx="5805000" cy="1215000"/>
          </a:xfrm>
        </p:grpSpPr>
        <p:sp>
          <p:nvSpPr>
            <p:cNvPr id="542" name="Shape 542"/>
            <p:cNvSpPr/>
            <p:nvPr/>
          </p:nvSpPr>
          <p:spPr>
            <a:xfrm>
              <a:off x="29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3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56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45" name="Shape 545"/>
            <p:cNvSpPr/>
            <p:nvPr/>
          </p:nvSpPr>
          <p:spPr>
            <a:xfrm>
              <a:off x="70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46" name="Shape 546"/>
            <p:cNvSpPr/>
            <p:nvPr/>
          </p:nvSpPr>
          <p:spPr>
            <a:xfrm>
              <a:off x="83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47" name="Shape 547"/>
            <p:cNvCxnSpPr>
              <a:stCxn id="542" idx="3"/>
              <a:endCxn id="543" idx="1"/>
            </p:cNvCxnSpPr>
            <p:nvPr/>
          </p:nvCxnSpPr>
          <p:spPr>
            <a:xfrm>
              <a:off x="33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48" name="Shape 548"/>
            <p:cNvCxnSpPr>
              <a:stCxn id="543" idx="3"/>
              <a:endCxn id="544" idx="1"/>
            </p:cNvCxnSpPr>
            <p:nvPr/>
          </p:nvCxnSpPr>
          <p:spPr>
            <a:xfrm>
              <a:off x="47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49" name="Shape 549"/>
            <p:cNvCxnSpPr>
              <a:stCxn id="544" idx="3"/>
              <a:endCxn id="545" idx="1"/>
            </p:cNvCxnSpPr>
            <p:nvPr/>
          </p:nvCxnSpPr>
          <p:spPr>
            <a:xfrm>
              <a:off x="60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50" name="Shape 550"/>
            <p:cNvCxnSpPr>
              <a:stCxn id="545" idx="3"/>
              <a:endCxn id="546" idx="1"/>
            </p:cNvCxnSpPr>
            <p:nvPr/>
          </p:nvCxnSpPr>
          <p:spPr>
            <a:xfrm>
              <a:off x="74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51" name="Shape 551"/>
            <p:cNvSpPr/>
            <p:nvPr/>
          </p:nvSpPr>
          <p:spPr>
            <a:xfrm>
              <a:off x="551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686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Shape 553"/>
            <p:cNvGrpSpPr/>
            <p:nvPr/>
          </p:nvGrpSpPr>
          <p:grpSpPr>
            <a:xfrm>
              <a:off x="5922000" y="2166750"/>
              <a:ext cx="438300" cy="654300"/>
              <a:chOff x="3936000" y="2709000"/>
              <a:chExt cx="973999" cy="1312780"/>
            </a:xfrm>
          </p:grpSpPr>
          <p:pic>
            <p:nvPicPr>
              <p:cNvPr id="554" name="Shape 55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5" name="Shape 555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556" name="Shape 556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557" name="Shape 557"/>
            <p:cNvGrpSpPr/>
            <p:nvPr/>
          </p:nvGrpSpPr>
          <p:grpSpPr>
            <a:xfrm>
              <a:off x="7272000" y="2166750"/>
              <a:ext cx="438300" cy="654300"/>
              <a:chOff x="3936000" y="2709000"/>
              <a:chExt cx="973999" cy="1312780"/>
            </a:xfrm>
          </p:grpSpPr>
          <p:pic>
            <p:nvPicPr>
              <p:cNvPr id="558" name="Shape 55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9" name="Shape 559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560" name="Shape 560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561" name="Shape 561"/>
            <p:cNvCxnSpPr/>
            <p:nvPr/>
          </p:nvCxnSpPr>
          <p:spPr>
            <a:xfrm>
              <a:off x="6462000" y="27067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2" name="Shape 562"/>
            <p:cNvCxnSpPr/>
            <p:nvPr/>
          </p:nvCxnSpPr>
          <p:spPr>
            <a:xfrm flipH="1">
              <a:off x="6462000" y="27067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80" name="Shape 580"/>
            <p:cNvSpPr/>
            <p:nvPr/>
          </p:nvSpPr>
          <p:spPr>
            <a:xfrm>
              <a:off x="6327000" y="297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b'</a:t>
              </a:r>
            </a:p>
          </p:txBody>
        </p:sp>
        <p:cxnSp>
          <p:nvCxnSpPr>
            <p:cNvPr id="581" name="Shape 581"/>
            <p:cNvCxnSpPr>
              <a:endCxn id="580" idx="1"/>
            </p:cNvCxnSpPr>
            <p:nvPr/>
          </p:nvCxnSpPr>
          <p:spPr>
            <a:xfrm rot="-5400000" flipH="1">
              <a:off x="5989500" y="2841750"/>
              <a:ext cx="405000" cy="270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82" name="Shape 582"/>
            <p:cNvCxnSpPr>
              <a:stCxn id="580" idx="3"/>
            </p:cNvCxnSpPr>
            <p:nvPr/>
          </p:nvCxnSpPr>
          <p:spPr>
            <a:xfrm rot="10800000" flipH="1">
              <a:off x="6732000" y="27742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2952000" y="3488906"/>
            <a:ext cx="5805000" cy="1310344"/>
            <a:chOff x="2952000" y="3488906"/>
            <a:chExt cx="5805000" cy="1310344"/>
          </a:xfrm>
        </p:grpSpPr>
        <p:sp>
          <p:nvSpPr>
            <p:cNvPr id="563" name="Shape 563"/>
            <p:cNvSpPr/>
            <p:nvPr/>
          </p:nvSpPr>
          <p:spPr>
            <a:xfrm>
              <a:off x="29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43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65" name="Shape 565"/>
            <p:cNvSpPr/>
            <p:nvPr/>
          </p:nvSpPr>
          <p:spPr>
            <a:xfrm>
              <a:off x="56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66" name="Shape 566"/>
            <p:cNvSpPr/>
            <p:nvPr/>
          </p:nvSpPr>
          <p:spPr>
            <a:xfrm>
              <a:off x="70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67" name="Shape 567"/>
            <p:cNvSpPr/>
            <p:nvPr/>
          </p:nvSpPr>
          <p:spPr>
            <a:xfrm>
              <a:off x="83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68" name="Shape 568"/>
            <p:cNvCxnSpPr>
              <a:stCxn id="563" idx="3"/>
              <a:endCxn id="564" idx="1"/>
            </p:cNvCxnSpPr>
            <p:nvPr/>
          </p:nvCxnSpPr>
          <p:spPr>
            <a:xfrm>
              <a:off x="335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69" name="Shape 569"/>
            <p:cNvCxnSpPr>
              <a:stCxn id="566" idx="3"/>
              <a:endCxn id="567" idx="1"/>
            </p:cNvCxnSpPr>
            <p:nvPr/>
          </p:nvCxnSpPr>
          <p:spPr>
            <a:xfrm>
              <a:off x="740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70" name="Shape 570"/>
            <p:cNvSpPr/>
            <p:nvPr/>
          </p:nvSpPr>
          <p:spPr>
            <a:xfrm>
              <a:off x="551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686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2" name="Shape 572"/>
            <p:cNvGrpSpPr/>
            <p:nvPr/>
          </p:nvGrpSpPr>
          <p:grpSpPr>
            <a:xfrm>
              <a:off x="5517000" y="3488906"/>
              <a:ext cx="438300" cy="654300"/>
              <a:chOff x="3936000" y="2709000"/>
              <a:chExt cx="973999" cy="1312780"/>
            </a:xfrm>
          </p:grpSpPr>
          <p:pic>
            <p:nvPicPr>
              <p:cNvPr id="573" name="Shape 57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4" name="Shape 574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575" name="Shape 575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576" name="Shape 576"/>
            <p:cNvGrpSpPr/>
            <p:nvPr/>
          </p:nvGrpSpPr>
          <p:grpSpPr>
            <a:xfrm>
              <a:off x="6867000" y="3516750"/>
              <a:ext cx="438300" cy="654300"/>
              <a:chOff x="3936000" y="2709000"/>
              <a:chExt cx="973999" cy="1312780"/>
            </a:xfrm>
          </p:grpSpPr>
          <p:pic>
            <p:nvPicPr>
              <p:cNvPr id="577" name="Shape 57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8" name="Shape 578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579" name="Shape 579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583" name="Shape 583"/>
            <p:cNvCxnSpPr>
              <a:stCxn id="564" idx="3"/>
              <a:endCxn id="565" idx="1"/>
            </p:cNvCxnSpPr>
            <p:nvPr/>
          </p:nvCxnSpPr>
          <p:spPr>
            <a:xfrm>
              <a:off x="470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84" name="Shape 584"/>
            <p:cNvSpPr/>
            <p:nvPr/>
          </p:nvSpPr>
          <p:spPr>
            <a:xfrm>
              <a:off x="6327000" y="4394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b'</a:t>
              </a:r>
            </a:p>
          </p:txBody>
        </p:sp>
        <p:cxnSp>
          <p:nvCxnSpPr>
            <p:cNvPr id="585" name="Shape 585"/>
            <p:cNvCxnSpPr>
              <a:endCxn id="584" idx="1"/>
            </p:cNvCxnSpPr>
            <p:nvPr/>
          </p:nvCxnSpPr>
          <p:spPr>
            <a:xfrm rot="-5400000" flipH="1">
              <a:off x="5989500" y="4259250"/>
              <a:ext cx="405000" cy="270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86" name="Shape 586"/>
            <p:cNvCxnSpPr>
              <a:stCxn id="584" idx="3"/>
            </p:cNvCxnSpPr>
            <p:nvPr/>
          </p:nvCxnSpPr>
          <p:spPr>
            <a:xfrm rot="10800000" flipH="1">
              <a:off x="6732000" y="4191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F5824D-65AA-E875-9195-D87C1483712A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Correctness (remove c)</a:t>
            </a:r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1014" cy="347933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b and c both locked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b still accessible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c still successor to b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will be deleted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 to delete and return true</a:t>
            </a:r>
          </a:p>
        </p:txBody>
      </p:sp>
      <p:sp>
        <p:nvSpPr>
          <p:cNvPr id="594" name="Shape 594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528" cy="347933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b and d both locked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b still accessible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d still successor to b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will be deleted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thread can add between b and 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 to return false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9002CB-88F2-83AE-25FE-12BA926A41AB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Optimistic List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Good: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contention on traversals.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Traversals are wait-free.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lock acquisitions.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traverse list twice (find + validate)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contains() method needs to acquire locks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25005-A5D0-E372-5554-053489D5A993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253835" y="1282303"/>
            <a:ext cx="8634843" cy="213955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Lazy Synchronisation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Lazy List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optimistic list but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only once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contains() never locks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Removing nodes causes trouble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it "lazily”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/>
              <a:t>add a special </a:t>
            </a:r>
            <a:r>
              <a:rPr lang="en-GB" b="1" dirty="0"/>
              <a:t>”removed?” flag </a:t>
            </a:r>
            <a:r>
              <a:rPr lang="en-GB" dirty="0"/>
              <a:t>to the nodes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Validate 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dirty="0"/>
              <a:t>G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iven two locked nodes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not marked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 err="1"/>
              <a:t>Curr</a:t>
            </a:r>
            <a:r>
              <a:rPr lang="en-GB" dirty="0"/>
              <a:t> is not marked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points to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625"/>
          <p:cNvSpPr/>
          <p:nvPr/>
        </p:nvSpPr>
        <p:spPr>
          <a:xfrm>
            <a:off x="5107949" y="220001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" name="Shape 626"/>
          <p:cNvSpPr/>
          <p:nvPr/>
        </p:nvSpPr>
        <p:spPr>
          <a:xfrm>
            <a:off x="6457949" y="220001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grpSp>
        <p:nvGrpSpPr>
          <p:cNvPr id="7" name="Shape 632"/>
          <p:cNvGrpSpPr/>
          <p:nvPr/>
        </p:nvGrpSpPr>
        <p:grpSpPr>
          <a:xfrm>
            <a:off x="4972949" y="1795014"/>
            <a:ext cx="438300" cy="654300"/>
            <a:chOff x="3936000" y="2709000"/>
            <a:chExt cx="973999" cy="1312780"/>
          </a:xfrm>
        </p:grpSpPr>
        <p:pic>
          <p:nvPicPr>
            <p:cNvPr id="8" name="Shape 6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6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" name="Shape 6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1" name="Shape 636"/>
          <p:cNvGrpSpPr/>
          <p:nvPr/>
        </p:nvGrpSpPr>
        <p:grpSpPr>
          <a:xfrm>
            <a:off x="6322949" y="1795014"/>
            <a:ext cx="438300" cy="654300"/>
            <a:chOff x="3936000" y="2709000"/>
            <a:chExt cx="973999" cy="1312780"/>
          </a:xfrm>
        </p:grpSpPr>
        <p:pic>
          <p:nvPicPr>
            <p:cNvPr id="12" name="Shape 6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6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4" name="Shape 6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" name="Shape 640"/>
          <p:cNvSpPr/>
          <p:nvPr/>
        </p:nvSpPr>
        <p:spPr>
          <a:xfrm>
            <a:off x="6727949" y="2470014"/>
            <a:ext cx="134999" cy="134999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hape 641"/>
          <p:cNvCxnSpPr/>
          <p:nvPr/>
        </p:nvCxnSpPr>
        <p:spPr>
          <a:xfrm>
            <a:off x="5980686" y="2339776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hape 642"/>
          <p:cNvCxnSpPr/>
          <p:nvPr/>
        </p:nvCxnSpPr>
        <p:spPr>
          <a:xfrm flipH="1">
            <a:off x="5980686" y="2339776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" name="Shape 630"/>
          <p:cNvCxnSpPr/>
          <p:nvPr/>
        </p:nvCxnSpPr>
        <p:spPr>
          <a:xfrm>
            <a:off x="5512949" y="240251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" name="Shape 640"/>
          <p:cNvSpPr/>
          <p:nvPr/>
        </p:nvSpPr>
        <p:spPr>
          <a:xfrm>
            <a:off x="5377950" y="2496114"/>
            <a:ext cx="134999" cy="134999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0204" y="2581920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0449" y="258142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18788" y="2440823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21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Lazy List: Remove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nodes </a:t>
            </a:r>
            <a:r>
              <a:rPr lang="en-GB" sz="1800" dirty="0"/>
              <a:t>to remove (as before)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 predecessor and current (as before)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dirty="0"/>
              <a:t>Validate (new validation)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 delete: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(atomically)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 current node as removed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delete: redirect predecessor's next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de-CH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remove(c)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29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43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25" name="Shape 625"/>
          <p:cNvSpPr/>
          <p:nvPr/>
        </p:nvSpPr>
        <p:spPr>
          <a:xfrm>
            <a:off x="56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6" name="Shape 626"/>
          <p:cNvSpPr/>
          <p:nvPr/>
        </p:nvSpPr>
        <p:spPr>
          <a:xfrm>
            <a:off x="70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627" name="Shape 627"/>
          <p:cNvSpPr/>
          <p:nvPr/>
        </p:nvSpPr>
        <p:spPr>
          <a:xfrm>
            <a:off x="83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628" name="Shape 628"/>
          <p:cNvCxnSpPr>
            <a:stCxn id="623" idx="3"/>
            <a:endCxn id="624" idx="1"/>
          </p:cNvCxnSpPr>
          <p:nvPr/>
        </p:nvCxnSpPr>
        <p:spPr>
          <a:xfrm>
            <a:off x="33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29" name="Shape 629"/>
          <p:cNvCxnSpPr>
            <a:stCxn id="624" idx="3"/>
            <a:endCxn id="625" idx="1"/>
          </p:cNvCxnSpPr>
          <p:nvPr/>
        </p:nvCxnSpPr>
        <p:spPr>
          <a:xfrm>
            <a:off x="47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0" name="Shape 630"/>
          <p:cNvCxnSpPr>
            <a:stCxn id="625" idx="3"/>
            <a:endCxn id="626" idx="1"/>
          </p:cNvCxnSpPr>
          <p:nvPr/>
        </p:nvCxnSpPr>
        <p:spPr>
          <a:xfrm>
            <a:off x="60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1" name="Shape 631"/>
          <p:cNvCxnSpPr>
            <a:stCxn id="626" idx="3"/>
            <a:endCxn id="627" idx="1"/>
          </p:cNvCxnSpPr>
          <p:nvPr/>
        </p:nvCxnSpPr>
        <p:spPr>
          <a:xfrm>
            <a:off x="74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32" name="Shape 632"/>
          <p:cNvGrpSpPr/>
          <p:nvPr/>
        </p:nvGrpSpPr>
        <p:grpSpPr>
          <a:xfrm>
            <a:off x="5517000" y="3450078"/>
            <a:ext cx="438300" cy="654300"/>
            <a:chOff x="3936000" y="2709000"/>
            <a:chExt cx="973999" cy="1312780"/>
          </a:xfrm>
        </p:grpSpPr>
        <p:pic>
          <p:nvPicPr>
            <p:cNvPr id="633" name="Shape 6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Shape 6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5" name="Shape 6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6867000" y="3450078"/>
            <a:ext cx="438300" cy="654300"/>
            <a:chOff x="3936000" y="2709000"/>
            <a:chExt cx="973999" cy="1312780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Shape 6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9" name="Shape 6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40" name="Shape 640"/>
          <p:cNvSpPr/>
          <p:nvPr/>
        </p:nvSpPr>
        <p:spPr>
          <a:xfrm>
            <a:off x="7272000" y="4125078"/>
            <a:ext cx="134999" cy="134999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1" name="Shape 641"/>
          <p:cNvCxnSpPr/>
          <p:nvPr/>
        </p:nvCxnSpPr>
        <p:spPr>
          <a:xfrm>
            <a:off x="6524737" y="399484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2" name="Shape 642"/>
          <p:cNvCxnSpPr/>
          <p:nvPr/>
        </p:nvCxnSpPr>
        <p:spPr>
          <a:xfrm flipH="1">
            <a:off x="6524737" y="399484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3" name="Shape 643"/>
          <p:cNvCxnSpPr>
            <a:stCxn id="625" idx="2"/>
            <a:endCxn id="627" idx="2"/>
          </p:cNvCxnSpPr>
          <p:nvPr/>
        </p:nvCxnSpPr>
        <p:spPr>
          <a:xfrm rot="-5400000" flipH="1">
            <a:off x="7204200" y="2910378"/>
            <a:ext cx="600" cy="2700000"/>
          </a:xfrm>
          <a:prstGeom prst="curvedConnector3">
            <a:avLst>
              <a:gd name="adj1" fmla="val 70324324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Lazy List: Remove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nodes </a:t>
            </a:r>
            <a:r>
              <a:rPr lang="en-GB" sz="1800" dirty="0"/>
              <a:t>to remove (as before)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 predecessor and current (as before)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dirty="0"/>
              <a:t>Validate (new validation)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 delete: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(atomically)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 current node as removed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delete: redirect predecessor's next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de-CH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remove(c)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29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43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25" name="Shape 625"/>
          <p:cNvSpPr/>
          <p:nvPr/>
        </p:nvSpPr>
        <p:spPr>
          <a:xfrm>
            <a:off x="56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6" name="Shape 626"/>
          <p:cNvSpPr/>
          <p:nvPr/>
        </p:nvSpPr>
        <p:spPr>
          <a:xfrm>
            <a:off x="70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627" name="Shape 627"/>
          <p:cNvSpPr/>
          <p:nvPr/>
        </p:nvSpPr>
        <p:spPr>
          <a:xfrm>
            <a:off x="83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628" name="Shape 628"/>
          <p:cNvCxnSpPr>
            <a:stCxn id="623" idx="3"/>
            <a:endCxn id="624" idx="1"/>
          </p:cNvCxnSpPr>
          <p:nvPr/>
        </p:nvCxnSpPr>
        <p:spPr>
          <a:xfrm>
            <a:off x="33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29" name="Shape 629"/>
          <p:cNvCxnSpPr>
            <a:stCxn id="624" idx="3"/>
            <a:endCxn id="625" idx="1"/>
          </p:cNvCxnSpPr>
          <p:nvPr/>
        </p:nvCxnSpPr>
        <p:spPr>
          <a:xfrm>
            <a:off x="47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0" name="Shape 630"/>
          <p:cNvCxnSpPr>
            <a:stCxn id="625" idx="3"/>
            <a:endCxn id="626" idx="1"/>
          </p:cNvCxnSpPr>
          <p:nvPr/>
        </p:nvCxnSpPr>
        <p:spPr>
          <a:xfrm>
            <a:off x="60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1" name="Shape 631"/>
          <p:cNvCxnSpPr>
            <a:stCxn id="626" idx="3"/>
            <a:endCxn id="627" idx="1"/>
          </p:cNvCxnSpPr>
          <p:nvPr/>
        </p:nvCxnSpPr>
        <p:spPr>
          <a:xfrm>
            <a:off x="74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32" name="Shape 632"/>
          <p:cNvGrpSpPr/>
          <p:nvPr/>
        </p:nvGrpSpPr>
        <p:grpSpPr>
          <a:xfrm>
            <a:off x="5517000" y="3450078"/>
            <a:ext cx="438300" cy="654300"/>
            <a:chOff x="3936000" y="2709000"/>
            <a:chExt cx="973999" cy="1312780"/>
          </a:xfrm>
        </p:grpSpPr>
        <p:pic>
          <p:nvPicPr>
            <p:cNvPr id="633" name="Shape 6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Shape 6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5" name="Shape 6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6867000" y="3450078"/>
            <a:ext cx="438300" cy="654300"/>
            <a:chOff x="3936000" y="2709000"/>
            <a:chExt cx="973999" cy="1312780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Shape 6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9" name="Shape 6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40" name="Shape 640"/>
          <p:cNvSpPr/>
          <p:nvPr/>
        </p:nvSpPr>
        <p:spPr>
          <a:xfrm>
            <a:off x="7272000" y="4125078"/>
            <a:ext cx="134999" cy="134999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1" name="Shape 641"/>
          <p:cNvCxnSpPr/>
          <p:nvPr/>
        </p:nvCxnSpPr>
        <p:spPr>
          <a:xfrm>
            <a:off x="6524737" y="399484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2" name="Shape 642"/>
          <p:cNvCxnSpPr/>
          <p:nvPr/>
        </p:nvCxnSpPr>
        <p:spPr>
          <a:xfrm flipH="1">
            <a:off x="6524737" y="3994840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3" name="Shape 643"/>
          <p:cNvCxnSpPr>
            <a:stCxn id="625" idx="2"/>
            <a:endCxn id="627" idx="2"/>
          </p:cNvCxnSpPr>
          <p:nvPr/>
        </p:nvCxnSpPr>
        <p:spPr>
          <a:xfrm rot="-5400000" flipH="1">
            <a:off x="7204200" y="2910378"/>
            <a:ext cx="600" cy="2700000"/>
          </a:xfrm>
          <a:prstGeom prst="curvedConnector3">
            <a:avLst>
              <a:gd name="adj1" fmla="val 70324324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516B7E05-F6A0-C728-E051-C9EC6B0686EA}"/>
              </a:ext>
            </a:extLst>
          </p:cNvPr>
          <p:cNvSpPr/>
          <p:nvPr/>
        </p:nvSpPr>
        <p:spPr>
          <a:xfrm flipH="1">
            <a:off x="6057000" y="2032848"/>
            <a:ext cx="2018786" cy="6030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Why atomically?</a:t>
            </a:r>
          </a:p>
        </p:txBody>
      </p:sp>
    </p:spTree>
    <p:extLst>
      <p:ext uri="{BB962C8B-B14F-4D97-AF65-F5344CB8AC3E}">
        <p14:creationId xmlns:p14="http://schemas.microsoft.com/office/powerpoint/2010/main" val="3205554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Invariant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node is not marked then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reachable from head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reachable from its predecessor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check if nodes are adjacent. Why? 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remove(c)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1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lock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1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check if b or c are marked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1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not marked? ok to delete: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1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mark c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1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delete c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2952000" y="2976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4302000" y="2976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53" name="Shape 653"/>
          <p:cNvSpPr/>
          <p:nvPr/>
        </p:nvSpPr>
        <p:spPr>
          <a:xfrm>
            <a:off x="5652000" y="2976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54" name="Shape 654"/>
          <p:cNvSpPr/>
          <p:nvPr/>
        </p:nvSpPr>
        <p:spPr>
          <a:xfrm>
            <a:off x="7002000" y="2976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655" name="Shape 655"/>
          <p:cNvSpPr/>
          <p:nvPr/>
        </p:nvSpPr>
        <p:spPr>
          <a:xfrm>
            <a:off x="8352000" y="2976750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656" name="Shape 656"/>
          <p:cNvCxnSpPr>
            <a:stCxn id="651" idx="3"/>
            <a:endCxn id="652" idx="1"/>
          </p:cNvCxnSpPr>
          <p:nvPr/>
        </p:nvCxnSpPr>
        <p:spPr>
          <a:xfrm>
            <a:off x="3357000" y="3179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7" name="Shape 657"/>
          <p:cNvCxnSpPr>
            <a:stCxn id="652" idx="3"/>
            <a:endCxn id="653" idx="1"/>
          </p:cNvCxnSpPr>
          <p:nvPr/>
        </p:nvCxnSpPr>
        <p:spPr>
          <a:xfrm>
            <a:off x="4707000" y="3179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8" name="Shape 658"/>
          <p:cNvCxnSpPr>
            <a:stCxn id="653" idx="3"/>
            <a:endCxn id="654" idx="1"/>
          </p:cNvCxnSpPr>
          <p:nvPr/>
        </p:nvCxnSpPr>
        <p:spPr>
          <a:xfrm>
            <a:off x="6057000" y="3179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59" name="Shape 659"/>
          <p:cNvCxnSpPr>
            <a:stCxn id="654" idx="3"/>
            <a:endCxn id="655" idx="1"/>
          </p:cNvCxnSpPr>
          <p:nvPr/>
        </p:nvCxnSpPr>
        <p:spPr>
          <a:xfrm>
            <a:off x="7407000" y="3179250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60" name="Shape 660"/>
          <p:cNvGrpSpPr/>
          <p:nvPr/>
        </p:nvGrpSpPr>
        <p:grpSpPr>
          <a:xfrm>
            <a:off x="5517000" y="2571750"/>
            <a:ext cx="438300" cy="654300"/>
            <a:chOff x="3936000" y="2709000"/>
            <a:chExt cx="973999" cy="1312780"/>
          </a:xfrm>
        </p:grpSpPr>
        <p:pic>
          <p:nvPicPr>
            <p:cNvPr id="661" name="Shape 6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Shape 662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3" name="Shape 663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64" name="Shape 664"/>
          <p:cNvGrpSpPr/>
          <p:nvPr/>
        </p:nvGrpSpPr>
        <p:grpSpPr>
          <a:xfrm>
            <a:off x="6867000" y="2571750"/>
            <a:ext cx="438300" cy="654300"/>
            <a:chOff x="3936000" y="2709000"/>
            <a:chExt cx="973999" cy="1312780"/>
          </a:xfrm>
        </p:grpSpPr>
        <p:pic>
          <p:nvPicPr>
            <p:cNvPr id="665" name="Shape 6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Shape 666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7" name="Shape 667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68" name="Shape 668"/>
          <p:cNvSpPr/>
          <p:nvPr/>
        </p:nvSpPr>
        <p:spPr>
          <a:xfrm>
            <a:off x="7272000" y="3246750"/>
            <a:ext cx="134999" cy="134999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Shape 669"/>
          <p:cNvCxnSpPr/>
          <p:nvPr/>
        </p:nvCxnSpPr>
        <p:spPr>
          <a:xfrm>
            <a:off x="6524737" y="3116512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70" name="Shape 670"/>
          <p:cNvCxnSpPr/>
          <p:nvPr/>
        </p:nvCxnSpPr>
        <p:spPr>
          <a:xfrm flipH="1">
            <a:off x="6524737" y="3116512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71" name="Shape 671"/>
          <p:cNvCxnSpPr>
            <a:stCxn id="653" idx="2"/>
            <a:endCxn id="655" idx="2"/>
          </p:cNvCxnSpPr>
          <p:nvPr/>
        </p:nvCxnSpPr>
        <p:spPr>
          <a:xfrm rot="-5400000" flipH="1">
            <a:off x="7204200" y="2032050"/>
            <a:ext cx="600" cy="2700000"/>
          </a:xfrm>
          <a:prstGeom prst="curvedConnector3">
            <a:avLst>
              <a:gd name="adj1" fmla="val 70324324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C0F65-D63C-45A8-1515-D103B44C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475249"/>
            <a:ext cx="8275320" cy="4193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C27F60-3FB3-2864-D101-058BFDBC9FC3}"/>
              </a:ext>
            </a:extLst>
          </p:cNvPr>
          <p:cNvSpPr/>
          <p:nvPr/>
        </p:nvSpPr>
        <p:spPr>
          <a:xfrm>
            <a:off x="4160108" y="922638"/>
            <a:ext cx="4333103" cy="2298357"/>
          </a:xfrm>
          <a:prstGeom prst="rect">
            <a:avLst/>
          </a:prstGeom>
          <a:solidFill>
            <a:srgbClr val="B9C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What is validate() now?</a:t>
            </a:r>
          </a:p>
        </p:txBody>
      </p:sp>
    </p:spTree>
    <p:extLst>
      <p:ext uri="{BB962C8B-B14F-4D97-AF65-F5344CB8AC3E}">
        <p14:creationId xmlns:p14="http://schemas.microsoft.com/office/powerpoint/2010/main" val="375742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SortedListInterface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unique elements in a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 linked list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find b and d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err="1">
                <a:solidFill>
                  <a:schemeClr val="accent6"/>
                </a:solidFill>
              </a:rPr>
              <a:t>b.next</a:t>
            </a:r>
            <a:r>
              <a:rPr lang="en-US" dirty="0">
                <a:solidFill>
                  <a:schemeClr val="accent6"/>
                </a:solidFill>
              </a:rPr>
              <a:t>=c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c.next</a:t>
            </a:r>
            <a:r>
              <a:rPr lang="en-US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=d</a:t>
            </a:r>
            <a:endParaRPr sz="24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64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99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16" name="Shape 216"/>
          <p:cNvSpPr/>
          <p:nvPr/>
        </p:nvSpPr>
        <p:spPr>
          <a:xfrm>
            <a:off x="434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17" name="Shape 217"/>
          <p:cNvSpPr/>
          <p:nvPr/>
        </p:nvSpPr>
        <p:spPr>
          <a:xfrm>
            <a:off x="569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18" name="Shape 218"/>
          <p:cNvSpPr/>
          <p:nvPr/>
        </p:nvSpPr>
        <p:spPr>
          <a:xfrm>
            <a:off x="7044010" y="2867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19" name="Shape 219"/>
          <p:cNvCxnSpPr>
            <a:stCxn id="214" idx="3"/>
            <a:endCxn id="215" idx="1"/>
          </p:cNvCxnSpPr>
          <p:nvPr/>
        </p:nvCxnSpPr>
        <p:spPr>
          <a:xfrm>
            <a:off x="204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0" name="Shape 220"/>
          <p:cNvCxnSpPr>
            <a:stCxn id="215" idx="3"/>
            <a:endCxn id="216" idx="1"/>
          </p:cNvCxnSpPr>
          <p:nvPr/>
        </p:nvCxnSpPr>
        <p:spPr>
          <a:xfrm>
            <a:off x="339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1" name="Shape 221"/>
          <p:cNvCxnSpPr>
            <a:stCxn id="216" idx="3"/>
            <a:endCxn id="217" idx="1"/>
          </p:cNvCxnSpPr>
          <p:nvPr/>
        </p:nvCxnSpPr>
        <p:spPr>
          <a:xfrm>
            <a:off x="474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2" name="Shape 222"/>
          <p:cNvCxnSpPr>
            <a:stCxn id="217" idx="3"/>
            <a:endCxn id="218" idx="1"/>
          </p:cNvCxnSpPr>
          <p:nvPr/>
        </p:nvCxnSpPr>
        <p:spPr>
          <a:xfrm>
            <a:off x="6099010" y="306993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23" name="Shape 223"/>
          <p:cNvSpPr/>
          <p:nvPr/>
        </p:nvSpPr>
        <p:spPr>
          <a:xfrm>
            <a:off x="5019010" y="327243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cxnSp>
        <p:nvCxnSpPr>
          <p:cNvPr id="224" name="Shape 224"/>
          <p:cNvCxnSpPr>
            <a:stCxn id="216" idx="3"/>
            <a:endCxn id="223" idx="1"/>
          </p:cNvCxnSpPr>
          <p:nvPr/>
        </p:nvCxnSpPr>
        <p:spPr>
          <a:xfrm>
            <a:off x="4749010" y="3069938"/>
            <a:ext cx="270000" cy="405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5" name="Shape 225"/>
          <p:cNvCxnSpPr>
            <a:stCxn id="223" idx="3"/>
            <a:endCxn id="217" idx="1"/>
          </p:cNvCxnSpPr>
          <p:nvPr/>
        </p:nvCxnSpPr>
        <p:spPr>
          <a:xfrm rot="10800000" flipH="1">
            <a:off x="5424010" y="3069938"/>
            <a:ext cx="270000" cy="405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5154010" y="3002438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7" name="Shape 227"/>
          <p:cNvCxnSpPr/>
          <p:nvPr/>
        </p:nvCxnSpPr>
        <p:spPr>
          <a:xfrm flipH="1">
            <a:off x="5154010" y="3002438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8493EB-8144-FD85-50B6-327538B3A7DF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087126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C0F65-D63C-45A8-1515-D103B44C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475249"/>
            <a:ext cx="8275320" cy="41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5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Lazy List: </a:t>
            </a:r>
            <a:r>
              <a:rPr lang="en-GB" dirty="0"/>
              <a:t>Add</a:t>
            </a:r>
            <a:endParaRPr lang="en-GB"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nodes </a:t>
            </a:r>
            <a:r>
              <a:rPr lang="en-GB" dirty="0"/>
              <a:t>to where to add (as before)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 predecessor and current (as before)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/>
              <a:t>Validate (new validation)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add: change predecessor's next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add(b’)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29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43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25" name="Shape 625"/>
          <p:cNvSpPr/>
          <p:nvPr/>
        </p:nvSpPr>
        <p:spPr>
          <a:xfrm>
            <a:off x="56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6" name="Shape 626"/>
          <p:cNvSpPr/>
          <p:nvPr/>
        </p:nvSpPr>
        <p:spPr>
          <a:xfrm>
            <a:off x="70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627" name="Shape 627"/>
          <p:cNvSpPr/>
          <p:nvPr/>
        </p:nvSpPr>
        <p:spPr>
          <a:xfrm>
            <a:off x="83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628" name="Shape 628"/>
          <p:cNvCxnSpPr>
            <a:stCxn id="623" idx="3"/>
            <a:endCxn id="624" idx="1"/>
          </p:cNvCxnSpPr>
          <p:nvPr/>
        </p:nvCxnSpPr>
        <p:spPr>
          <a:xfrm>
            <a:off x="33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29" name="Shape 629"/>
          <p:cNvCxnSpPr>
            <a:stCxn id="624" idx="3"/>
            <a:endCxn id="625" idx="1"/>
          </p:cNvCxnSpPr>
          <p:nvPr/>
        </p:nvCxnSpPr>
        <p:spPr>
          <a:xfrm>
            <a:off x="47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0" name="Shape 630"/>
          <p:cNvCxnSpPr>
            <a:stCxn id="625" idx="3"/>
            <a:endCxn id="626" idx="1"/>
          </p:cNvCxnSpPr>
          <p:nvPr/>
        </p:nvCxnSpPr>
        <p:spPr>
          <a:xfrm>
            <a:off x="60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1" name="Shape 631"/>
          <p:cNvCxnSpPr>
            <a:stCxn id="626" idx="3"/>
            <a:endCxn id="627" idx="1"/>
          </p:cNvCxnSpPr>
          <p:nvPr/>
        </p:nvCxnSpPr>
        <p:spPr>
          <a:xfrm>
            <a:off x="74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632" name="Shape 632"/>
          <p:cNvGrpSpPr/>
          <p:nvPr/>
        </p:nvGrpSpPr>
        <p:grpSpPr>
          <a:xfrm>
            <a:off x="5517000" y="3450078"/>
            <a:ext cx="438300" cy="654300"/>
            <a:chOff x="3936000" y="2709000"/>
            <a:chExt cx="973999" cy="1312780"/>
          </a:xfrm>
        </p:grpSpPr>
        <p:pic>
          <p:nvPicPr>
            <p:cNvPr id="633" name="Shape 6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Shape 634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5" name="Shape 635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6867000" y="3450078"/>
            <a:ext cx="438300" cy="654300"/>
            <a:chOff x="3936000" y="2709000"/>
            <a:chExt cx="973999" cy="1312780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000" y="2709000"/>
              <a:ext cx="719999" cy="107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Shape 638"/>
            <p:cNvSpPr txBox="1"/>
            <p:nvPr/>
          </p:nvSpPr>
          <p:spPr>
            <a:xfrm>
              <a:off x="3936000" y="3146117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9" name="Shape 639"/>
            <p:cNvSpPr txBox="1"/>
            <p:nvPr/>
          </p:nvSpPr>
          <p:spPr>
            <a:xfrm>
              <a:off x="4190000" y="3375448"/>
              <a:ext cx="7199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1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25950" y="3995415"/>
            <a:ext cx="945000" cy="675000"/>
            <a:chOff x="4410166" y="2639250"/>
            <a:chExt cx="945000" cy="675000"/>
          </a:xfrm>
        </p:grpSpPr>
        <p:sp>
          <p:nvSpPr>
            <p:cNvPr id="27" name="Shape 274"/>
            <p:cNvSpPr/>
            <p:nvPr/>
          </p:nvSpPr>
          <p:spPr>
            <a:xfrm>
              <a:off x="4680166" y="2909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b’</a:t>
              </a:r>
              <a:endParaRPr lang="en-GB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Shape 275"/>
            <p:cNvCxnSpPr/>
            <p:nvPr/>
          </p:nvCxnSpPr>
          <p:spPr>
            <a:xfrm>
              <a:off x="4410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" name="Shape 276"/>
            <p:cNvCxnSpPr/>
            <p:nvPr/>
          </p:nvCxnSpPr>
          <p:spPr>
            <a:xfrm rot="10800000" flipH="1">
              <a:off x="5085166" y="2706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0" name="Shape 277"/>
            <p:cNvCxnSpPr/>
            <p:nvPr/>
          </p:nvCxnSpPr>
          <p:spPr>
            <a:xfrm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" name="Shape 278"/>
            <p:cNvCxnSpPr/>
            <p:nvPr/>
          </p:nvCxnSpPr>
          <p:spPr>
            <a:xfrm flipH="1">
              <a:off x="4815166" y="26392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9505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Lazy List: </a:t>
            </a:r>
            <a:r>
              <a:rPr lang="en-GB" dirty="0"/>
              <a:t>Contains</a:t>
            </a:r>
            <a:endParaRPr lang="en-GB"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nodes </a:t>
            </a:r>
            <a:r>
              <a:rPr lang="en-GB" dirty="0"/>
              <a:t>to return without locking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true if node is not marked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contains(b)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29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43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625" name="Shape 625"/>
          <p:cNvSpPr/>
          <p:nvPr/>
        </p:nvSpPr>
        <p:spPr>
          <a:xfrm>
            <a:off x="56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26" name="Shape 626"/>
          <p:cNvSpPr/>
          <p:nvPr/>
        </p:nvSpPr>
        <p:spPr>
          <a:xfrm>
            <a:off x="700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627" name="Shape 627"/>
          <p:cNvSpPr/>
          <p:nvPr/>
        </p:nvSpPr>
        <p:spPr>
          <a:xfrm>
            <a:off x="8352000" y="3855078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628" name="Shape 628"/>
          <p:cNvCxnSpPr>
            <a:stCxn id="623" idx="3"/>
            <a:endCxn id="624" idx="1"/>
          </p:cNvCxnSpPr>
          <p:nvPr/>
        </p:nvCxnSpPr>
        <p:spPr>
          <a:xfrm>
            <a:off x="33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29" name="Shape 629"/>
          <p:cNvCxnSpPr>
            <a:stCxn id="624" idx="3"/>
            <a:endCxn id="625" idx="1"/>
          </p:cNvCxnSpPr>
          <p:nvPr/>
        </p:nvCxnSpPr>
        <p:spPr>
          <a:xfrm>
            <a:off x="47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0" name="Shape 630"/>
          <p:cNvCxnSpPr>
            <a:stCxn id="625" idx="3"/>
            <a:endCxn id="626" idx="1"/>
          </p:cNvCxnSpPr>
          <p:nvPr/>
        </p:nvCxnSpPr>
        <p:spPr>
          <a:xfrm>
            <a:off x="605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631" name="Shape 631"/>
          <p:cNvCxnSpPr>
            <a:stCxn id="626" idx="3"/>
            <a:endCxn id="627" idx="1"/>
          </p:cNvCxnSpPr>
          <p:nvPr/>
        </p:nvCxnSpPr>
        <p:spPr>
          <a:xfrm>
            <a:off x="7407000" y="4057578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2" name="Shape 480"/>
          <p:cNvSpPr/>
          <p:nvPr/>
        </p:nvSpPr>
        <p:spPr>
          <a:xfrm>
            <a:off x="5517000" y="3697952"/>
            <a:ext cx="675000" cy="675000"/>
          </a:xfrm>
          <a:prstGeom prst="rect">
            <a:avLst/>
          </a:prstGeom>
          <a:noFill/>
          <a:ln w="28575" cap="flat" cmpd="sng">
            <a:solidFill>
              <a:srgbClr val="42719B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640"/>
          <p:cNvSpPr/>
          <p:nvPr/>
        </p:nvSpPr>
        <p:spPr>
          <a:xfrm>
            <a:off x="5887298" y="4131343"/>
            <a:ext cx="134999" cy="134999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19552" y="4217149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9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lvl="0">
              <a:buSzPct val="25000"/>
            </a:pPr>
            <a:r>
              <a:rPr lang="en-GB" dirty="0"/>
              <a:t>New Validation: What 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go wrong?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2000" y="1221750"/>
            <a:ext cx="5805000" cy="675000"/>
            <a:chOff x="2952000" y="1221750"/>
            <a:chExt cx="5805000" cy="675000"/>
          </a:xfrm>
        </p:grpSpPr>
        <p:sp>
          <p:nvSpPr>
            <p:cNvPr id="18" name="Shape 471"/>
            <p:cNvSpPr/>
            <p:nvPr/>
          </p:nvSpPr>
          <p:spPr>
            <a:xfrm>
              <a:off x="29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472"/>
            <p:cNvSpPr/>
            <p:nvPr/>
          </p:nvSpPr>
          <p:spPr>
            <a:xfrm>
              <a:off x="43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20" name="Shape 473"/>
            <p:cNvSpPr/>
            <p:nvPr/>
          </p:nvSpPr>
          <p:spPr>
            <a:xfrm>
              <a:off x="56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21" name="Shape 474"/>
            <p:cNvSpPr/>
            <p:nvPr/>
          </p:nvSpPr>
          <p:spPr>
            <a:xfrm>
              <a:off x="70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22" name="Shape 475"/>
            <p:cNvSpPr/>
            <p:nvPr/>
          </p:nvSpPr>
          <p:spPr>
            <a:xfrm>
              <a:off x="83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23" name="Shape 476"/>
            <p:cNvCxnSpPr/>
            <p:nvPr/>
          </p:nvCxnSpPr>
          <p:spPr>
            <a:xfrm>
              <a:off x="33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4" name="Shape 477"/>
            <p:cNvCxnSpPr/>
            <p:nvPr/>
          </p:nvCxnSpPr>
          <p:spPr>
            <a:xfrm>
              <a:off x="47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5" name="Shape 478"/>
            <p:cNvCxnSpPr/>
            <p:nvPr/>
          </p:nvCxnSpPr>
          <p:spPr>
            <a:xfrm>
              <a:off x="60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6" name="Shape 479"/>
            <p:cNvCxnSpPr/>
            <p:nvPr/>
          </p:nvCxnSpPr>
          <p:spPr>
            <a:xfrm>
              <a:off x="74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27" name="Shape 480"/>
            <p:cNvSpPr/>
            <p:nvPr/>
          </p:nvSpPr>
          <p:spPr>
            <a:xfrm>
              <a:off x="551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481"/>
            <p:cNvSpPr/>
            <p:nvPr/>
          </p:nvSpPr>
          <p:spPr>
            <a:xfrm>
              <a:off x="686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52000" y="3516750"/>
            <a:ext cx="5805000" cy="945000"/>
            <a:chOff x="2952000" y="3516750"/>
            <a:chExt cx="5805000" cy="945000"/>
          </a:xfrm>
        </p:grpSpPr>
        <p:sp>
          <p:nvSpPr>
            <p:cNvPr id="53" name="Shape 504"/>
            <p:cNvSpPr/>
            <p:nvPr/>
          </p:nvSpPr>
          <p:spPr>
            <a:xfrm>
              <a:off x="29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05"/>
            <p:cNvSpPr/>
            <p:nvPr/>
          </p:nvSpPr>
          <p:spPr>
            <a:xfrm>
              <a:off x="43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5" name="Shape 506"/>
            <p:cNvSpPr/>
            <p:nvPr/>
          </p:nvSpPr>
          <p:spPr>
            <a:xfrm>
              <a:off x="56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6" name="Shape 507"/>
            <p:cNvSpPr/>
            <p:nvPr/>
          </p:nvSpPr>
          <p:spPr>
            <a:xfrm>
              <a:off x="70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7" name="Shape 508"/>
            <p:cNvSpPr/>
            <p:nvPr/>
          </p:nvSpPr>
          <p:spPr>
            <a:xfrm>
              <a:off x="83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8" name="Shape 509"/>
            <p:cNvCxnSpPr/>
            <p:nvPr/>
          </p:nvCxnSpPr>
          <p:spPr>
            <a:xfrm>
              <a:off x="335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9" name="Shape 510"/>
            <p:cNvCxnSpPr/>
            <p:nvPr/>
          </p:nvCxnSpPr>
          <p:spPr>
            <a:xfrm>
              <a:off x="605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0" name="Shape 511"/>
            <p:cNvCxnSpPr/>
            <p:nvPr/>
          </p:nvCxnSpPr>
          <p:spPr>
            <a:xfrm>
              <a:off x="740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61" name="Shape 512"/>
            <p:cNvSpPr/>
            <p:nvPr/>
          </p:nvSpPr>
          <p:spPr>
            <a:xfrm>
              <a:off x="551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513"/>
            <p:cNvSpPr/>
            <p:nvPr/>
          </p:nvSpPr>
          <p:spPr>
            <a:xfrm>
              <a:off x="686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" name="Shape 514"/>
            <p:cNvCxnSpPr/>
            <p:nvPr/>
          </p:nvCxnSpPr>
          <p:spPr>
            <a:xfrm rot="-5400000" flipH="1">
              <a:off x="5854200" y="2977050"/>
              <a:ext cx="600" cy="2700000"/>
            </a:xfrm>
            <a:prstGeom prst="curvedConnector3">
              <a:avLst>
                <a:gd name="adj1" fmla="val 86089998"/>
              </a:avLst>
            </a:prstGeom>
            <a:noFill/>
            <a:ln w="5715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grpSp>
          <p:nvGrpSpPr>
            <p:cNvPr id="64" name="Shape 515"/>
            <p:cNvGrpSpPr/>
            <p:nvPr/>
          </p:nvGrpSpPr>
          <p:grpSpPr>
            <a:xfrm>
              <a:off x="5517000" y="3516750"/>
              <a:ext cx="438300" cy="654300"/>
              <a:chOff x="3936000" y="2709000"/>
              <a:chExt cx="973999" cy="1312780"/>
            </a:xfrm>
          </p:grpSpPr>
          <p:pic>
            <p:nvPicPr>
              <p:cNvPr id="65" name="Shape 5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Shape 517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67" name="Shape 518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68" name="Shape 519"/>
            <p:cNvGrpSpPr/>
            <p:nvPr/>
          </p:nvGrpSpPr>
          <p:grpSpPr>
            <a:xfrm>
              <a:off x="6867000" y="3516750"/>
              <a:ext cx="438300" cy="654300"/>
              <a:chOff x="3936000" y="2709000"/>
              <a:chExt cx="973999" cy="1312780"/>
            </a:xfrm>
          </p:grpSpPr>
          <p:pic>
            <p:nvPicPr>
              <p:cNvPr id="69" name="Shape 5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" name="Shape 521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71" name="Shape 522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73" name="Shape 640"/>
            <p:cNvSpPr/>
            <p:nvPr/>
          </p:nvSpPr>
          <p:spPr>
            <a:xfrm>
              <a:off x="5930424" y="4223187"/>
              <a:ext cx="134999" cy="134999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Shape 46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add(c)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find insertion point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br>
              <a:rPr lang="en-GB" sz="15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GB"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remove(b)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lock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validate: marks + </a:t>
            </a:r>
            <a:r>
              <a:rPr lang="en-GB" sz="1500" b="0" i="0" u="none" strike="noStrike" cap="none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-GB" sz="1500" b="0" i="0" u="none" strike="noStrike" cap="none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curr</a:t>
            </a:r>
            <a:endParaRPr lang="en-GB" sz="1500" b="0" i="0" u="none" strike="noStrike" cap="none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	b marked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→return false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52000" y="2166750"/>
            <a:ext cx="5805000" cy="945000"/>
            <a:chOff x="2952000" y="2166750"/>
            <a:chExt cx="5805000" cy="945000"/>
          </a:xfrm>
        </p:grpSpPr>
        <p:sp>
          <p:nvSpPr>
            <p:cNvPr id="29" name="Shape 482"/>
            <p:cNvSpPr/>
            <p:nvPr/>
          </p:nvSpPr>
          <p:spPr>
            <a:xfrm>
              <a:off x="29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483"/>
            <p:cNvSpPr/>
            <p:nvPr/>
          </p:nvSpPr>
          <p:spPr>
            <a:xfrm>
              <a:off x="43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31" name="Shape 484"/>
            <p:cNvSpPr/>
            <p:nvPr/>
          </p:nvSpPr>
          <p:spPr>
            <a:xfrm>
              <a:off x="56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35" name="Shape 485"/>
            <p:cNvSpPr/>
            <p:nvPr/>
          </p:nvSpPr>
          <p:spPr>
            <a:xfrm>
              <a:off x="70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36" name="Shape 486"/>
            <p:cNvSpPr/>
            <p:nvPr/>
          </p:nvSpPr>
          <p:spPr>
            <a:xfrm>
              <a:off x="83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37" name="Shape 487"/>
            <p:cNvCxnSpPr/>
            <p:nvPr/>
          </p:nvCxnSpPr>
          <p:spPr>
            <a:xfrm>
              <a:off x="33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8" name="Shape 488"/>
            <p:cNvCxnSpPr/>
            <p:nvPr/>
          </p:nvCxnSpPr>
          <p:spPr>
            <a:xfrm>
              <a:off x="47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9" name="Shape 489"/>
            <p:cNvCxnSpPr/>
            <p:nvPr/>
          </p:nvCxnSpPr>
          <p:spPr>
            <a:xfrm>
              <a:off x="60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0" name="Shape 490"/>
            <p:cNvCxnSpPr/>
            <p:nvPr/>
          </p:nvCxnSpPr>
          <p:spPr>
            <a:xfrm>
              <a:off x="74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1" name="Shape 491"/>
            <p:cNvSpPr/>
            <p:nvPr/>
          </p:nvSpPr>
          <p:spPr>
            <a:xfrm>
              <a:off x="551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92"/>
            <p:cNvSpPr/>
            <p:nvPr/>
          </p:nvSpPr>
          <p:spPr>
            <a:xfrm>
              <a:off x="686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" name="Shape 493"/>
            <p:cNvGrpSpPr/>
            <p:nvPr/>
          </p:nvGrpSpPr>
          <p:grpSpPr>
            <a:xfrm>
              <a:off x="4167000" y="2166750"/>
              <a:ext cx="438300" cy="654300"/>
              <a:chOff x="3936000" y="2709000"/>
              <a:chExt cx="973999" cy="1312780"/>
            </a:xfrm>
          </p:grpSpPr>
          <p:pic>
            <p:nvPicPr>
              <p:cNvPr id="44" name="Shape 49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Shape 495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46" name="Shape 496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47" name="Shape 497"/>
            <p:cNvGrpSpPr/>
            <p:nvPr/>
          </p:nvGrpSpPr>
          <p:grpSpPr>
            <a:xfrm>
              <a:off x="5517000" y="2166750"/>
              <a:ext cx="438300" cy="654300"/>
              <a:chOff x="3936000" y="2709000"/>
              <a:chExt cx="973999" cy="1312780"/>
            </a:xfrm>
          </p:grpSpPr>
          <p:pic>
            <p:nvPicPr>
              <p:cNvPr id="48" name="Shape 49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Shape 499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50" name="Shape 500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51" name="Shape 501"/>
            <p:cNvCxnSpPr/>
            <p:nvPr/>
          </p:nvCxnSpPr>
          <p:spPr>
            <a:xfrm>
              <a:off x="5039737" y="2711512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" name="Shape 502"/>
            <p:cNvCxnSpPr/>
            <p:nvPr/>
          </p:nvCxnSpPr>
          <p:spPr>
            <a:xfrm flipH="1">
              <a:off x="5039737" y="2711512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2" name="Shape 514"/>
            <p:cNvCxnSpPr/>
            <p:nvPr/>
          </p:nvCxnSpPr>
          <p:spPr>
            <a:xfrm rot="16200000" flipH="1">
              <a:off x="5854200" y="1605450"/>
              <a:ext cx="600" cy="2700000"/>
            </a:xfrm>
            <a:prstGeom prst="curvedConnector3">
              <a:avLst>
                <a:gd name="adj1" fmla="val 86089998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75" name="Shape 640"/>
            <p:cNvSpPr/>
            <p:nvPr/>
          </p:nvSpPr>
          <p:spPr>
            <a:xfrm>
              <a:off x="5942151" y="2863309"/>
              <a:ext cx="134999" cy="134999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8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lvl="0">
              <a:buSzPct val="25000"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Validation: </a:t>
            </a:r>
            <a:r>
              <a:rPr lang="en-GB" dirty="0"/>
              <a:t>What can go wrong?</a:t>
            </a:r>
            <a:endParaRPr lang="en-GB"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A: add(c)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nsolas"/>
              <a:buNone/>
            </a:pPr>
            <a:r>
              <a:rPr lang="en-GB" sz="1500" b="0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find insertion point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br>
              <a:rPr lang="en-GB" sz="15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GB"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B: insert(b')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lock</a:t>
            </a:r>
          </a:p>
          <a:p>
            <a:pPr lvl="0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 validate: marks + </a:t>
            </a:r>
            <a:r>
              <a:rPr lang="en-GB" sz="1500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-GB" sz="1500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curr</a:t>
            </a:r>
            <a:endParaRPr lang="en-GB" sz="1500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A:	</a:t>
            </a:r>
            <a:r>
              <a:rPr lang="en-GB" sz="1500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pred</a:t>
            </a: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mr-IN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–</a:t>
            </a: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x-&gt; </a:t>
            </a:r>
            <a:r>
              <a:rPr lang="en-GB" sz="1500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curr</a:t>
            </a:r>
            <a:endParaRPr lang="en-GB" sz="1500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GB" sz="15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→return false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2000" y="1221750"/>
            <a:ext cx="5805000" cy="675000"/>
            <a:chOff x="2952000" y="1221750"/>
            <a:chExt cx="5805000" cy="675000"/>
          </a:xfrm>
        </p:grpSpPr>
        <p:sp>
          <p:nvSpPr>
            <p:cNvPr id="531" name="Shape 531"/>
            <p:cNvSpPr/>
            <p:nvPr/>
          </p:nvSpPr>
          <p:spPr>
            <a:xfrm>
              <a:off x="29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43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33" name="Shape 533"/>
            <p:cNvSpPr/>
            <p:nvPr/>
          </p:nvSpPr>
          <p:spPr>
            <a:xfrm>
              <a:off x="56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700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8352000" y="135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36" name="Shape 536"/>
            <p:cNvCxnSpPr>
              <a:stCxn id="531" idx="3"/>
              <a:endCxn id="532" idx="1"/>
            </p:cNvCxnSpPr>
            <p:nvPr/>
          </p:nvCxnSpPr>
          <p:spPr>
            <a:xfrm>
              <a:off x="33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37" name="Shape 537"/>
            <p:cNvCxnSpPr>
              <a:stCxn id="532" idx="3"/>
              <a:endCxn id="533" idx="1"/>
            </p:cNvCxnSpPr>
            <p:nvPr/>
          </p:nvCxnSpPr>
          <p:spPr>
            <a:xfrm>
              <a:off x="47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38" name="Shape 538"/>
            <p:cNvCxnSpPr>
              <a:stCxn id="533" idx="3"/>
              <a:endCxn id="534" idx="1"/>
            </p:cNvCxnSpPr>
            <p:nvPr/>
          </p:nvCxnSpPr>
          <p:spPr>
            <a:xfrm>
              <a:off x="605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39" name="Shape 539"/>
            <p:cNvCxnSpPr>
              <a:stCxn id="534" idx="3"/>
              <a:endCxn id="535" idx="1"/>
            </p:cNvCxnSpPr>
            <p:nvPr/>
          </p:nvCxnSpPr>
          <p:spPr>
            <a:xfrm>
              <a:off x="7407000" y="1559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40" name="Shape 540"/>
            <p:cNvSpPr/>
            <p:nvPr/>
          </p:nvSpPr>
          <p:spPr>
            <a:xfrm>
              <a:off x="551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6867000" y="1221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2000" y="2166750"/>
            <a:ext cx="5805000" cy="1215000"/>
            <a:chOff x="2952000" y="2166750"/>
            <a:chExt cx="5805000" cy="1215000"/>
          </a:xfrm>
        </p:grpSpPr>
        <p:sp>
          <p:nvSpPr>
            <p:cNvPr id="542" name="Shape 542"/>
            <p:cNvSpPr/>
            <p:nvPr/>
          </p:nvSpPr>
          <p:spPr>
            <a:xfrm>
              <a:off x="29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3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56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45" name="Shape 545"/>
            <p:cNvSpPr/>
            <p:nvPr/>
          </p:nvSpPr>
          <p:spPr>
            <a:xfrm>
              <a:off x="700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46" name="Shape 546"/>
            <p:cNvSpPr/>
            <p:nvPr/>
          </p:nvSpPr>
          <p:spPr>
            <a:xfrm>
              <a:off x="8352000" y="257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47" name="Shape 547"/>
            <p:cNvCxnSpPr>
              <a:stCxn id="542" idx="3"/>
              <a:endCxn id="543" idx="1"/>
            </p:cNvCxnSpPr>
            <p:nvPr/>
          </p:nvCxnSpPr>
          <p:spPr>
            <a:xfrm>
              <a:off x="33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48" name="Shape 548"/>
            <p:cNvCxnSpPr>
              <a:stCxn id="543" idx="3"/>
              <a:endCxn id="544" idx="1"/>
            </p:cNvCxnSpPr>
            <p:nvPr/>
          </p:nvCxnSpPr>
          <p:spPr>
            <a:xfrm>
              <a:off x="47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49" name="Shape 549"/>
            <p:cNvCxnSpPr>
              <a:stCxn id="544" idx="3"/>
              <a:endCxn id="545" idx="1"/>
            </p:cNvCxnSpPr>
            <p:nvPr/>
          </p:nvCxnSpPr>
          <p:spPr>
            <a:xfrm>
              <a:off x="605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50" name="Shape 550"/>
            <p:cNvCxnSpPr>
              <a:stCxn id="545" idx="3"/>
              <a:endCxn id="546" idx="1"/>
            </p:cNvCxnSpPr>
            <p:nvPr/>
          </p:nvCxnSpPr>
          <p:spPr>
            <a:xfrm>
              <a:off x="7407000" y="277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51" name="Shape 551"/>
            <p:cNvSpPr/>
            <p:nvPr/>
          </p:nvSpPr>
          <p:spPr>
            <a:xfrm>
              <a:off x="551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6867000" y="243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Shape 553"/>
            <p:cNvGrpSpPr/>
            <p:nvPr/>
          </p:nvGrpSpPr>
          <p:grpSpPr>
            <a:xfrm>
              <a:off x="5922000" y="2166750"/>
              <a:ext cx="438300" cy="654300"/>
              <a:chOff x="3936000" y="2709000"/>
              <a:chExt cx="973999" cy="1312780"/>
            </a:xfrm>
          </p:grpSpPr>
          <p:pic>
            <p:nvPicPr>
              <p:cNvPr id="554" name="Shape 55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5" name="Shape 555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556" name="Shape 556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557" name="Shape 557"/>
            <p:cNvGrpSpPr/>
            <p:nvPr/>
          </p:nvGrpSpPr>
          <p:grpSpPr>
            <a:xfrm>
              <a:off x="7272000" y="2166750"/>
              <a:ext cx="438300" cy="654300"/>
              <a:chOff x="3936000" y="2709000"/>
              <a:chExt cx="973999" cy="1312780"/>
            </a:xfrm>
          </p:grpSpPr>
          <p:pic>
            <p:nvPicPr>
              <p:cNvPr id="558" name="Shape 55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9" name="Shape 559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</a:t>
                </a:r>
              </a:p>
            </p:txBody>
          </p:sp>
          <p:sp>
            <p:nvSpPr>
              <p:cNvPr id="560" name="Shape 560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561" name="Shape 561"/>
            <p:cNvCxnSpPr/>
            <p:nvPr/>
          </p:nvCxnSpPr>
          <p:spPr>
            <a:xfrm>
              <a:off x="6462000" y="27067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2" name="Shape 562"/>
            <p:cNvCxnSpPr/>
            <p:nvPr/>
          </p:nvCxnSpPr>
          <p:spPr>
            <a:xfrm flipH="1">
              <a:off x="6462000" y="2706750"/>
              <a:ext cx="134999" cy="134999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80" name="Shape 580"/>
            <p:cNvSpPr/>
            <p:nvPr/>
          </p:nvSpPr>
          <p:spPr>
            <a:xfrm>
              <a:off x="6327000" y="2976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b'</a:t>
              </a:r>
            </a:p>
          </p:txBody>
        </p:sp>
        <p:cxnSp>
          <p:nvCxnSpPr>
            <p:cNvPr id="581" name="Shape 581"/>
            <p:cNvCxnSpPr>
              <a:endCxn id="580" idx="1"/>
            </p:cNvCxnSpPr>
            <p:nvPr/>
          </p:nvCxnSpPr>
          <p:spPr>
            <a:xfrm rot="-5400000" flipH="1">
              <a:off x="5989500" y="2841750"/>
              <a:ext cx="405000" cy="270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82" name="Shape 582"/>
            <p:cNvCxnSpPr>
              <a:stCxn id="580" idx="3"/>
            </p:cNvCxnSpPr>
            <p:nvPr/>
          </p:nvCxnSpPr>
          <p:spPr>
            <a:xfrm rot="10800000" flipH="1">
              <a:off x="6732000" y="27742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2952000" y="3488906"/>
            <a:ext cx="5805000" cy="1310344"/>
            <a:chOff x="2952000" y="3488906"/>
            <a:chExt cx="5805000" cy="1310344"/>
          </a:xfrm>
        </p:grpSpPr>
        <p:sp>
          <p:nvSpPr>
            <p:cNvPr id="563" name="Shape 563"/>
            <p:cNvSpPr/>
            <p:nvPr/>
          </p:nvSpPr>
          <p:spPr>
            <a:xfrm>
              <a:off x="29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43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65" name="Shape 565"/>
            <p:cNvSpPr/>
            <p:nvPr/>
          </p:nvSpPr>
          <p:spPr>
            <a:xfrm>
              <a:off x="56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66" name="Shape 566"/>
            <p:cNvSpPr/>
            <p:nvPr/>
          </p:nvSpPr>
          <p:spPr>
            <a:xfrm>
              <a:off x="700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sp>
          <p:nvSpPr>
            <p:cNvPr id="567" name="Shape 567"/>
            <p:cNvSpPr/>
            <p:nvPr/>
          </p:nvSpPr>
          <p:spPr>
            <a:xfrm>
              <a:off x="8352000" y="39217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</a:p>
          </p:txBody>
        </p:sp>
        <p:cxnSp>
          <p:nvCxnSpPr>
            <p:cNvPr id="568" name="Shape 568"/>
            <p:cNvCxnSpPr>
              <a:stCxn id="563" idx="3"/>
              <a:endCxn id="564" idx="1"/>
            </p:cNvCxnSpPr>
            <p:nvPr/>
          </p:nvCxnSpPr>
          <p:spPr>
            <a:xfrm>
              <a:off x="335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69" name="Shape 569"/>
            <p:cNvCxnSpPr>
              <a:stCxn id="566" idx="3"/>
              <a:endCxn id="567" idx="1"/>
            </p:cNvCxnSpPr>
            <p:nvPr/>
          </p:nvCxnSpPr>
          <p:spPr>
            <a:xfrm>
              <a:off x="740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70" name="Shape 570"/>
            <p:cNvSpPr/>
            <p:nvPr/>
          </p:nvSpPr>
          <p:spPr>
            <a:xfrm>
              <a:off x="551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6867000" y="3786750"/>
              <a:ext cx="675000" cy="675000"/>
            </a:xfrm>
            <a:prstGeom prst="rect">
              <a:avLst/>
            </a:prstGeom>
            <a:noFill/>
            <a:ln w="28575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2" name="Shape 572"/>
            <p:cNvGrpSpPr/>
            <p:nvPr/>
          </p:nvGrpSpPr>
          <p:grpSpPr>
            <a:xfrm>
              <a:off x="5517000" y="3488906"/>
              <a:ext cx="438300" cy="654300"/>
              <a:chOff x="3936000" y="2709000"/>
              <a:chExt cx="973999" cy="1312780"/>
            </a:xfrm>
          </p:grpSpPr>
          <p:pic>
            <p:nvPicPr>
              <p:cNvPr id="573" name="Shape 57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4" name="Shape 574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575" name="Shape 575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576" name="Shape 576"/>
            <p:cNvGrpSpPr/>
            <p:nvPr/>
          </p:nvGrpSpPr>
          <p:grpSpPr>
            <a:xfrm>
              <a:off x="6867000" y="3516750"/>
              <a:ext cx="438300" cy="654300"/>
              <a:chOff x="3936000" y="2709000"/>
              <a:chExt cx="973999" cy="1312780"/>
            </a:xfrm>
          </p:grpSpPr>
          <p:pic>
            <p:nvPicPr>
              <p:cNvPr id="577" name="Shape 57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36000" y="2709000"/>
                <a:ext cx="719999" cy="1076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8" name="Shape 578"/>
              <p:cNvSpPr txBox="1"/>
              <p:nvPr/>
            </p:nvSpPr>
            <p:spPr>
              <a:xfrm>
                <a:off x="3936000" y="3146117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2100" b="1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</a:t>
                </a:r>
              </a:p>
            </p:txBody>
          </p:sp>
          <p:sp>
            <p:nvSpPr>
              <p:cNvPr id="579" name="Shape 579"/>
              <p:cNvSpPr txBox="1"/>
              <p:nvPr/>
            </p:nvSpPr>
            <p:spPr>
              <a:xfrm>
                <a:off x="4190000" y="3375448"/>
                <a:ext cx="7199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100" b="1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583" name="Shape 583"/>
            <p:cNvCxnSpPr>
              <a:stCxn id="564" idx="3"/>
              <a:endCxn id="565" idx="1"/>
            </p:cNvCxnSpPr>
            <p:nvPr/>
          </p:nvCxnSpPr>
          <p:spPr>
            <a:xfrm>
              <a:off x="4707000" y="4124250"/>
              <a:ext cx="94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584" name="Shape 584"/>
            <p:cNvSpPr/>
            <p:nvPr/>
          </p:nvSpPr>
          <p:spPr>
            <a:xfrm>
              <a:off x="6327000" y="4394250"/>
              <a:ext cx="405000" cy="405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b'</a:t>
              </a:r>
            </a:p>
          </p:txBody>
        </p:sp>
        <p:cxnSp>
          <p:nvCxnSpPr>
            <p:cNvPr id="585" name="Shape 585"/>
            <p:cNvCxnSpPr>
              <a:endCxn id="584" idx="1"/>
            </p:cNvCxnSpPr>
            <p:nvPr/>
          </p:nvCxnSpPr>
          <p:spPr>
            <a:xfrm rot="-5400000" flipH="1">
              <a:off x="5989500" y="4259250"/>
              <a:ext cx="405000" cy="270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586" name="Shape 586"/>
            <p:cNvCxnSpPr>
              <a:stCxn id="584" idx="3"/>
            </p:cNvCxnSpPr>
            <p:nvPr/>
          </p:nvCxnSpPr>
          <p:spPr>
            <a:xfrm rot="10800000" flipH="1">
              <a:off x="6732000" y="4191750"/>
              <a:ext cx="270000" cy="405000"/>
            </a:xfrm>
            <a:prstGeom prst="curvedConnector3">
              <a:avLst>
                <a:gd name="adj1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9107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F532-35F3-49EE-60AD-3476EB66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BE33F-91AF-DDA3-2445-5F83CC45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" y="306353"/>
            <a:ext cx="8853616" cy="45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9E40-60B2-E8EC-67B1-E5911288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F6138-9A6B-10E3-8CDB-4EB58FB3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4" y="278525"/>
            <a:ext cx="8757251" cy="45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91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A43F-BCCD-0AB4-4576-6CC174C5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Lock-free Datastructures</a:t>
            </a:r>
          </a:p>
        </p:txBody>
      </p:sp>
    </p:spTree>
    <p:extLst>
      <p:ext uri="{BB962C8B-B14F-4D97-AF65-F5344CB8AC3E}">
        <p14:creationId xmlns:p14="http://schemas.microsoft.com/office/powerpoint/2010/main" val="3101977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B6466-D323-E5AC-9738-376926C4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8" y="344237"/>
            <a:ext cx="9098572" cy="44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3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655F-6D77-7424-FDAA-8F5199E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35D5F-FB58-270E-9866-E75777C1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97"/>
            <a:ext cx="9144000" cy="46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SortedListInterface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unique elements in a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 linked list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65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00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30" name="Shape 230"/>
          <p:cNvSpPr/>
          <p:nvPr/>
        </p:nvSpPr>
        <p:spPr>
          <a:xfrm>
            <a:off x="435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31" name="Shape 231"/>
          <p:cNvSpPr/>
          <p:nvPr/>
        </p:nvSpPr>
        <p:spPr>
          <a:xfrm>
            <a:off x="570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32" name="Shape 232"/>
          <p:cNvSpPr/>
          <p:nvPr/>
        </p:nvSpPr>
        <p:spPr>
          <a:xfrm>
            <a:off x="705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233" name="Shape 233"/>
          <p:cNvCxnSpPr>
            <a:stCxn id="228" idx="3"/>
            <a:endCxn id="229" idx="1"/>
          </p:cNvCxnSpPr>
          <p:nvPr/>
        </p:nvCxnSpPr>
        <p:spPr>
          <a:xfrm>
            <a:off x="205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4" name="Shape 234"/>
          <p:cNvCxnSpPr>
            <a:stCxn id="229" idx="3"/>
            <a:endCxn id="230" idx="1"/>
          </p:cNvCxnSpPr>
          <p:nvPr/>
        </p:nvCxnSpPr>
        <p:spPr>
          <a:xfrm>
            <a:off x="340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5" name="Shape 235"/>
          <p:cNvCxnSpPr>
            <a:stCxn id="230" idx="3"/>
            <a:endCxn id="231" idx="1"/>
          </p:cNvCxnSpPr>
          <p:nvPr/>
        </p:nvCxnSpPr>
        <p:spPr>
          <a:xfrm>
            <a:off x="475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6" name="Shape 236"/>
          <p:cNvCxnSpPr>
            <a:stCxn id="231" idx="3"/>
            <a:endCxn id="232" idx="1"/>
          </p:cNvCxnSpPr>
          <p:nvPr/>
        </p:nvCxnSpPr>
        <p:spPr>
          <a:xfrm>
            <a:off x="610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9A4C216-14EC-4947-7042-3C1310380156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37438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FD7C-3BCD-DF2E-9AD4-4A2D94FF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BEC64-CC82-DCC7-0533-73E667C7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6" y="415631"/>
            <a:ext cx="9005288" cy="44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55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D7BC-7AE8-72EC-825D-39751411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8ED8B-18E2-2FC0-4074-600B6E93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" y="515945"/>
            <a:ext cx="8926142" cy="41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3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641A-34F9-E4A9-5047-4EA1093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457C9-404D-D530-3B76-B6BBE505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" y="515432"/>
            <a:ext cx="9024266" cy="42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0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EEE4-117C-F341-3F19-1DFC19A6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326BC-7CD7-C12E-F251-04FA67B8C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"/>
          <a:stretch/>
        </p:blipFill>
        <p:spPr>
          <a:xfrm>
            <a:off x="179351" y="279133"/>
            <a:ext cx="8709327" cy="43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66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96A-2FE2-07F5-D52B-A1337C4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9CA78-C0CF-BF78-EB5D-94E658DD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" y="355127"/>
            <a:ext cx="8915211" cy="44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69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90B7-335C-25A7-63C7-B8F5AE2D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300FA-01D2-20E3-4FE5-E38BA413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3" y="309107"/>
            <a:ext cx="9002225" cy="45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SortedListInterface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unique elements in a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 linked list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remove(c)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en-GB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endParaRPr lang="en-GB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find b and c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dirty="0" err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b.next</a:t>
            </a:r>
            <a:r>
              <a:rPr lang="en-GB" dirty="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GB" dirty="0" err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c.next</a:t>
            </a:r>
            <a:endParaRPr lang="en-GB" sz="2400" b="0" i="0" u="none" strike="noStrike" cap="none" dirty="0">
              <a:solidFill>
                <a:schemeClr val="accent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65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00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30" name="Shape 230"/>
          <p:cNvSpPr/>
          <p:nvPr/>
        </p:nvSpPr>
        <p:spPr>
          <a:xfrm>
            <a:off x="435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31" name="Shape 231"/>
          <p:cNvSpPr/>
          <p:nvPr/>
        </p:nvSpPr>
        <p:spPr>
          <a:xfrm>
            <a:off x="570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32" name="Shape 232"/>
          <p:cNvSpPr/>
          <p:nvPr/>
        </p:nvSpPr>
        <p:spPr>
          <a:xfrm>
            <a:off x="7051759" y="2833604"/>
            <a:ext cx="405000" cy="4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cxnSp>
        <p:nvCxnSpPr>
          <p:cNvPr id="233" name="Shape 233"/>
          <p:cNvCxnSpPr>
            <a:stCxn id="228" idx="3"/>
            <a:endCxn id="229" idx="1"/>
          </p:cNvCxnSpPr>
          <p:nvPr/>
        </p:nvCxnSpPr>
        <p:spPr>
          <a:xfrm>
            <a:off x="205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4" name="Shape 234"/>
          <p:cNvCxnSpPr>
            <a:stCxn id="229" idx="3"/>
            <a:endCxn id="230" idx="1"/>
          </p:cNvCxnSpPr>
          <p:nvPr/>
        </p:nvCxnSpPr>
        <p:spPr>
          <a:xfrm>
            <a:off x="340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5" name="Shape 235"/>
          <p:cNvCxnSpPr>
            <a:stCxn id="230" idx="3"/>
            <a:endCxn id="231" idx="1"/>
          </p:cNvCxnSpPr>
          <p:nvPr/>
        </p:nvCxnSpPr>
        <p:spPr>
          <a:xfrm>
            <a:off x="475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6" name="Shape 236"/>
          <p:cNvCxnSpPr>
            <a:stCxn id="231" idx="3"/>
            <a:endCxn id="232" idx="1"/>
          </p:cNvCxnSpPr>
          <p:nvPr/>
        </p:nvCxnSpPr>
        <p:spPr>
          <a:xfrm>
            <a:off x="6106759" y="3036104"/>
            <a:ext cx="94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7" name="Shape 237"/>
          <p:cNvCxnSpPr>
            <a:stCxn id="230" idx="2"/>
            <a:endCxn id="232" idx="2"/>
          </p:cNvCxnSpPr>
          <p:nvPr/>
        </p:nvCxnSpPr>
        <p:spPr>
          <a:xfrm rot="-5400000" flipH="1">
            <a:off x="5903959" y="1888904"/>
            <a:ext cx="600" cy="2700000"/>
          </a:xfrm>
          <a:prstGeom prst="curvedConnector3">
            <a:avLst>
              <a:gd name="adj1" fmla="val 111654167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8" name="Shape 238"/>
          <p:cNvCxnSpPr/>
          <p:nvPr/>
        </p:nvCxnSpPr>
        <p:spPr>
          <a:xfrm>
            <a:off x="5161759" y="2968604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flipH="1">
            <a:off x="5161759" y="2968604"/>
            <a:ext cx="134999" cy="1349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FEBAAD-96CC-AB66-05BD-67D700907E48}"/>
              </a:ext>
            </a:extLst>
          </p:cNvPr>
          <p:cNvSpPr txBox="1"/>
          <p:nvPr/>
        </p:nvSpPr>
        <p:spPr>
          <a:xfrm>
            <a:off x="8144759" y="10260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66985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and Node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interface SortedListInterface&lt;T extends </a:t>
            </a:r>
            <a:r>
              <a:rPr lang="en-GB" sz="1800" b="1" i="0" u="none" strike="noStrike" cap="none">
                <a:solidFill>
                  <a:srgbClr val="C55A11"/>
                </a:solidFill>
                <a:latin typeface="Consolas"/>
                <a:ea typeface="Consolas"/>
                <a:cs typeface="Consolas"/>
                <a:sym typeface="Consolas"/>
              </a:rPr>
              <a:t>Comparable&lt;T&gt;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{</a:t>
            </a:r>
            <a:br>
              <a:rPr lang="en-GB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GB" sz="1800"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GB" sz="1800" b="1" i="0" u="none" strike="noStrike" cap="none">
                <a:solidFill>
                  <a:srgbClr val="1E4E79"/>
                </a:solidFill>
                <a:latin typeface="Consolas"/>
                <a:ea typeface="Consolas"/>
                <a:cs typeface="Consolas"/>
                <a:sym typeface="Consolas"/>
              </a:rPr>
              <a:t>public boolean add (T item);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ct val="25000"/>
              <a:buFont typeface="Consolas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onsolas"/>
                <a:ea typeface="Consolas"/>
                <a:cs typeface="Consolas"/>
                <a:sym typeface="Consolas"/>
              </a:rPr>
              <a:t>	public boolean remove (T item);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ct val="25000"/>
              <a:buFont typeface="Consolas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onsolas"/>
                <a:ea typeface="Consolas"/>
                <a:cs typeface="Consolas"/>
                <a:sym typeface="Consolas"/>
              </a:rPr>
              <a:t>	public boolean contains (T item);</a:t>
            </a:r>
            <a:br>
              <a:rPr lang="en-GB" sz="1800" b="1" i="0" u="none" strike="noStrike" cap="none">
                <a:solidFill>
                  <a:srgbClr val="1E4E79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GB" sz="1800" b="1" i="0" u="none" strike="noStrike" cap="none">
              <a:solidFill>
                <a:srgbClr val="1E4E7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6800316" y="1615154"/>
            <a:ext cx="1903575" cy="467882"/>
          </a:xfrm>
          <a:prstGeom prst="wedgeRectCallout">
            <a:avLst>
              <a:gd name="adj1" fmla="val -41570"/>
              <a:gd name="adj2" fmla="val -85445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sure we can sort the entries in the list!</a:t>
            </a:r>
          </a:p>
        </p:txBody>
      </p:sp>
      <p:sp>
        <p:nvSpPr>
          <p:cNvPr id="248" name="Shape 248"/>
          <p:cNvSpPr/>
          <p:nvPr/>
        </p:nvSpPr>
        <p:spPr>
          <a:xfrm>
            <a:off x="2947230" y="2918289"/>
            <a:ext cx="2417391" cy="561984"/>
          </a:xfrm>
          <a:prstGeom prst="wedgeRectCallout">
            <a:avLst>
              <a:gd name="adj1" fmla="val -41570"/>
              <a:gd name="adj2" fmla="val -85445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 those methods in a thread-safe way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tipps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6457949" y="4767262"/>
            <a:ext cx="243072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an abstract Node to store list element: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 class Node {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public Node next 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public T item;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is simpler if we always have two 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sentinel nodes 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list: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SequentialList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first = new Node(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Integer.MIN_VALUE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first.next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new Node(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Integer.MAX_VALUE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Consolas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1930</Words>
  <Application>Microsoft Macintosh PowerPoint</Application>
  <PresentationFormat>On-screen Show (16:9)</PresentationFormat>
  <Paragraphs>720</Paragraphs>
  <Slides>65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Calibri</vt:lpstr>
      <vt:lpstr>Comic Sans MS</vt:lpstr>
      <vt:lpstr>Consolas</vt:lpstr>
      <vt:lpstr>Lucida Console</vt:lpstr>
      <vt:lpstr>Marlett</vt:lpstr>
      <vt:lpstr>simple-light-2</vt:lpstr>
      <vt:lpstr>Office Theme</vt:lpstr>
      <vt:lpstr>Office Theme</vt:lpstr>
      <vt:lpstr>1_Office Theme</vt:lpstr>
      <vt:lpstr>PowerPoint Presentation</vt:lpstr>
      <vt:lpstr>Assignment 11</vt:lpstr>
      <vt:lpstr>PowerPoint Presentation</vt:lpstr>
      <vt:lpstr>SortedListInterface</vt:lpstr>
      <vt:lpstr>SortedListInterface</vt:lpstr>
      <vt:lpstr>SortedListInterface</vt:lpstr>
      <vt:lpstr>SortedListInterface</vt:lpstr>
      <vt:lpstr>List and Node</vt:lpstr>
      <vt:lpstr>Implementation tipps</vt:lpstr>
      <vt:lpstr>Coarse Grained Locking</vt:lpstr>
      <vt:lpstr>Coarse Grained Locking</vt:lpstr>
      <vt:lpstr>Coarse Grained Locking</vt:lpstr>
      <vt:lpstr>Fine grained Locking</vt:lpstr>
      <vt:lpstr>Let's try this</vt:lpstr>
      <vt:lpstr>Let's try this</vt:lpstr>
      <vt:lpstr>Let's try this</vt:lpstr>
      <vt:lpstr>Let's try this</vt:lpstr>
      <vt:lpstr>Let's try this</vt:lpstr>
      <vt:lpstr>What's the problem?</vt:lpstr>
      <vt:lpstr>What about add?</vt:lpstr>
      <vt:lpstr>What about add?</vt:lpstr>
      <vt:lpstr>What about add?</vt:lpstr>
      <vt:lpstr>What about add?</vt:lpstr>
      <vt:lpstr>Hand-over-hand locking (remove d)</vt:lpstr>
      <vt:lpstr>Hand-over-hand locking (remove d)</vt:lpstr>
      <vt:lpstr>Hand-over-hand locking</vt:lpstr>
      <vt:lpstr>Hand-over-hand locking</vt:lpstr>
      <vt:lpstr>Optimistic Synchronization</vt:lpstr>
      <vt:lpstr>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Validation: what can go wrong?</vt:lpstr>
      <vt:lpstr>PowerPoint Presentation</vt:lpstr>
      <vt:lpstr>Validation: what can go wrong?</vt:lpstr>
      <vt:lpstr>Validation: what can go wrong?</vt:lpstr>
      <vt:lpstr>Correctness (remove c)</vt:lpstr>
      <vt:lpstr>Optimistic List</vt:lpstr>
      <vt:lpstr>Lazy Synchronisation</vt:lpstr>
      <vt:lpstr>Lazy List</vt:lpstr>
      <vt:lpstr>New Validate </vt:lpstr>
      <vt:lpstr>Lazy List: Remove</vt:lpstr>
      <vt:lpstr>Lazy List: Remove</vt:lpstr>
      <vt:lpstr>Invariant</vt:lpstr>
      <vt:lpstr>PowerPoint Presentation</vt:lpstr>
      <vt:lpstr>PowerPoint Presentation</vt:lpstr>
      <vt:lpstr>Lazy List: Add</vt:lpstr>
      <vt:lpstr>Lazy List: Contains</vt:lpstr>
      <vt:lpstr>New Validation: What can go wrong?</vt:lpstr>
      <vt:lpstr>New Validation: What can go wrong?</vt:lpstr>
      <vt:lpstr>PowerPoint Presentation</vt:lpstr>
      <vt:lpstr>PowerPoint Presentation</vt:lpstr>
      <vt:lpstr>Lock-free Datastructures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Gamal Hassan</cp:lastModifiedBy>
  <cp:revision>66</cp:revision>
  <cp:lastPrinted>2024-05-08T14:06:04Z</cp:lastPrinted>
  <dcterms:modified xsi:type="dcterms:W3CDTF">2024-05-09T14:35:50Z</dcterms:modified>
</cp:coreProperties>
</file>