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4" r:id="rId1"/>
  </p:sldMasterIdLst>
  <p:notesMasterIdLst>
    <p:notesMasterId r:id="rId61"/>
  </p:notesMasterIdLst>
  <p:sldIdLst>
    <p:sldId id="256" r:id="rId2"/>
    <p:sldId id="331" r:id="rId3"/>
    <p:sldId id="259" r:id="rId4"/>
    <p:sldId id="332" r:id="rId5"/>
    <p:sldId id="333" r:id="rId6"/>
    <p:sldId id="335" r:id="rId7"/>
    <p:sldId id="334" r:id="rId8"/>
    <p:sldId id="336" r:id="rId9"/>
    <p:sldId id="348" r:id="rId10"/>
    <p:sldId id="289" r:id="rId11"/>
    <p:sldId id="257" r:id="rId12"/>
    <p:sldId id="258" r:id="rId13"/>
    <p:sldId id="283" r:id="rId14"/>
    <p:sldId id="260" r:id="rId15"/>
    <p:sldId id="261" r:id="rId16"/>
    <p:sldId id="262" r:id="rId17"/>
    <p:sldId id="263" r:id="rId18"/>
    <p:sldId id="264" r:id="rId19"/>
    <p:sldId id="290" r:id="rId20"/>
    <p:sldId id="265" r:id="rId21"/>
    <p:sldId id="266" r:id="rId22"/>
    <p:sldId id="267" r:id="rId23"/>
    <p:sldId id="284" r:id="rId24"/>
    <p:sldId id="285" r:id="rId25"/>
    <p:sldId id="286" r:id="rId26"/>
    <p:sldId id="291" r:id="rId27"/>
    <p:sldId id="292" r:id="rId28"/>
    <p:sldId id="293" r:id="rId29"/>
    <p:sldId id="294" r:id="rId30"/>
    <p:sldId id="295" r:id="rId31"/>
    <p:sldId id="337" r:id="rId32"/>
    <p:sldId id="339" r:id="rId33"/>
    <p:sldId id="340" r:id="rId34"/>
    <p:sldId id="341" r:id="rId35"/>
    <p:sldId id="342" r:id="rId36"/>
    <p:sldId id="344" r:id="rId37"/>
    <p:sldId id="345" r:id="rId38"/>
    <p:sldId id="346" r:id="rId39"/>
    <p:sldId id="288" r:id="rId40"/>
    <p:sldId id="270" r:id="rId41"/>
    <p:sldId id="271" r:id="rId42"/>
    <p:sldId id="297" r:id="rId43"/>
    <p:sldId id="299" r:id="rId44"/>
    <p:sldId id="272" r:id="rId45"/>
    <p:sldId id="273" r:id="rId46"/>
    <p:sldId id="274" r:id="rId47"/>
    <p:sldId id="302" r:id="rId48"/>
    <p:sldId id="275" r:id="rId49"/>
    <p:sldId id="276" r:id="rId50"/>
    <p:sldId id="277" r:id="rId51"/>
    <p:sldId id="300" r:id="rId52"/>
    <p:sldId id="278" r:id="rId53"/>
    <p:sldId id="279" r:id="rId54"/>
    <p:sldId id="280" r:id="rId55"/>
    <p:sldId id="281" r:id="rId56"/>
    <p:sldId id="282" r:id="rId57"/>
    <p:sldId id="301" r:id="rId58"/>
    <p:sldId id="330" r:id="rId59"/>
    <p:sldId id="329" r:id="rId6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6"/>
    <p:restoredTop sz="76176"/>
  </p:normalViewPr>
  <p:slideViewPr>
    <p:cSldViewPr snapToGrid="0">
      <p:cViewPr varScale="1">
        <p:scale>
          <a:sx n="107" d="100"/>
          <a:sy n="107" d="100"/>
        </p:scale>
        <p:origin x="1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10C7E-AED0-D848-B507-19F021717540}" type="doc">
      <dgm:prSet loTypeId="urn:microsoft.com/office/officeart/2005/8/layout/process1" loCatId="" qsTypeId="urn:microsoft.com/office/officeart/2005/8/quickstyle/simple1" qsCatId="simple" csTypeId="urn:microsoft.com/office/officeart/2005/8/colors/accent1_1" csCatId="accent1" phldr="1"/>
      <dgm:spPr/>
    </dgm:pt>
    <dgm:pt modelId="{6902BD72-3D83-FA41-B75D-FE845A633B4B}">
      <dgm:prSet phldrT="[Text]"/>
      <dgm:spPr/>
      <dgm:t>
        <a:bodyPr/>
        <a:lstStyle/>
        <a:p>
          <a:r>
            <a:rPr lang="en-GB" dirty="0"/>
            <a:t>User sends command (e.g. !help, !news)</a:t>
          </a:r>
        </a:p>
      </dgm:t>
    </dgm:pt>
    <dgm:pt modelId="{B32C542A-027F-634D-8893-7F06323FE87E}" type="parTrans" cxnId="{02188D44-3E80-AE43-A609-E2F188AF73A5}">
      <dgm:prSet/>
      <dgm:spPr/>
      <dgm:t>
        <a:bodyPr/>
        <a:lstStyle/>
        <a:p>
          <a:endParaRPr lang="en-GB"/>
        </a:p>
      </dgm:t>
    </dgm:pt>
    <dgm:pt modelId="{FE3D67EB-B83B-8440-841C-7CF2CFC72E5E}" type="sibTrans" cxnId="{02188D44-3E80-AE43-A609-E2F188AF73A5}">
      <dgm:prSet/>
      <dgm:spPr/>
      <dgm:t>
        <a:bodyPr/>
        <a:lstStyle/>
        <a:p>
          <a:endParaRPr lang="en-GB"/>
        </a:p>
      </dgm:t>
    </dgm:pt>
    <dgm:pt modelId="{70425956-3FFC-F84E-9C09-E385822728F0}">
      <dgm:prSet phldrT="[Text]"/>
      <dgm:spPr/>
      <dgm:t>
        <a:bodyPr/>
        <a:lstStyle/>
        <a:p>
          <a:r>
            <a:rPr lang="en-GB" dirty="0"/>
            <a:t>Bot responds</a:t>
          </a:r>
        </a:p>
      </dgm:t>
    </dgm:pt>
    <dgm:pt modelId="{4B9C9BAA-52A6-894D-9287-9DD2BE19C59B}" type="parTrans" cxnId="{6AFE03FA-A7B4-FA40-A4EF-CC55340D7787}">
      <dgm:prSet/>
      <dgm:spPr/>
      <dgm:t>
        <a:bodyPr/>
        <a:lstStyle/>
        <a:p>
          <a:endParaRPr lang="en-GB"/>
        </a:p>
      </dgm:t>
    </dgm:pt>
    <dgm:pt modelId="{2A2948B5-162B-8241-9674-819B3261B08E}" type="sibTrans" cxnId="{6AFE03FA-A7B4-FA40-A4EF-CC55340D7787}">
      <dgm:prSet/>
      <dgm:spPr/>
      <dgm:t>
        <a:bodyPr/>
        <a:lstStyle/>
        <a:p>
          <a:endParaRPr lang="en-GB"/>
        </a:p>
      </dgm:t>
    </dgm:pt>
    <dgm:pt modelId="{810B153F-D228-9343-BDAE-F07C4D6E70F4}">
      <dgm:prSet phldrT="[Text]"/>
      <dgm:spPr/>
      <dgm:t>
        <a:bodyPr/>
        <a:lstStyle/>
        <a:p>
          <a:r>
            <a:rPr lang="en-GB" dirty="0"/>
            <a:t>Bot processes the command</a:t>
          </a:r>
        </a:p>
      </dgm:t>
    </dgm:pt>
    <dgm:pt modelId="{00D9EA69-CE2F-CE4A-995D-CBDDFA73F3E2}" type="parTrans" cxnId="{354BE9F2-390E-DD4A-BED1-301493DB1F8E}">
      <dgm:prSet/>
      <dgm:spPr/>
      <dgm:t>
        <a:bodyPr/>
        <a:lstStyle/>
        <a:p>
          <a:endParaRPr lang="en-GB"/>
        </a:p>
      </dgm:t>
    </dgm:pt>
    <dgm:pt modelId="{3B0D6DD3-B17C-1B4E-9646-5F646EB50702}" type="sibTrans" cxnId="{354BE9F2-390E-DD4A-BED1-301493DB1F8E}">
      <dgm:prSet/>
      <dgm:spPr/>
      <dgm:t>
        <a:bodyPr/>
        <a:lstStyle/>
        <a:p>
          <a:endParaRPr lang="en-GB"/>
        </a:p>
      </dgm:t>
    </dgm:pt>
    <dgm:pt modelId="{874EA5F9-DC14-AA40-893A-A8E71B1D3BDF}" type="pres">
      <dgm:prSet presAssocID="{C1410C7E-AED0-D848-B507-19F021717540}" presName="Name0" presStyleCnt="0">
        <dgm:presLayoutVars>
          <dgm:dir/>
          <dgm:resizeHandles val="exact"/>
        </dgm:presLayoutVars>
      </dgm:prSet>
      <dgm:spPr/>
    </dgm:pt>
    <dgm:pt modelId="{6643DF32-CF2B-9040-9773-7217096A65BE}" type="pres">
      <dgm:prSet presAssocID="{6902BD72-3D83-FA41-B75D-FE845A633B4B}" presName="node" presStyleLbl="node1" presStyleIdx="0" presStyleCnt="3">
        <dgm:presLayoutVars>
          <dgm:bulletEnabled val="1"/>
        </dgm:presLayoutVars>
      </dgm:prSet>
      <dgm:spPr/>
    </dgm:pt>
    <dgm:pt modelId="{6E904F3F-8A98-4747-8153-85DA68A4AE40}" type="pres">
      <dgm:prSet presAssocID="{FE3D67EB-B83B-8440-841C-7CF2CFC72E5E}" presName="sibTrans" presStyleLbl="sibTrans2D1" presStyleIdx="0" presStyleCnt="2"/>
      <dgm:spPr/>
    </dgm:pt>
    <dgm:pt modelId="{32FC7017-D3C3-C74C-AB74-58BB8CC9EE13}" type="pres">
      <dgm:prSet presAssocID="{FE3D67EB-B83B-8440-841C-7CF2CFC72E5E}" presName="connectorText" presStyleLbl="sibTrans2D1" presStyleIdx="0" presStyleCnt="2"/>
      <dgm:spPr/>
    </dgm:pt>
    <dgm:pt modelId="{4EA05421-6EFA-904B-BD88-8D1ADE0928FC}" type="pres">
      <dgm:prSet presAssocID="{810B153F-D228-9343-BDAE-F07C4D6E70F4}" presName="node" presStyleLbl="node1" presStyleIdx="1" presStyleCnt="3">
        <dgm:presLayoutVars>
          <dgm:bulletEnabled val="1"/>
        </dgm:presLayoutVars>
      </dgm:prSet>
      <dgm:spPr/>
    </dgm:pt>
    <dgm:pt modelId="{10CD4E0A-5199-2142-B842-AA86BCC2A92A}" type="pres">
      <dgm:prSet presAssocID="{3B0D6DD3-B17C-1B4E-9646-5F646EB50702}" presName="sibTrans" presStyleLbl="sibTrans2D1" presStyleIdx="1" presStyleCnt="2"/>
      <dgm:spPr/>
    </dgm:pt>
    <dgm:pt modelId="{F5DB2ECD-6FCF-5D49-91F6-4D7B90FB6A21}" type="pres">
      <dgm:prSet presAssocID="{3B0D6DD3-B17C-1B4E-9646-5F646EB50702}" presName="connectorText" presStyleLbl="sibTrans2D1" presStyleIdx="1" presStyleCnt="2"/>
      <dgm:spPr/>
    </dgm:pt>
    <dgm:pt modelId="{5CCC8FED-768D-DE4A-B35B-79D0F29CA2F7}" type="pres">
      <dgm:prSet presAssocID="{70425956-3FFC-F84E-9C09-E385822728F0}" presName="node" presStyleLbl="node1" presStyleIdx="2" presStyleCnt="3">
        <dgm:presLayoutVars>
          <dgm:bulletEnabled val="1"/>
        </dgm:presLayoutVars>
      </dgm:prSet>
      <dgm:spPr/>
    </dgm:pt>
  </dgm:ptLst>
  <dgm:cxnLst>
    <dgm:cxn modelId="{D415DF2B-88D9-7D46-89F9-B0EA5684F4F9}" type="presOf" srcId="{C1410C7E-AED0-D848-B507-19F021717540}" destId="{874EA5F9-DC14-AA40-893A-A8E71B1D3BDF}" srcOrd="0" destOrd="0" presId="urn:microsoft.com/office/officeart/2005/8/layout/process1"/>
    <dgm:cxn modelId="{144E8939-5BEA-AE45-AB44-F390A07A76AB}" type="presOf" srcId="{70425956-3FFC-F84E-9C09-E385822728F0}" destId="{5CCC8FED-768D-DE4A-B35B-79D0F29CA2F7}" srcOrd="0" destOrd="0" presId="urn:microsoft.com/office/officeart/2005/8/layout/process1"/>
    <dgm:cxn modelId="{02188D44-3E80-AE43-A609-E2F188AF73A5}" srcId="{C1410C7E-AED0-D848-B507-19F021717540}" destId="{6902BD72-3D83-FA41-B75D-FE845A633B4B}" srcOrd="0" destOrd="0" parTransId="{B32C542A-027F-634D-8893-7F06323FE87E}" sibTransId="{FE3D67EB-B83B-8440-841C-7CF2CFC72E5E}"/>
    <dgm:cxn modelId="{8955134B-F2CD-BA4F-BFC1-24CB97F9B494}" type="presOf" srcId="{3B0D6DD3-B17C-1B4E-9646-5F646EB50702}" destId="{10CD4E0A-5199-2142-B842-AA86BCC2A92A}" srcOrd="0" destOrd="0" presId="urn:microsoft.com/office/officeart/2005/8/layout/process1"/>
    <dgm:cxn modelId="{E0F17D73-3780-A543-B458-B4CB3C9970EE}" type="presOf" srcId="{6902BD72-3D83-FA41-B75D-FE845A633B4B}" destId="{6643DF32-CF2B-9040-9773-7217096A65BE}" srcOrd="0" destOrd="0" presId="urn:microsoft.com/office/officeart/2005/8/layout/process1"/>
    <dgm:cxn modelId="{8BD2D48C-8F80-2C46-9961-FF21B261CC48}" type="presOf" srcId="{810B153F-D228-9343-BDAE-F07C4D6E70F4}" destId="{4EA05421-6EFA-904B-BD88-8D1ADE0928FC}" srcOrd="0" destOrd="0" presId="urn:microsoft.com/office/officeart/2005/8/layout/process1"/>
    <dgm:cxn modelId="{88C5E8B2-25A3-EB43-94C0-8C5468C5F97D}" type="presOf" srcId="{FE3D67EB-B83B-8440-841C-7CF2CFC72E5E}" destId="{6E904F3F-8A98-4747-8153-85DA68A4AE40}" srcOrd="0" destOrd="0" presId="urn:microsoft.com/office/officeart/2005/8/layout/process1"/>
    <dgm:cxn modelId="{BFAD18C1-D660-8B4E-BE12-3F0BB01FCBE4}" type="presOf" srcId="{FE3D67EB-B83B-8440-841C-7CF2CFC72E5E}" destId="{32FC7017-D3C3-C74C-AB74-58BB8CC9EE13}" srcOrd="1" destOrd="0" presId="urn:microsoft.com/office/officeart/2005/8/layout/process1"/>
    <dgm:cxn modelId="{354BE9F2-390E-DD4A-BED1-301493DB1F8E}" srcId="{C1410C7E-AED0-D848-B507-19F021717540}" destId="{810B153F-D228-9343-BDAE-F07C4D6E70F4}" srcOrd="1" destOrd="0" parTransId="{00D9EA69-CE2F-CE4A-995D-CBDDFA73F3E2}" sibTransId="{3B0D6DD3-B17C-1B4E-9646-5F646EB50702}"/>
    <dgm:cxn modelId="{C6CC59F6-16EA-5546-BD0C-F54E05CD403E}" type="presOf" srcId="{3B0D6DD3-B17C-1B4E-9646-5F646EB50702}" destId="{F5DB2ECD-6FCF-5D49-91F6-4D7B90FB6A21}" srcOrd="1" destOrd="0" presId="urn:microsoft.com/office/officeart/2005/8/layout/process1"/>
    <dgm:cxn modelId="{6AFE03FA-A7B4-FA40-A4EF-CC55340D7787}" srcId="{C1410C7E-AED0-D848-B507-19F021717540}" destId="{70425956-3FFC-F84E-9C09-E385822728F0}" srcOrd="2" destOrd="0" parTransId="{4B9C9BAA-52A6-894D-9287-9DD2BE19C59B}" sibTransId="{2A2948B5-162B-8241-9674-819B3261B08E}"/>
    <dgm:cxn modelId="{8DD56AD3-98B8-A442-BF79-06E81498DA18}" type="presParOf" srcId="{874EA5F9-DC14-AA40-893A-A8E71B1D3BDF}" destId="{6643DF32-CF2B-9040-9773-7217096A65BE}" srcOrd="0" destOrd="0" presId="urn:microsoft.com/office/officeart/2005/8/layout/process1"/>
    <dgm:cxn modelId="{773D8877-942E-5C4C-AC01-211210C1C729}" type="presParOf" srcId="{874EA5F9-DC14-AA40-893A-A8E71B1D3BDF}" destId="{6E904F3F-8A98-4747-8153-85DA68A4AE40}" srcOrd="1" destOrd="0" presId="urn:microsoft.com/office/officeart/2005/8/layout/process1"/>
    <dgm:cxn modelId="{BDEB2A55-12B4-4D46-96FB-0DEBB394469C}" type="presParOf" srcId="{6E904F3F-8A98-4747-8153-85DA68A4AE40}" destId="{32FC7017-D3C3-C74C-AB74-58BB8CC9EE13}" srcOrd="0" destOrd="0" presId="urn:microsoft.com/office/officeart/2005/8/layout/process1"/>
    <dgm:cxn modelId="{92337EF8-EDF8-8846-99E2-24F1BCD88AC3}" type="presParOf" srcId="{874EA5F9-DC14-AA40-893A-A8E71B1D3BDF}" destId="{4EA05421-6EFA-904B-BD88-8D1ADE0928FC}" srcOrd="2" destOrd="0" presId="urn:microsoft.com/office/officeart/2005/8/layout/process1"/>
    <dgm:cxn modelId="{F82AEA17-239E-B64E-B08C-911192738DA2}" type="presParOf" srcId="{874EA5F9-DC14-AA40-893A-A8E71B1D3BDF}" destId="{10CD4E0A-5199-2142-B842-AA86BCC2A92A}" srcOrd="3" destOrd="0" presId="urn:microsoft.com/office/officeart/2005/8/layout/process1"/>
    <dgm:cxn modelId="{41B6DF46-9C6B-F942-B5D9-DDA6FD300098}" type="presParOf" srcId="{10CD4E0A-5199-2142-B842-AA86BCC2A92A}" destId="{F5DB2ECD-6FCF-5D49-91F6-4D7B90FB6A21}" srcOrd="0" destOrd="0" presId="urn:microsoft.com/office/officeart/2005/8/layout/process1"/>
    <dgm:cxn modelId="{F2E10022-DB98-0A47-B020-5FC5711F72BC}" type="presParOf" srcId="{874EA5F9-DC14-AA40-893A-A8E71B1D3BDF}" destId="{5CCC8FED-768D-DE4A-B35B-79D0F29CA2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3DF32-CF2B-9040-9773-7217096A65BE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User sends command (e.g. !help, !news)</a:t>
          </a:r>
        </a:p>
      </dsp:txBody>
      <dsp:txXfrm>
        <a:off x="44665" y="2106299"/>
        <a:ext cx="2060143" cy="1206068"/>
      </dsp:txXfrm>
    </dsp:sp>
    <dsp:sp modelId="{6E904F3F-8A98-4747-8153-85DA68A4AE40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2355850" y="2550475"/>
        <a:ext cx="316861" cy="317716"/>
      </dsp:txXfrm>
    </dsp:sp>
    <dsp:sp modelId="{4EA05421-6EFA-904B-BD88-8D1ADE0928FC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Bot processes the command</a:t>
          </a:r>
        </a:p>
      </dsp:txBody>
      <dsp:txXfrm>
        <a:off x="3033928" y="2106299"/>
        <a:ext cx="2060143" cy="1206068"/>
      </dsp:txXfrm>
    </dsp:sp>
    <dsp:sp modelId="{10CD4E0A-5199-2142-B842-AA86BCC2A92A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5345112" y="2550475"/>
        <a:ext cx="316861" cy="317716"/>
      </dsp:txXfrm>
    </dsp:sp>
    <dsp:sp modelId="{5CCC8FED-768D-DE4A-B35B-79D0F29CA2F7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Bot responds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1787445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311787445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17a6fa1d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117a6fa1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465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159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1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adb9d827_2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4fadb9d827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3f9365345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3f9365345_0_3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c3f9365345_0_3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3f9365345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3f9365345_0_4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gc3f9365345_0_4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3f9365345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3f9365345_0_4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c3f9365345_0_4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3f9365345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3f9365345_0_4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c3f9365345_0_4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067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419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901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3f9365345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3f9365345_0_4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gc3f9365345_0_4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432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334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42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3f936534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3f9365345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gc3f9365345_0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897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9050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ce9b1a20d_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ce9b1a20d_8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4ce9b1a20d_8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ce9b1a20d_8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ce9b1a20d_8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g4ce9b1a20d_8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61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117a6fa1d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3117a6fa1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ce9b1a20d_8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4ce9b1a20d_8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3484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57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22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178744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3117874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178744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3117874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65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17a6fa1d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117a6fa1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46265" y="1122363"/>
            <a:ext cx="1107374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546265" y="3602038"/>
            <a:ext cx="1107374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876805" y="63356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38447" y="1709738"/>
            <a:ext cx="115131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38447" y="1537855"/>
            <a:ext cx="5681353" cy="463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6172200" y="1537855"/>
            <a:ext cx="5679372" cy="463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7/docs/api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7/docs/api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7/docs/api/index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gl.ethz.ch/teaching/parallelprog24/pages/terminology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3.ntu.edu.sg/home/ehchua/programming/java/j5e_multithreading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ctrTitle"/>
          </p:nvPr>
        </p:nvSpPr>
        <p:spPr>
          <a:xfrm>
            <a:off x="546265" y="1122363"/>
            <a:ext cx="1107374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Programming</a:t>
            </a:r>
            <a:b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Session 2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546265" y="3602038"/>
            <a:ext cx="1107374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dirty="0">
                <a:solidFill>
                  <a:srgbClr val="C55A11"/>
                </a:solidFill>
              </a:rPr>
              <a:t>Spring 2024</a:t>
            </a:r>
            <a:endParaRPr sz="2400" b="0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87A97-B1FE-4570-A3ED-F32873A7A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 err="1"/>
              <a:t>Preparation</a:t>
            </a:r>
            <a:r>
              <a:rPr lang="de-CH" dirty="0"/>
              <a:t> </a:t>
            </a:r>
            <a:r>
              <a:rPr lang="de-CH" dirty="0" err="1"/>
              <a:t>Exercise</a:t>
            </a:r>
            <a:r>
              <a:rPr lang="de-CH" dirty="0"/>
              <a:t> 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0BC233-A20D-4AF5-89EB-D9BE7BE8D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947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assignment2.zip in Eclipse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the projects unit-tests in Eclipse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output of unit-tests</a:t>
            </a:r>
            <a:endParaRPr dirty="0"/>
          </a:p>
          <a:p>
            <a:pPr marL="1428750" marR="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 test fail or succeed?</a:t>
            </a:r>
            <a:endParaRPr dirty="0"/>
          </a:p>
          <a:p>
            <a:pPr marL="1428750" marR="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did the test fail?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Start coding and keep checking if tests pass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3D8363-CBDF-40BD-8408-D966D7107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" r="1"/>
          <a:stretch/>
        </p:blipFill>
        <p:spPr>
          <a:xfrm>
            <a:off x="1102469" y="1410751"/>
            <a:ext cx="4915901" cy="4520018"/>
          </a:xfrm>
          <a:prstGeom prst="rect">
            <a:avLst/>
          </a:prstGeom>
        </p:spPr>
      </p:pic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Eclipse: </a:t>
            </a:r>
            <a:r>
              <a:rPr lang="en-US"/>
              <a:t>import project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2248239" y="4978387"/>
            <a:ext cx="2589651" cy="21618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5112D1E-4E77-4435-A96C-FFED09B4B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33" y="1540670"/>
            <a:ext cx="5568147" cy="4400633"/>
          </a:xfrm>
          <a:prstGeom prst="rect">
            <a:avLst/>
          </a:prstGeom>
        </p:spPr>
      </p:pic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Eclipse: </a:t>
            </a:r>
            <a:r>
              <a:rPr lang="en-US"/>
              <a:t>import project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1262502" y="3446281"/>
            <a:ext cx="2589651" cy="21618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11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64A6270-F3EE-43FE-A9AF-60C2843E3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56" y="1527113"/>
            <a:ext cx="3612288" cy="4525923"/>
          </a:xfrm>
          <a:prstGeom prst="rect">
            <a:avLst/>
          </a:prstGeom>
        </p:spPr>
      </p:pic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Eclipse: </a:t>
            </a:r>
            <a:r>
              <a:rPr lang="en-US"/>
              <a:t>import project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1780094" y="2397914"/>
            <a:ext cx="3686850" cy="2739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2610B1-FC43-4D7A-B566-355B80B36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417" y="2840982"/>
            <a:ext cx="5523053" cy="3042936"/>
          </a:xfrm>
          <a:prstGeom prst="rect">
            <a:avLst/>
          </a:prstGeom>
        </p:spPr>
      </p:pic>
      <p:sp>
        <p:nvSpPr>
          <p:cNvPr id="81" name="Google Shape;81;p12"/>
          <p:cNvSpPr/>
          <p:nvPr/>
        </p:nvSpPr>
        <p:spPr>
          <a:xfrm>
            <a:off x="5314207" y="3835388"/>
            <a:ext cx="4020862" cy="23846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Eclipse: </a:t>
            </a:r>
            <a:r>
              <a:rPr lang="en-US"/>
              <a:t>add to git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4294967295"/>
          </p:nvPr>
        </p:nvSpPr>
        <p:spPr>
          <a:xfrm>
            <a:off x="338450" y="1221178"/>
            <a:ext cx="115131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Team -&gt; Share Project ...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AB292B-0B81-4C32-9304-4E5E5BFC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04" y="2041300"/>
            <a:ext cx="5531785" cy="3485173"/>
          </a:xfrm>
          <a:prstGeom prst="rect">
            <a:avLst/>
          </a:prstGeom>
        </p:spPr>
      </p:pic>
      <p:sp>
        <p:nvSpPr>
          <p:cNvPr id="90" name="Google Shape;90;p13"/>
          <p:cNvSpPr/>
          <p:nvPr/>
        </p:nvSpPr>
        <p:spPr>
          <a:xfrm>
            <a:off x="5527604" y="3091883"/>
            <a:ext cx="983442" cy="34933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Eclipse: </a:t>
            </a:r>
            <a:r>
              <a:rPr lang="en-US"/>
              <a:t>add to git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48787" y="5368919"/>
            <a:ext cx="9780611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Select same directory as for assignment 1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If you don’t have a repo yet, contact your TA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2B7F42-6E25-452B-AB0D-FF6A0A610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46" y="1257410"/>
            <a:ext cx="5444142" cy="3323876"/>
          </a:xfrm>
          <a:prstGeom prst="rect">
            <a:avLst/>
          </a:prstGeom>
        </p:spPr>
      </p:pic>
      <p:sp>
        <p:nvSpPr>
          <p:cNvPr id="99" name="Google Shape;99;p14"/>
          <p:cNvSpPr/>
          <p:nvPr/>
        </p:nvSpPr>
        <p:spPr>
          <a:xfrm>
            <a:off x="5979244" y="2293431"/>
            <a:ext cx="1112289" cy="27873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Eclipse: running JUnit tests (1)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1044DF-171F-41C5-A493-F4A2FF8A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23" y="1255933"/>
            <a:ext cx="5664624" cy="49131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Eclipse: running JUnit tests (2)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185084-DF90-4D2E-9C2E-EC50721E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793" y="4351006"/>
            <a:ext cx="4434699" cy="19342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D5F775-2888-43A1-8634-7BE1B2B7A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793" y="1360520"/>
            <a:ext cx="4434699" cy="1699968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8E00574-A0CF-4E8B-A006-85EC4E8AAB8E}"/>
              </a:ext>
            </a:extLst>
          </p:cNvPr>
          <p:cNvCxnSpPr>
            <a:stCxn id="5" idx="2"/>
          </p:cNvCxnSpPr>
          <p:nvPr/>
        </p:nvCxnSpPr>
        <p:spPr>
          <a:xfrm flipH="1">
            <a:off x="5638152" y="3060488"/>
            <a:ext cx="991" cy="9923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0A98DD5-1DDF-4DE8-9C07-73EB33F65FE0}"/>
              </a:ext>
            </a:extLst>
          </p:cNvPr>
          <p:cNvSpPr txBox="1"/>
          <p:nvPr/>
        </p:nvSpPr>
        <p:spPr>
          <a:xfrm>
            <a:off x="1839427" y="5116750"/>
            <a:ext cx="158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solution</a:t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ideally</a:t>
            </a:r>
            <a:r>
              <a:rPr lang="de-CH" dirty="0"/>
              <a:t>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DEEE58B-665F-4E99-8B7E-8B753607BE71}"/>
              </a:ext>
            </a:extLst>
          </p:cNvPr>
          <p:cNvSpPr txBox="1"/>
          <p:nvPr/>
        </p:nvSpPr>
        <p:spPr>
          <a:xfrm>
            <a:off x="1839427" y="2077967"/>
            <a:ext cx="1582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Template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8B499-66F3-4323-9C52-2AF819714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/>
              <a:t>Coding </a:t>
            </a:r>
            <a:r>
              <a:rPr lang="de-CH" dirty="0" err="1"/>
              <a:t>Remarks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124703-C46A-4CAD-9A56-B53AEA9CA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664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About me</a:t>
            </a:r>
            <a:endParaRPr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de-CH" dirty="0"/>
              <a:t>Name:		Gamal Hassan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de-CH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questions</a:t>
            </a:r>
            <a:r>
              <a:rPr lang="de-CH" dirty="0"/>
              <a:t>, </a:t>
            </a:r>
            <a:r>
              <a:rPr lang="de-CH" dirty="0" err="1"/>
              <a:t>reach</a:t>
            </a:r>
            <a:r>
              <a:rPr lang="de-CH" dirty="0"/>
              <a:t> out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me</a:t>
            </a:r>
            <a:r>
              <a:rPr lang="de-CH" dirty="0"/>
              <a:t>: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GB" dirty="0"/>
              <a:t>E-Mail: 		</a:t>
            </a:r>
            <a:r>
              <a:rPr lang="en-GB" dirty="0" err="1"/>
              <a:t>ghassan@student.ethz.ch</a:t>
            </a:r>
            <a:endParaRPr lang="en-GB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GB" dirty="0"/>
              <a:t>Discord:		@</a:t>
            </a:r>
            <a:r>
              <a:rPr lang="en-GB" dirty="0" err="1"/>
              <a:t>ggnh</a:t>
            </a:r>
            <a:endParaRPr lang="en-GB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SzPts val="3200"/>
              <a:buFont typeface="Arial"/>
              <a:buChar char="•"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GB" dirty="0"/>
              <a:t>Exercise Session Resources: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GB" dirty="0"/>
              <a:t>Webpage: 	https://</a:t>
            </a:r>
            <a:r>
              <a:rPr lang="en-GB" dirty="0" err="1"/>
              <a:t>n.ethz.ch</a:t>
            </a:r>
            <a:r>
              <a:rPr lang="en-GB" dirty="0"/>
              <a:t>/~</a:t>
            </a:r>
            <a:r>
              <a:rPr lang="en-GB" dirty="0" err="1"/>
              <a:t>ghassan</a:t>
            </a:r>
            <a:r>
              <a:rPr lang="en-GB" dirty="0"/>
              <a:t>/</a:t>
            </a: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Style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make your code as readable as possible</a:t>
            </a:r>
            <a:endParaRPr lang="en-US"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high-level comments that explain why you are doing something (much better than a line-by-line commentary of your code)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B3D76-CE3C-C5DF-53E0-597A33B47C40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Style / Errors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attention what Eclipse reports: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831" y="2010245"/>
            <a:ext cx="7322787" cy="42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38C6DA-7458-67D9-8652-1A3C3E4BCD34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 Doc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https://docs.oracle.com/en/java/javase/17/docs/api/index.html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BF181F-0595-4D3C-9FE4-E3F4D9D4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348" y="1261794"/>
            <a:ext cx="9719323" cy="4750045"/>
          </a:xfrm>
          <a:prstGeom prst="rect">
            <a:avLst/>
          </a:prstGeom>
        </p:spPr>
      </p:pic>
      <p:sp>
        <p:nvSpPr>
          <p:cNvPr id="9" name="Google Shape;90;p13">
            <a:extLst>
              <a:ext uri="{FF2B5EF4-FFF2-40B4-BE49-F238E27FC236}">
                <a16:creationId xmlns:a16="http://schemas.microsoft.com/office/drawing/2014/main" id="{903351F0-BCCC-49BE-B1EE-0B7ED13933EB}"/>
              </a:ext>
            </a:extLst>
          </p:cNvPr>
          <p:cNvSpPr/>
          <p:nvPr/>
        </p:nvSpPr>
        <p:spPr>
          <a:xfrm>
            <a:off x="8491298" y="1392785"/>
            <a:ext cx="2656600" cy="34933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0;p13">
            <a:extLst>
              <a:ext uri="{FF2B5EF4-FFF2-40B4-BE49-F238E27FC236}">
                <a16:creationId xmlns:a16="http://schemas.microsoft.com/office/drawing/2014/main" id="{6DACC600-BBD7-417E-B9DB-10E4F0D6A5F4}"/>
              </a:ext>
            </a:extLst>
          </p:cNvPr>
          <p:cNvSpPr/>
          <p:nvPr/>
        </p:nvSpPr>
        <p:spPr>
          <a:xfrm>
            <a:off x="1853792" y="2615228"/>
            <a:ext cx="422480" cy="2771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54;p21">
            <a:extLst>
              <a:ext uri="{FF2B5EF4-FFF2-40B4-BE49-F238E27FC236}">
                <a16:creationId xmlns:a16="http://schemas.microsoft.com/office/drawing/2014/main" id="{B48E6549-E581-4A9A-AAFD-36A6898C0B29}"/>
              </a:ext>
            </a:extLst>
          </p:cNvPr>
          <p:cNvSpPr/>
          <p:nvPr/>
        </p:nvSpPr>
        <p:spPr>
          <a:xfrm>
            <a:off x="2950724" y="1943068"/>
            <a:ext cx="2036324" cy="612648"/>
          </a:xfrm>
          <a:prstGeom prst="wedgeRectCallout">
            <a:avLst>
              <a:gd name="adj1" fmla="val -81399"/>
              <a:gd name="adj2" fmla="val 52518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use Java SE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54;p21">
            <a:extLst>
              <a:ext uri="{FF2B5EF4-FFF2-40B4-BE49-F238E27FC236}">
                <a16:creationId xmlns:a16="http://schemas.microsoft.com/office/drawing/2014/main" id="{437657F5-819C-4011-9C80-8ABA582F2410}"/>
              </a:ext>
            </a:extLst>
          </p:cNvPr>
          <p:cNvSpPr/>
          <p:nvPr/>
        </p:nvSpPr>
        <p:spPr>
          <a:xfrm>
            <a:off x="2590800" y="3186561"/>
            <a:ext cx="2036324" cy="612648"/>
          </a:xfrm>
          <a:prstGeom prst="wedgeRectCallout">
            <a:avLst>
              <a:gd name="adj1" fmla="val -75666"/>
              <a:gd name="adj2" fmla="val 7001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 Doc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https://docs.oracle.com/en/java/javase/17/docs/api/index.html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D7190E-EE55-4F94-8FC9-4761248CD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02" y="1109170"/>
            <a:ext cx="10489043" cy="5110046"/>
          </a:xfrm>
          <a:prstGeom prst="rect">
            <a:avLst/>
          </a:prstGeom>
        </p:spPr>
      </p:pic>
      <p:sp>
        <p:nvSpPr>
          <p:cNvPr id="9" name="Google Shape;90;p13">
            <a:extLst>
              <a:ext uri="{FF2B5EF4-FFF2-40B4-BE49-F238E27FC236}">
                <a16:creationId xmlns:a16="http://schemas.microsoft.com/office/drawing/2014/main" id="{903351F0-BCCC-49BE-B1EE-0B7ED13933EB}"/>
              </a:ext>
            </a:extLst>
          </p:cNvPr>
          <p:cNvSpPr/>
          <p:nvPr/>
        </p:nvSpPr>
        <p:spPr>
          <a:xfrm>
            <a:off x="1403077" y="1024108"/>
            <a:ext cx="406268" cy="3566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0;p13">
            <a:extLst>
              <a:ext uri="{FF2B5EF4-FFF2-40B4-BE49-F238E27FC236}">
                <a16:creationId xmlns:a16="http://schemas.microsoft.com/office/drawing/2014/main" id="{571D5CD2-5906-4026-A639-FD2BA07BFAE3}"/>
              </a:ext>
            </a:extLst>
          </p:cNvPr>
          <p:cNvSpPr/>
          <p:nvPr/>
        </p:nvSpPr>
        <p:spPr>
          <a:xfrm>
            <a:off x="1044102" y="1465852"/>
            <a:ext cx="1121924" cy="3566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4;p21">
            <a:extLst>
              <a:ext uri="{FF2B5EF4-FFF2-40B4-BE49-F238E27FC236}">
                <a16:creationId xmlns:a16="http://schemas.microsoft.com/office/drawing/2014/main" id="{1E6F02E5-15BD-41BB-89DB-6FDD0A357332}"/>
              </a:ext>
            </a:extLst>
          </p:cNvPr>
          <p:cNvSpPr/>
          <p:nvPr/>
        </p:nvSpPr>
        <p:spPr>
          <a:xfrm>
            <a:off x="2769141" y="3946966"/>
            <a:ext cx="2036324" cy="612648"/>
          </a:xfrm>
          <a:prstGeom prst="wedgeRectCallout">
            <a:avLst>
              <a:gd name="adj1" fmla="val -81399"/>
              <a:gd name="adj2" fmla="val 52518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Packages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449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39436" y="165750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 Doc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https://docs.oracle.com/en/java/javase/17/docs/api/index.html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C2CD52-21D9-4C94-9C41-1F48FC1E28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4"/>
          <a:stretch/>
        </p:blipFill>
        <p:spPr>
          <a:xfrm>
            <a:off x="791571" y="1077463"/>
            <a:ext cx="9908275" cy="4986112"/>
          </a:xfrm>
          <a:prstGeom prst="rect">
            <a:avLst/>
          </a:prstGeom>
        </p:spPr>
      </p:pic>
      <p:sp>
        <p:nvSpPr>
          <p:cNvPr id="10" name="Google Shape;154;p21">
            <a:extLst>
              <a:ext uri="{FF2B5EF4-FFF2-40B4-BE49-F238E27FC236}">
                <a16:creationId xmlns:a16="http://schemas.microsoft.com/office/drawing/2014/main" id="{DFBF1685-7987-47E7-B5FD-8A0971A268E8}"/>
              </a:ext>
            </a:extLst>
          </p:cNvPr>
          <p:cNvSpPr/>
          <p:nvPr/>
        </p:nvSpPr>
        <p:spPr>
          <a:xfrm>
            <a:off x="2178997" y="3817264"/>
            <a:ext cx="2036324" cy="612648"/>
          </a:xfrm>
          <a:prstGeom prst="wedgeRectCallout">
            <a:avLst>
              <a:gd name="adj1" fmla="val -81399"/>
              <a:gd name="adj2" fmla="val 52518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Classes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0;p13">
            <a:extLst>
              <a:ext uri="{FF2B5EF4-FFF2-40B4-BE49-F238E27FC236}">
                <a16:creationId xmlns:a16="http://schemas.microsoft.com/office/drawing/2014/main" id="{39E2E5CA-1522-42DD-AA6A-1C0FD3EDB946}"/>
              </a:ext>
            </a:extLst>
          </p:cNvPr>
          <p:cNvSpPr/>
          <p:nvPr/>
        </p:nvSpPr>
        <p:spPr>
          <a:xfrm>
            <a:off x="1492154" y="1024108"/>
            <a:ext cx="406268" cy="3566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0;p13">
            <a:extLst>
              <a:ext uri="{FF2B5EF4-FFF2-40B4-BE49-F238E27FC236}">
                <a16:creationId xmlns:a16="http://schemas.microsoft.com/office/drawing/2014/main" id="{BCDEC85F-5FB9-4759-8CB1-E3A28C39E8D8}"/>
              </a:ext>
            </a:extLst>
          </p:cNvPr>
          <p:cNvSpPr/>
          <p:nvPr/>
        </p:nvSpPr>
        <p:spPr>
          <a:xfrm>
            <a:off x="791570" y="1546159"/>
            <a:ext cx="1106851" cy="3566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704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39436" y="165750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 Doc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https://docs.oracle.com/en/java/javase/17/docs/api/index.html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F6F731-A758-4655-AFF1-FF23E2F50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96" y="1136525"/>
            <a:ext cx="10101110" cy="4936728"/>
          </a:xfrm>
          <a:prstGeom prst="rect">
            <a:avLst/>
          </a:prstGeom>
        </p:spPr>
      </p:pic>
      <p:sp>
        <p:nvSpPr>
          <p:cNvPr id="11" name="Google Shape;154;p21">
            <a:extLst>
              <a:ext uri="{FF2B5EF4-FFF2-40B4-BE49-F238E27FC236}">
                <a16:creationId xmlns:a16="http://schemas.microsoft.com/office/drawing/2014/main" id="{4EE967E1-A8B3-4CB3-8E75-E772A1BA0285}"/>
              </a:ext>
            </a:extLst>
          </p:cNvPr>
          <p:cNvSpPr/>
          <p:nvPr/>
        </p:nvSpPr>
        <p:spPr>
          <a:xfrm>
            <a:off x="2970178" y="3298565"/>
            <a:ext cx="1863524" cy="612648"/>
          </a:xfrm>
          <a:prstGeom prst="wedgeRectCallout">
            <a:avLst>
              <a:gd name="adj1" fmla="val -96808"/>
              <a:gd name="adj2" fmla="val 88508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Method Signature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5;p21">
            <a:extLst>
              <a:ext uri="{FF2B5EF4-FFF2-40B4-BE49-F238E27FC236}">
                <a16:creationId xmlns:a16="http://schemas.microsoft.com/office/drawing/2014/main" id="{9F1CD133-4C94-4BF8-8A51-A51CC9B60933}"/>
              </a:ext>
            </a:extLst>
          </p:cNvPr>
          <p:cNvSpPr/>
          <p:nvPr/>
        </p:nvSpPr>
        <p:spPr>
          <a:xfrm>
            <a:off x="5384424" y="3178505"/>
            <a:ext cx="2379562" cy="715701"/>
          </a:xfrm>
          <a:prstGeom prst="wedgeRectCallout">
            <a:avLst>
              <a:gd name="adj1" fmla="val -95727"/>
              <a:gd name="adj2" fmla="val 115016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Semantic description what the method does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6;p21">
            <a:extLst>
              <a:ext uri="{FF2B5EF4-FFF2-40B4-BE49-F238E27FC236}">
                <a16:creationId xmlns:a16="http://schemas.microsoft.com/office/drawing/2014/main" id="{C31D2E0C-D0A4-4BAD-87A7-3F88FE2037D2}"/>
              </a:ext>
            </a:extLst>
          </p:cNvPr>
          <p:cNvSpPr/>
          <p:nvPr/>
        </p:nvSpPr>
        <p:spPr>
          <a:xfrm>
            <a:off x="5147552" y="4737444"/>
            <a:ext cx="2379562" cy="715701"/>
          </a:xfrm>
          <a:prstGeom prst="wedgeRectCallout">
            <a:avLst>
              <a:gd name="adj1" fmla="val -123206"/>
              <a:gd name="adj2" fmla="val 22902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Parameter description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57;p21">
            <a:extLst>
              <a:ext uri="{FF2B5EF4-FFF2-40B4-BE49-F238E27FC236}">
                <a16:creationId xmlns:a16="http://schemas.microsoft.com/office/drawing/2014/main" id="{5F13894F-3324-4941-8F04-8A6CD227C562}"/>
              </a:ext>
            </a:extLst>
          </p:cNvPr>
          <p:cNvSpPr/>
          <p:nvPr/>
        </p:nvSpPr>
        <p:spPr>
          <a:xfrm>
            <a:off x="3775398" y="5938532"/>
            <a:ext cx="2379562" cy="715701"/>
          </a:xfrm>
          <a:prstGeom prst="wedgeRectCallout">
            <a:avLst>
              <a:gd name="adj1" fmla="val -71245"/>
              <a:gd name="adj2" fmla="val -617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Possible occurring errors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617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AD5C5-824D-4287-8410-FC3BC109A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/>
              <a:t>Theory </a:t>
            </a:r>
            <a:r>
              <a:rPr lang="de-CH" dirty="0" err="1"/>
              <a:t>Recap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D67714-64BD-4A2B-851B-1A472606B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5040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Terminology</a:t>
            </a:r>
            <a:endParaRPr dirty="0"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Overview: </a:t>
            </a:r>
            <a:r>
              <a:rPr lang="en-US" sz="2800" u="sng" dirty="0">
                <a:solidFill>
                  <a:schemeClr val="hlink"/>
                </a:solidFill>
                <a:hlinkClick r:id="rId3"/>
              </a:rPr>
              <a:t>https://cgl.ethz.ch/teaching/parallelprog24/pages/terminology.html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Thread Definition</a:t>
            </a:r>
            <a:endParaRPr dirty="0"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An independent (i.e., capable of running in parallel) unit of computation that executes code.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Each thread is like a running sequential program,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but a thread can create other threads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that are then part of the same program.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Those threads can create more threads etc.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84035-A06E-227B-9D86-62AAD109146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Thread Definition Advanced</a:t>
            </a:r>
            <a:endParaRPr dirty="0"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Concept of threads exists on various levels: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Hardware (CPU)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Operating systems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Programming languages </a:t>
            </a:r>
          </a:p>
          <a:p>
            <a:pPr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Java: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Thread</a:t>
            </a:r>
            <a:r>
              <a:rPr lang="en-US" dirty="0"/>
              <a:t> class</a:t>
            </a:r>
            <a:endParaRPr dirty="0"/>
          </a:p>
        </p:txBody>
      </p:sp>
      <p:sp>
        <p:nvSpPr>
          <p:cNvPr id="199" name="Google Shape;199;p2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F3DB6-8D31-4EC8-C3D8-F5E6D7542D90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Schedule</a:t>
            </a:r>
            <a:endParaRPr dirty="0"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Motivation			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Preparation assignment 2		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Coding Remarks					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Theory Recap						</a:t>
            </a:r>
          </a:p>
          <a:p>
            <a:pPr marL="0" indent="0">
              <a:buSzPts val="1100"/>
            </a:pPr>
            <a:r>
              <a:rPr lang="en-US" dirty="0"/>
              <a:t>Break								</a:t>
            </a:r>
            <a:endParaRPr dirty="0"/>
          </a:p>
          <a:p>
            <a:pPr marL="0" indent="0"/>
            <a:r>
              <a:rPr lang="en-US" dirty="0"/>
              <a:t>Quiz										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Pre-Discussion assignment 2 &amp; Demo						</a:t>
            </a:r>
            <a:endParaRPr dirty="0"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Thread Properties    </a:t>
            </a:r>
            <a:r>
              <a:rPr lang="en-US" sz="2400" dirty="0"/>
              <a:t>(in our course)</a:t>
            </a:r>
            <a:endParaRPr sz="2400" dirty="0"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Threads can create other threads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Shared memory </a:t>
            </a:r>
            <a:r>
              <a:rPr lang="en-US" dirty="0"/>
              <a:t>(changes to variables by threads are visible to other Threads)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Threads (from same class) execute same program </a:t>
            </a:r>
            <a:r>
              <a:rPr lang="en-US" i="1" dirty="0"/>
              <a:t>but</a:t>
            </a:r>
            <a:r>
              <a:rPr lang="en-US" dirty="0"/>
              <a:t> with different arguments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Communication between threads: Writing fields of shared objects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9541C-F106-21B8-BE05-4017DAC1DD99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ACB43-D254-F5A8-B998-4168946308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77DD2-2F09-4FDF-7C97-357F31140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649" y="1652562"/>
            <a:ext cx="5893191" cy="4544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0C3CD-ECF2-B064-E926-CF0882245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95074">
            <a:off x="3500024" y="859204"/>
            <a:ext cx="260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2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590D4-66D2-41E0-689A-607025DB72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491C8-C9A7-F173-AD17-AC358975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93" y="276394"/>
            <a:ext cx="11495956" cy="6079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9D270F-EB88-FB05-5E07-6D7B7C33CD68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303544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A019A-B190-DE44-300F-2D016AAC62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B643D-1841-B784-8BAA-DB2437E58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92" y="268987"/>
            <a:ext cx="10076355" cy="6017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FE531-D30C-CC81-1620-FFAFDE15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90" y="277205"/>
            <a:ext cx="9900855" cy="5912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50DF9-24CD-0A49-2C6B-FCF4108EC43E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984570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61133-23BE-EE2E-696A-32054BEFB8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7C03F-95D3-D636-47CF-519894193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3" y="248307"/>
            <a:ext cx="10649244" cy="5930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2EA993-078B-5140-9D0C-BC6B30EFBEE8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488254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Thread State Model</a:t>
            </a:r>
            <a:endParaRPr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216" name="Google Shape;216;p30" descr="Bildschirmfoto 2021-02-27 um 22.51.01.png"/>
          <p:cNvPicPr preferRelativeResize="0"/>
          <p:nvPr/>
        </p:nvPicPr>
        <p:blipFill rotWithShape="1">
          <a:blip r:embed="rId3">
            <a:alphaModFix/>
          </a:blip>
          <a:srcRect t="16011" b="10204"/>
          <a:stretch/>
        </p:blipFill>
        <p:spPr>
          <a:xfrm>
            <a:off x="0" y="1483926"/>
            <a:ext cx="12191998" cy="472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7;p30">
            <a:extLst>
              <a:ext uri="{FF2B5EF4-FFF2-40B4-BE49-F238E27FC236}">
                <a16:creationId xmlns:a16="http://schemas.microsoft.com/office/drawing/2014/main" id="{C4D6B23B-5F17-CC6D-0CDD-3359AEE4652D}"/>
              </a:ext>
            </a:extLst>
          </p:cNvPr>
          <p:cNvSpPr txBox="1"/>
          <p:nvPr/>
        </p:nvSpPr>
        <p:spPr>
          <a:xfrm>
            <a:off x="0" y="65193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source: </a:t>
            </a:r>
            <a:r>
              <a:rPr lang="en-US" sz="1000" dirty="0">
                <a:uFill>
                  <a:noFill/>
                </a:uFill>
                <a:hlinkClick r:id="rId4"/>
              </a:rPr>
              <a:t>https://www3.ntu.edu.sg/home/ehchua/programming/java/j5e_multithreading.html</a:t>
            </a:r>
            <a:r>
              <a:rPr lang="en-US" sz="1000" dirty="0">
                <a:uFill>
                  <a:noFill/>
                </a:uFill>
              </a:rPr>
              <a:t> </a:t>
            </a:r>
            <a:endParaRPr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37A5A-0CD1-3368-D929-CA501C7D7786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918537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1A95-05E0-BB07-44C1-D4F7A198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Big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6ADE2-880B-C2CF-90DD-0982B97A1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4B9B6-9376-3FB7-6BF9-02094492E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14" y="1312223"/>
            <a:ext cx="10329792" cy="5206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9DE6D-D360-B0D7-D5AD-308F8939D49F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1325482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AE28-25D0-77CB-0D9B-DB5A92FD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45" y="243320"/>
            <a:ext cx="11513127" cy="1131165"/>
          </a:xfrm>
        </p:spPr>
        <p:txBody>
          <a:bodyPr/>
          <a:lstStyle/>
          <a:p>
            <a:r>
              <a:rPr lang="en-CH" dirty="0"/>
              <a:t>(Bad) Interleavings, what can go wrong?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78531-A955-1988-0787-B636645E4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446" y="2771335"/>
            <a:ext cx="11513127" cy="3433521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GB" sz="2400" b="0" i="0" dirty="0">
                <a:solidFill>
                  <a:srgbClr val="FF7B72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FF7B72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D2A8FF"/>
                </a:solidFill>
                <a:effectLst/>
                <a:latin typeface="Courier New" panose="02070309020205020404" pitchFamily="49" charset="0"/>
              </a:rPr>
              <a:t>Counter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{ </a:t>
            </a:r>
          </a:p>
          <a:p>
            <a:r>
              <a:rPr lang="en-GB" sz="2400" dirty="0">
                <a:solidFill>
                  <a:srgbClr val="CDD6F4"/>
                </a:solidFill>
                <a:latin typeface="Courier New" panose="02070309020205020404" pitchFamily="49" charset="0"/>
              </a:rPr>
              <a:t>	</a:t>
            </a:r>
            <a:r>
              <a:rPr lang="en-GB" sz="2400" b="0" i="0" dirty="0">
                <a:solidFill>
                  <a:srgbClr val="FF7B72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79C0FF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79C0FF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79C0FF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; </a:t>
            </a:r>
            <a:endParaRPr lang="en-GB" sz="2400" dirty="0">
              <a:solidFill>
                <a:srgbClr val="CDD6F4"/>
              </a:solidFill>
              <a:latin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GB" sz="2400" b="0" i="0" dirty="0">
                <a:solidFill>
                  <a:srgbClr val="FF7B72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FF7B72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D2A8FF"/>
                </a:solidFill>
                <a:effectLst/>
                <a:latin typeface="Courier New" panose="02070309020205020404" pitchFamily="49" charset="0"/>
              </a:rPr>
              <a:t>increment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() { </a:t>
            </a:r>
          </a:p>
          <a:p>
            <a:r>
              <a:rPr lang="en-GB" sz="2400" dirty="0">
                <a:solidFill>
                  <a:srgbClr val="CDD6F4"/>
                </a:solidFill>
                <a:latin typeface="Courier New" panose="02070309020205020404" pitchFamily="49" charset="0"/>
              </a:rPr>
              <a:t>		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count++;</a:t>
            </a:r>
          </a:p>
          <a:p>
            <a:r>
              <a:rPr lang="en-GB" sz="2400" dirty="0">
                <a:solidFill>
                  <a:srgbClr val="CDD6F4"/>
                </a:solidFill>
                <a:latin typeface="Courier New" panose="02070309020205020404" pitchFamily="49" charset="0"/>
              </a:rPr>
              <a:t>	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}</a:t>
            </a:r>
            <a:endParaRPr lang="en-CH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5DBC1-2E56-6EBE-8341-7416D243F5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F6817-BBCF-1B2A-F663-E5EDF957546E}"/>
              </a:ext>
            </a:extLst>
          </p:cNvPr>
          <p:cNvSpPr txBox="1"/>
          <p:nvPr/>
        </p:nvSpPr>
        <p:spPr>
          <a:xfrm>
            <a:off x="338445" y="1595856"/>
            <a:ext cx="9720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dirty="0"/>
              <a:t>Assume we have two threads executing increment() n-times</a:t>
            </a:r>
          </a:p>
          <a:p>
            <a:r>
              <a:rPr lang="en-CH" sz="2800" dirty="0"/>
              <a:t>concurrently.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32C41-AC6D-A145-08C2-45366C579656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1771793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AE28-25D0-77CB-0D9B-DB5A92FD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45" y="243320"/>
            <a:ext cx="11513127" cy="1131165"/>
          </a:xfrm>
        </p:spPr>
        <p:txBody>
          <a:bodyPr/>
          <a:lstStyle/>
          <a:p>
            <a:r>
              <a:rPr lang="en-CH" dirty="0"/>
              <a:t>(Bad) Interleavings, what can go wrong?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78531-A955-1988-0787-B636645E4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446" y="2771335"/>
            <a:ext cx="11513127" cy="3433521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GB" sz="2400" b="0" i="0" dirty="0">
                <a:solidFill>
                  <a:srgbClr val="FF7B72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FF7B72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D2A8FF"/>
                </a:solidFill>
                <a:effectLst/>
                <a:latin typeface="Courier New" panose="02070309020205020404" pitchFamily="49" charset="0"/>
              </a:rPr>
              <a:t>Counter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{ </a:t>
            </a:r>
          </a:p>
          <a:p>
            <a:r>
              <a:rPr lang="en-GB" sz="2400" dirty="0">
                <a:solidFill>
                  <a:srgbClr val="CDD6F4"/>
                </a:solidFill>
                <a:latin typeface="Courier New" panose="02070309020205020404" pitchFamily="49" charset="0"/>
              </a:rPr>
              <a:t>	</a:t>
            </a:r>
            <a:r>
              <a:rPr lang="en-GB" sz="2400" b="0" i="0" dirty="0">
                <a:solidFill>
                  <a:srgbClr val="FF7B72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79C0FF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79C0FF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79C0FF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; </a:t>
            </a:r>
            <a:endParaRPr lang="en-GB" sz="2400" dirty="0">
              <a:solidFill>
                <a:srgbClr val="CDD6F4"/>
              </a:solidFill>
              <a:latin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GB" sz="2400" b="0" i="0" dirty="0">
                <a:solidFill>
                  <a:srgbClr val="FF7B72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FF7B72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2400" b="0" i="0" dirty="0">
                <a:solidFill>
                  <a:srgbClr val="D2A8FF"/>
                </a:solidFill>
                <a:effectLst/>
                <a:latin typeface="Courier New" panose="02070309020205020404" pitchFamily="49" charset="0"/>
              </a:rPr>
              <a:t>increment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() { </a:t>
            </a:r>
          </a:p>
          <a:p>
            <a:r>
              <a:rPr lang="en-GB" sz="2400" dirty="0">
                <a:solidFill>
                  <a:srgbClr val="CDD6F4"/>
                </a:solidFill>
                <a:latin typeface="Courier New" panose="02070309020205020404" pitchFamily="49" charset="0"/>
              </a:rPr>
              <a:t>		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lang="en-GB" sz="2400" dirty="0">
                <a:solidFill>
                  <a:srgbClr val="CDD6F4"/>
                </a:solidFill>
                <a:latin typeface="Courier New" panose="02070309020205020404" pitchFamily="49" charset="0"/>
              </a:rPr>
              <a:t> = count + 1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r>
              <a:rPr lang="en-GB" sz="2400" dirty="0">
                <a:solidFill>
                  <a:srgbClr val="CDD6F4"/>
                </a:solidFill>
                <a:latin typeface="Courier New" panose="02070309020205020404" pitchFamily="49" charset="0"/>
              </a:rPr>
              <a:t>	</a:t>
            </a:r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GB" sz="2400" b="0" i="0" dirty="0">
                <a:solidFill>
                  <a:srgbClr val="CDD6F4"/>
                </a:solidFill>
                <a:effectLst/>
                <a:latin typeface="Courier New" panose="02070309020205020404" pitchFamily="49" charset="0"/>
              </a:rPr>
              <a:t>}</a:t>
            </a:r>
            <a:endParaRPr lang="en-CH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5DBC1-2E56-6EBE-8341-7416D243F5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F6817-BBCF-1B2A-F663-E5EDF957546E}"/>
              </a:ext>
            </a:extLst>
          </p:cNvPr>
          <p:cNvSpPr txBox="1"/>
          <p:nvPr/>
        </p:nvSpPr>
        <p:spPr>
          <a:xfrm>
            <a:off x="338445" y="1595856"/>
            <a:ext cx="9720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dirty="0"/>
              <a:t>Assume we have two threads executing increment() n-times</a:t>
            </a:r>
          </a:p>
          <a:p>
            <a:r>
              <a:rPr lang="en-CH" sz="2800" dirty="0"/>
              <a:t>concurrently.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64535-540F-8CBD-5A8C-0ACC778E166A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475283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790E3-6454-478F-BD96-42FE9EB29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 err="1"/>
              <a:t>Pre-Discussion</a:t>
            </a:r>
            <a:r>
              <a:rPr lang="de-CH" dirty="0"/>
              <a:t> </a:t>
            </a:r>
            <a:r>
              <a:rPr lang="de-CH" dirty="0" err="1"/>
              <a:t>Exercise</a:t>
            </a:r>
            <a:r>
              <a:rPr lang="de-CH" dirty="0"/>
              <a:t> 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CC3B93-E27A-45F7-9E56-ED0708B8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837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D6D499-ABD6-EB50-54DD-5589A316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7200" dirty="0"/>
              <a:t>Motivation:</a:t>
            </a:r>
            <a:br>
              <a:rPr lang="en-CH" dirty="0"/>
            </a:br>
            <a:br>
              <a:rPr lang="en-CH" dirty="0"/>
            </a:br>
            <a:r>
              <a:rPr lang="en-CH" dirty="0"/>
              <a:t>Why do we need Parallel Programming?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E12A-F131-2B73-53B8-8D9E602BD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37F56-01D4-9CED-1854-78E342A00548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919818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start with, print to the console "Hello Thread!" from a new thread. How do you check that the statement was indeed printed from a thread that is different to the main </a:t>
            </a:r>
            <a:r>
              <a:rPr lang="en-US" dirty="0"/>
              <a:t>thread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your application? Furthermore, ensure that your program (i.e., the execution of main thread) finishes only after the thread execution finishes.</a:t>
            </a:r>
            <a:endParaRPr dirty="0"/>
          </a:p>
          <a:p>
            <a:pPr marL="514350" marR="0" lvl="0" indent="-311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0AD2FD-0CBF-6632-AE04-E132EDA3CC6F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A: How to </a:t>
            </a:r>
            <a:r>
              <a:rPr lang="en-US" dirty="0"/>
              <a:t>create and start a new thread?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5097" y="1753757"/>
            <a:ext cx="8883600" cy="16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111" y="4073950"/>
            <a:ext cx="8833948" cy="24833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538250" y="1116300"/>
            <a:ext cx="9363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1: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 class Thread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579300" y="3497352"/>
            <a:ext cx="9363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2: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Runnable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BD8AC-DAC9-A1F3-B8D9-F25A4B8A89D9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B2816-71B6-41B9-9A88-49C1179B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3" y="78831"/>
            <a:ext cx="11513125" cy="2852737"/>
          </a:xfrm>
        </p:spPr>
        <p:txBody>
          <a:bodyPr/>
          <a:lstStyle/>
          <a:p>
            <a:r>
              <a:rPr lang="de-CH" dirty="0"/>
              <a:t>Demo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8DABA9-2953-42E1-B575-F4AFBD86C4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Some Tips on Live Coding Demo. Tips and tricks I learned as a speaker… | by  Jiri Linhart | Medium">
            <a:extLst>
              <a:ext uri="{FF2B5EF4-FFF2-40B4-BE49-F238E27FC236}">
                <a16:creationId xmlns:a16="http://schemas.microsoft.com/office/drawing/2014/main" id="{D76E0828-2C51-49BF-B617-04F1E8FA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14" y="2409601"/>
            <a:ext cx="6154922" cy="33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85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F50CD-47D9-46F8-8A20-203DBC1F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2BBFCA-6042-45A8-A452-1FD2522E7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341E5-540F-FD85-5064-BD56230EA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49" y="1894314"/>
            <a:ext cx="10655102" cy="3069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A15AF-153A-434C-0A77-BB91FE5DCB51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4128498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B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the method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computePrimeFactors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single thread other than the main thread. Measure the execution time of sequential execution (on the main thread) and execution using a single thread. Is there any noticeable difference?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CD7AB-4756-CADD-84BD-B6849CFEE7AE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C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and run an experiment that would measure the overhead of creating and executing </a:t>
            </a:r>
            <a:r>
              <a:rPr lang="en-US"/>
              <a:t>a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thread.</a:t>
            </a:r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09D5A-9B0E-FF44-9B6E-D2275DFE8F33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C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97" t="4567" r="6426" b="20671"/>
          <a:stretch/>
        </p:blipFill>
        <p:spPr>
          <a:xfrm>
            <a:off x="338447" y="1679175"/>
            <a:ext cx="6162000" cy="140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6"/>
          <p:cNvPicPr preferRelativeResize="0"/>
          <p:nvPr/>
        </p:nvPicPr>
        <p:blipFill rotWithShape="1">
          <a:blip r:embed="rId4">
            <a:alphaModFix/>
          </a:blip>
          <a:srcRect r="5231" b="13103"/>
          <a:stretch/>
        </p:blipFill>
        <p:spPr>
          <a:xfrm>
            <a:off x="338447" y="4537325"/>
            <a:ext cx="9276174" cy="2005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8" name="Google Shape;198;p26"/>
          <p:cNvSpPr txBox="1"/>
          <p:nvPr/>
        </p:nvSpPr>
        <p:spPr>
          <a:xfrm>
            <a:off x="338447" y="1116300"/>
            <a:ext cx="11108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1: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 real time elapsed including time when the thread is not running.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338447" y="3878350"/>
            <a:ext cx="111972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2: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 thread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 excluding time when the thread is not running.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0728A2-4E8F-0C08-BCE0-436AC80B9AF4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DFD03-B600-49A0-94FD-070AF913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C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99DEF7-EED7-49F2-8A89-7DE64A2C0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Measured</a:t>
            </a:r>
            <a:r>
              <a:rPr lang="de-CH" dirty="0"/>
              <a:t> </a:t>
            </a:r>
            <a:r>
              <a:rPr lang="de-CH" dirty="0" err="1"/>
              <a:t>execution</a:t>
            </a:r>
            <a:r>
              <a:rPr lang="de-CH" dirty="0"/>
              <a:t> time not </a:t>
            </a:r>
            <a:r>
              <a:rPr lang="de-CH" dirty="0" err="1"/>
              <a:t>always</a:t>
            </a:r>
            <a:r>
              <a:rPr lang="de-CH" dirty="0"/>
              <a:t> the same</a:t>
            </a:r>
          </a:p>
          <a:p>
            <a:pPr marL="685800" indent="-457200"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Average </a:t>
            </a:r>
            <a:r>
              <a:rPr lang="de-CH" dirty="0" err="1">
                <a:sym typeface="Wingdings" panose="05000000000000000000" pitchFamily="2" charset="2"/>
              </a:rPr>
              <a:t>over</a:t>
            </a:r>
            <a:r>
              <a:rPr lang="de-CH" dirty="0">
                <a:sym typeface="Wingdings" panose="05000000000000000000" pitchFamily="2" charset="2"/>
              </a:rPr>
              <a:t> multiple </a:t>
            </a:r>
            <a:r>
              <a:rPr lang="de-CH" dirty="0" err="1">
                <a:sym typeface="Wingdings" panose="05000000000000000000" pitchFamily="2" charset="2"/>
              </a:rPr>
              <a:t>runs</a:t>
            </a:r>
            <a:r>
              <a:rPr lang="de-CH" dirty="0">
                <a:sym typeface="Wingdings" panose="05000000000000000000" pitchFamily="2" charset="2"/>
              </a:rPr>
              <a:t> (the </a:t>
            </a:r>
            <a:r>
              <a:rPr lang="de-CH" dirty="0" err="1">
                <a:sym typeface="Wingdings" panose="05000000000000000000" pitchFamily="2" charset="2"/>
              </a:rPr>
              <a:t>more</a:t>
            </a:r>
            <a:r>
              <a:rPr lang="de-CH" dirty="0">
                <a:sym typeface="Wingdings" panose="05000000000000000000" pitchFamily="2" charset="2"/>
              </a:rPr>
              <a:t> the </a:t>
            </a:r>
            <a:r>
              <a:rPr lang="de-CH" dirty="0" err="1">
                <a:sym typeface="Wingdings" panose="05000000000000000000" pitchFamily="2" charset="2"/>
              </a:rPr>
              <a:t>better</a:t>
            </a:r>
            <a:r>
              <a:rPr lang="de-CH" dirty="0">
                <a:sym typeface="Wingdings" panose="05000000000000000000" pitchFamily="2" charset="2"/>
              </a:rPr>
              <a:t>)</a:t>
            </a:r>
          </a:p>
          <a:p>
            <a:pPr marL="685800" indent="-457200">
              <a:buFont typeface="Wingdings" panose="05000000000000000000" pitchFamily="2" charset="2"/>
              <a:buChar char="à"/>
            </a:pPr>
            <a:r>
              <a:rPr lang="de-CH" dirty="0" err="1">
                <a:sym typeface="Wingdings" panose="05000000000000000000" pitchFamily="2" charset="2"/>
              </a:rPr>
              <a:t>Calculate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variance</a:t>
            </a: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D7A4C2-04B4-4520-A529-DA85E1615B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B0580-2942-8007-EBDA-B6B720FC3B5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93005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you parallelize the loop in Task E, design how the work should be split between the threads by implementing method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PartitionData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Each thread should process roughly equal amount of elements. Briefly describe you solution and discuss alternative ways to split the work.</a:t>
            </a:r>
            <a:endParaRPr dirty="0"/>
          </a:p>
        </p:txBody>
      </p:sp>
      <p:sp>
        <p:nvSpPr>
          <p:cNvPr id="206" name="Google Shape;206;p2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17C6E-95BC-FB53-9B62-F3E2BE22D65A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D: Split the work between the threads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36378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2585200" y="1144850"/>
            <a:ext cx="91746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PartitionData(</a:t>
            </a:r>
            <a:r>
              <a:rPr lang="en-U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length, </a:t>
            </a:r>
            <a:r>
              <a:rPr lang="en-U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numPartitions) {  …  }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40029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43680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47331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50982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54633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58284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61935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65586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8"/>
          <p:cNvSpPr/>
          <p:nvPr/>
        </p:nvSpPr>
        <p:spPr>
          <a:xfrm>
            <a:off x="69237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72888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76539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80190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83841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87492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91143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94794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8"/>
          <p:cNvSpPr/>
          <p:nvPr/>
        </p:nvSpPr>
        <p:spPr>
          <a:xfrm>
            <a:off x="98445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8"/>
          <p:cNvSpPr/>
          <p:nvPr/>
        </p:nvSpPr>
        <p:spPr>
          <a:xfrm>
            <a:off x="102096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105747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2114425" y="2588050"/>
            <a:ext cx="9603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/>
          <p:nvPr/>
        </p:nvSpPr>
        <p:spPr>
          <a:xfrm rot="5400000">
            <a:off x="7204200" y="-1180725"/>
            <a:ext cx="190200" cy="73233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6558600" y="1755325"/>
            <a:ext cx="17568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length (20)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242500" y="3380650"/>
            <a:ext cx="3060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PartitionData(20,1)</a:t>
            </a:r>
            <a:endParaRPr sz="2400"/>
          </a:p>
        </p:txBody>
      </p:sp>
      <p:sp>
        <p:nvSpPr>
          <p:cNvPr id="239" name="Google Shape;239;p28"/>
          <p:cNvSpPr txBox="1"/>
          <p:nvPr/>
        </p:nvSpPr>
        <p:spPr>
          <a:xfrm>
            <a:off x="242400" y="4066450"/>
            <a:ext cx="3060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PartitionData(20,2)</a:t>
            </a:r>
            <a:endParaRPr sz="2400"/>
          </a:p>
        </p:txBody>
      </p:sp>
      <p:sp>
        <p:nvSpPr>
          <p:cNvPr id="240" name="Google Shape;240;p28"/>
          <p:cNvSpPr txBox="1"/>
          <p:nvPr/>
        </p:nvSpPr>
        <p:spPr>
          <a:xfrm>
            <a:off x="242400" y="4752250"/>
            <a:ext cx="3060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PartitionData(20,3)</a:t>
            </a:r>
            <a:endParaRPr sz="2400"/>
          </a:p>
        </p:txBody>
      </p:sp>
      <p:sp>
        <p:nvSpPr>
          <p:cNvPr id="241" name="Google Shape;241;p28"/>
          <p:cNvSpPr txBox="1"/>
          <p:nvPr/>
        </p:nvSpPr>
        <p:spPr>
          <a:xfrm>
            <a:off x="5768850" y="3380650"/>
            <a:ext cx="3060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/>
          </a:p>
        </p:txBody>
      </p:sp>
      <p:sp>
        <p:nvSpPr>
          <p:cNvPr id="242" name="Google Shape;242;p28"/>
          <p:cNvSpPr txBox="1"/>
          <p:nvPr/>
        </p:nvSpPr>
        <p:spPr>
          <a:xfrm>
            <a:off x="5768850" y="4066450"/>
            <a:ext cx="3060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/>
          </a:p>
        </p:txBody>
      </p:sp>
      <p:sp>
        <p:nvSpPr>
          <p:cNvPr id="243" name="Google Shape;243;p28"/>
          <p:cNvSpPr txBox="1"/>
          <p:nvPr/>
        </p:nvSpPr>
        <p:spPr>
          <a:xfrm>
            <a:off x="5768850" y="4752250"/>
            <a:ext cx="3060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B50D0-09CD-9C0C-79BC-727317750696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9B5836-21F5-C2B0-BFA4-32F696CE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My first encounter with parallelism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5C9FFB-1983-9B22-1F99-7EC5F1F21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How a Discord Bot works (roughly):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931E5-37A0-2C80-186B-240951262C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A8D1F69-2302-7579-8BC9-781696F9C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605211"/>
              </p:ext>
            </p:extLst>
          </p:nvPr>
        </p:nvGraphicFramePr>
        <p:xfrm>
          <a:off x="2031009" y="13122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59C885-203E-CA17-02AC-183083D8EAEC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514005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D: Split the work between the threads</a:t>
            </a:r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36378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 txBox="1"/>
          <p:nvPr/>
        </p:nvSpPr>
        <p:spPr>
          <a:xfrm>
            <a:off x="2585200" y="1144850"/>
            <a:ext cx="91746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PartitionData(</a:t>
            </a:r>
            <a:r>
              <a:rPr lang="en-U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length, </a:t>
            </a:r>
            <a:r>
              <a:rPr lang="en-U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numPartitions) {  …  }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40029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43680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47331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50982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54633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58284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61935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65586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69237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72888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76539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80190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83841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9"/>
          <p:cNvSpPr/>
          <p:nvPr/>
        </p:nvSpPr>
        <p:spPr>
          <a:xfrm>
            <a:off x="87492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91143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94794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98445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102096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10574700" y="2696500"/>
            <a:ext cx="36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9"/>
          <p:cNvSpPr txBox="1"/>
          <p:nvPr/>
        </p:nvSpPr>
        <p:spPr>
          <a:xfrm>
            <a:off x="2114425" y="2588050"/>
            <a:ext cx="9603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9"/>
          <p:cNvSpPr/>
          <p:nvPr/>
        </p:nvSpPr>
        <p:spPr>
          <a:xfrm rot="5400000">
            <a:off x="7204200" y="-1180725"/>
            <a:ext cx="190200" cy="73233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9"/>
          <p:cNvSpPr txBox="1"/>
          <p:nvPr/>
        </p:nvSpPr>
        <p:spPr>
          <a:xfrm>
            <a:off x="6558600" y="1755325"/>
            <a:ext cx="17568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length (20)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242500" y="3380650"/>
            <a:ext cx="3060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PartitionData(20,1)</a:t>
            </a:r>
            <a:endParaRPr sz="2400"/>
          </a:p>
        </p:txBody>
      </p:sp>
      <p:sp>
        <p:nvSpPr>
          <p:cNvPr id="276" name="Google Shape;276;p29"/>
          <p:cNvSpPr/>
          <p:nvPr/>
        </p:nvSpPr>
        <p:spPr>
          <a:xfrm>
            <a:off x="36378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40029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"/>
          <p:cNvSpPr/>
          <p:nvPr/>
        </p:nvSpPr>
        <p:spPr>
          <a:xfrm>
            <a:off x="43680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47331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50982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54633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58284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9"/>
          <p:cNvSpPr/>
          <p:nvPr/>
        </p:nvSpPr>
        <p:spPr>
          <a:xfrm>
            <a:off x="61935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9"/>
          <p:cNvSpPr/>
          <p:nvPr/>
        </p:nvSpPr>
        <p:spPr>
          <a:xfrm>
            <a:off x="65586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9"/>
          <p:cNvSpPr/>
          <p:nvPr/>
        </p:nvSpPr>
        <p:spPr>
          <a:xfrm>
            <a:off x="69237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9"/>
          <p:cNvSpPr/>
          <p:nvPr/>
        </p:nvSpPr>
        <p:spPr>
          <a:xfrm>
            <a:off x="72888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>
            <a:off x="76539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80190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9"/>
          <p:cNvSpPr/>
          <p:nvPr/>
        </p:nvSpPr>
        <p:spPr>
          <a:xfrm>
            <a:off x="83841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87492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"/>
          <p:cNvSpPr/>
          <p:nvPr/>
        </p:nvSpPr>
        <p:spPr>
          <a:xfrm>
            <a:off x="91143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"/>
          <p:cNvSpPr/>
          <p:nvPr/>
        </p:nvSpPr>
        <p:spPr>
          <a:xfrm>
            <a:off x="94794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98445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9"/>
          <p:cNvSpPr/>
          <p:nvPr/>
        </p:nvSpPr>
        <p:spPr>
          <a:xfrm>
            <a:off x="102096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10574700" y="35347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 txBox="1"/>
          <p:nvPr/>
        </p:nvSpPr>
        <p:spPr>
          <a:xfrm>
            <a:off x="242400" y="4066450"/>
            <a:ext cx="3060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PartitionData(20,2)</a:t>
            </a:r>
            <a:endParaRPr sz="2400"/>
          </a:p>
        </p:txBody>
      </p:sp>
      <p:sp>
        <p:nvSpPr>
          <p:cNvPr id="297" name="Google Shape;297;p29"/>
          <p:cNvSpPr/>
          <p:nvPr/>
        </p:nvSpPr>
        <p:spPr>
          <a:xfrm>
            <a:off x="3637800" y="42205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4002900" y="42205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/>
          <p:nvPr/>
        </p:nvSpPr>
        <p:spPr>
          <a:xfrm>
            <a:off x="4368000" y="42205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9"/>
          <p:cNvSpPr/>
          <p:nvPr/>
        </p:nvSpPr>
        <p:spPr>
          <a:xfrm>
            <a:off x="4733100" y="42205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"/>
          <p:cNvSpPr/>
          <p:nvPr/>
        </p:nvSpPr>
        <p:spPr>
          <a:xfrm>
            <a:off x="5098200" y="42205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9"/>
          <p:cNvSpPr/>
          <p:nvPr/>
        </p:nvSpPr>
        <p:spPr>
          <a:xfrm>
            <a:off x="5463300" y="42205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9"/>
          <p:cNvSpPr/>
          <p:nvPr/>
        </p:nvSpPr>
        <p:spPr>
          <a:xfrm>
            <a:off x="5828400" y="42205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9"/>
          <p:cNvSpPr/>
          <p:nvPr/>
        </p:nvSpPr>
        <p:spPr>
          <a:xfrm>
            <a:off x="6193500" y="42205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6558600" y="42205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9"/>
          <p:cNvSpPr/>
          <p:nvPr/>
        </p:nvSpPr>
        <p:spPr>
          <a:xfrm>
            <a:off x="6923700" y="42205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9"/>
          <p:cNvSpPr/>
          <p:nvPr/>
        </p:nvSpPr>
        <p:spPr>
          <a:xfrm>
            <a:off x="7288800" y="42205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9"/>
          <p:cNvSpPr/>
          <p:nvPr/>
        </p:nvSpPr>
        <p:spPr>
          <a:xfrm>
            <a:off x="7653900" y="42205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9"/>
          <p:cNvSpPr/>
          <p:nvPr/>
        </p:nvSpPr>
        <p:spPr>
          <a:xfrm>
            <a:off x="8019000" y="42205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9"/>
          <p:cNvSpPr/>
          <p:nvPr/>
        </p:nvSpPr>
        <p:spPr>
          <a:xfrm>
            <a:off x="8384100" y="42205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9"/>
          <p:cNvSpPr/>
          <p:nvPr/>
        </p:nvSpPr>
        <p:spPr>
          <a:xfrm>
            <a:off x="8749200" y="42205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9"/>
          <p:cNvSpPr/>
          <p:nvPr/>
        </p:nvSpPr>
        <p:spPr>
          <a:xfrm>
            <a:off x="9114300" y="42205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9479400" y="42205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9844500" y="42205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10209600" y="42205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10574700" y="42205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9"/>
          <p:cNvSpPr txBox="1"/>
          <p:nvPr/>
        </p:nvSpPr>
        <p:spPr>
          <a:xfrm>
            <a:off x="242400" y="4752250"/>
            <a:ext cx="3060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PartitionData(20,3)</a:t>
            </a:r>
            <a:endParaRPr sz="2400"/>
          </a:p>
        </p:txBody>
      </p:sp>
      <p:sp>
        <p:nvSpPr>
          <p:cNvPr id="318" name="Google Shape;318;p29"/>
          <p:cNvSpPr/>
          <p:nvPr/>
        </p:nvSpPr>
        <p:spPr>
          <a:xfrm>
            <a:off x="3637800" y="49063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"/>
          <p:cNvSpPr/>
          <p:nvPr/>
        </p:nvSpPr>
        <p:spPr>
          <a:xfrm>
            <a:off x="4002900" y="49063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4368000" y="49063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"/>
          <p:cNvSpPr/>
          <p:nvPr/>
        </p:nvSpPr>
        <p:spPr>
          <a:xfrm>
            <a:off x="4733100" y="49063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9"/>
          <p:cNvSpPr/>
          <p:nvPr/>
        </p:nvSpPr>
        <p:spPr>
          <a:xfrm>
            <a:off x="5098200" y="49063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"/>
          <p:cNvSpPr/>
          <p:nvPr/>
        </p:nvSpPr>
        <p:spPr>
          <a:xfrm>
            <a:off x="5463300" y="49063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9"/>
          <p:cNvSpPr/>
          <p:nvPr/>
        </p:nvSpPr>
        <p:spPr>
          <a:xfrm>
            <a:off x="5828400" y="49063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"/>
          <p:cNvSpPr/>
          <p:nvPr/>
        </p:nvSpPr>
        <p:spPr>
          <a:xfrm>
            <a:off x="6193500" y="49063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9"/>
          <p:cNvSpPr/>
          <p:nvPr/>
        </p:nvSpPr>
        <p:spPr>
          <a:xfrm>
            <a:off x="6558600" y="49063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9"/>
          <p:cNvSpPr/>
          <p:nvPr/>
        </p:nvSpPr>
        <p:spPr>
          <a:xfrm>
            <a:off x="6923700" y="49063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7288800" y="49063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9"/>
          <p:cNvSpPr/>
          <p:nvPr/>
        </p:nvSpPr>
        <p:spPr>
          <a:xfrm>
            <a:off x="7653900" y="49063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9"/>
          <p:cNvSpPr/>
          <p:nvPr/>
        </p:nvSpPr>
        <p:spPr>
          <a:xfrm>
            <a:off x="8019000" y="49063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9"/>
          <p:cNvSpPr/>
          <p:nvPr/>
        </p:nvSpPr>
        <p:spPr>
          <a:xfrm>
            <a:off x="8384100" y="49063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9"/>
          <p:cNvSpPr/>
          <p:nvPr/>
        </p:nvSpPr>
        <p:spPr>
          <a:xfrm>
            <a:off x="8749200" y="49063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"/>
          <p:cNvSpPr/>
          <p:nvPr/>
        </p:nvSpPr>
        <p:spPr>
          <a:xfrm>
            <a:off x="9114300" y="49063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"/>
          <p:cNvSpPr/>
          <p:nvPr/>
        </p:nvSpPr>
        <p:spPr>
          <a:xfrm>
            <a:off x="9479400" y="49063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/>
          <p:nvPr/>
        </p:nvSpPr>
        <p:spPr>
          <a:xfrm>
            <a:off x="9844500" y="49063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9"/>
          <p:cNvSpPr/>
          <p:nvPr/>
        </p:nvSpPr>
        <p:spPr>
          <a:xfrm>
            <a:off x="10209600" y="49063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9"/>
          <p:cNvSpPr/>
          <p:nvPr/>
        </p:nvSpPr>
        <p:spPr>
          <a:xfrm>
            <a:off x="10574700" y="49063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9"/>
          <p:cNvSpPr txBox="1"/>
          <p:nvPr/>
        </p:nvSpPr>
        <p:spPr>
          <a:xfrm>
            <a:off x="242400" y="5438050"/>
            <a:ext cx="3060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PartitionData(20,3)</a:t>
            </a:r>
            <a:endParaRPr sz="2400"/>
          </a:p>
        </p:txBody>
      </p:sp>
      <p:sp>
        <p:nvSpPr>
          <p:cNvPr id="339" name="Google Shape;339;p29"/>
          <p:cNvSpPr/>
          <p:nvPr/>
        </p:nvSpPr>
        <p:spPr>
          <a:xfrm>
            <a:off x="3637800" y="55921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9"/>
          <p:cNvSpPr/>
          <p:nvPr/>
        </p:nvSpPr>
        <p:spPr>
          <a:xfrm>
            <a:off x="4002900" y="55921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9"/>
          <p:cNvSpPr/>
          <p:nvPr/>
        </p:nvSpPr>
        <p:spPr>
          <a:xfrm>
            <a:off x="4368000" y="55921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9"/>
          <p:cNvSpPr/>
          <p:nvPr/>
        </p:nvSpPr>
        <p:spPr>
          <a:xfrm>
            <a:off x="4733100" y="55921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9"/>
          <p:cNvSpPr/>
          <p:nvPr/>
        </p:nvSpPr>
        <p:spPr>
          <a:xfrm>
            <a:off x="5098200" y="55921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9"/>
          <p:cNvSpPr/>
          <p:nvPr/>
        </p:nvSpPr>
        <p:spPr>
          <a:xfrm>
            <a:off x="5463300" y="5592100"/>
            <a:ext cx="365100" cy="365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9"/>
          <p:cNvSpPr/>
          <p:nvPr/>
        </p:nvSpPr>
        <p:spPr>
          <a:xfrm>
            <a:off x="5828400" y="55921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6193500" y="55921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"/>
          <p:cNvSpPr/>
          <p:nvPr/>
        </p:nvSpPr>
        <p:spPr>
          <a:xfrm>
            <a:off x="6558600" y="55921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9"/>
          <p:cNvSpPr/>
          <p:nvPr/>
        </p:nvSpPr>
        <p:spPr>
          <a:xfrm>
            <a:off x="6923700" y="55921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9"/>
          <p:cNvSpPr/>
          <p:nvPr/>
        </p:nvSpPr>
        <p:spPr>
          <a:xfrm>
            <a:off x="7288800" y="55921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9"/>
          <p:cNvSpPr/>
          <p:nvPr/>
        </p:nvSpPr>
        <p:spPr>
          <a:xfrm>
            <a:off x="7653900" y="5592100"/>
            <a:ext cx="365100" cy="365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9"/>
          <p:cNvSpPr/>
          <p:nvPr/>
        </p:nvSpPr>
        <p:spPr>
          <a:xfrm>
            <a:off x="8019000" y="55921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9"/>
          <p:cNvSpPr/>
          <p:nvPr/>
        </p:nvSpPr>
        <p:spPr>
          <a:xfrm>
            <a:off x="8384100" y="55921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9"/>
          <p:cNvSpPr/>
          <p:nvPr/>
        </p:nvSpPr>
        <p:spPr>
          <a:xfrm>
            <a:off x="8749200" y="55921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9"/>
          <p:cNvSpPr/>
          <p:nvPr/>
        </p:nvSpPr>
        <p:spPr>
          <a:xfrm>
            <a:off x="9114300" y="55921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9"/>
          <p:cNvSpPr/>
          <p:nvPr/>
        </p:nvSpPr>
        <p:spPr>
          <a:xfrm>
            <a:off x="9479400" y="55921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>
            <a:off x="9844500" y="55921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10209600" y="55921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10574700" y="5592100"/>
            <a:ext cx="3651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 txBox="1"/>
          <p:nvPr/>
        </p:nvSpPr>
        <p:spPr>
          <a:xfrm>
            <a:off x="3637650" y="6122150"/>
            <a:ext cx="73233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NOTE: both c) and d) are correct, why?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27AB1-D9E2-6D03-E77C-520FCFF072D6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001D7-E10C-4BC6-89F7-0A67C824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23DBA-F781-478E-80DB-95F6E5212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  <p:sp>
        <p:nvSpPr>
          <p:cNvPr id="5" name="Google Shape;424;p39">
            <a:extLst>
              <a:ext uri="{FF2B5EF4-FFF2-40B4-BE49-F238E27FC236}">
                <a16:creationId xmlns:a16="http://schemas.microsoft.com/office/drawing/2014/main" id="{9F952781-9602-4538-8D16-2AA722840F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Several ways with different performance depending on task and data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If input is random: Splitting the input into half works well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If input is sorted: 1. half finishes faster than 2. half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maybe split on odd/even indices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A2431-D75D-9098-9859-61E0FF78F38F}"/>
              </a:ext>
            </a:extLst>
          </p:cNvPr>
          <p:cNvSpPr txBox="1"/>
          <p:nvPr/>
        </p:nvSpPr>
        <p:spPr>
          <a:xfrm>
            <a:off x="11357922" y="88146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3582898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0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What about (length&gt;0 and numPartitions&gt;0)  and length&lt;numPartitions?</a:t>
            </a:r>
            <a:endParaRPr sz="2400"/>
          </a:p>
          <a:p>
            <a:pPr marL="1371600" lvl="1" indent="-4318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??</a:t>
            </a:r>
            <a:endParaRPr sz="2400"/>
          </a:p>
          <a:p>
            <a:pPr marL="1371600" lvl="1" indent="-4318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??</a:t>
            </a:r>
            <a:endParaRPr sz="2400"/>
          </a:p>
          <a:p>
            <a:pPr marL="457200" lvl="0" indent="-4064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And (length&lt;=0 or numPartitions&lt;=0)?</a:t>
            </a:r>
            <a:endParaRPr sz="2400"/>
          </a:p>
          <a:p>
            <a:pPr marL="1371600" lvl="1" indent="-4318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??</a:t>
            </a:r>
            <a:endParaRPr sz="2400"/>
          </a:p>
          <a:p>
            <a:pPr marL="1371600" lvl="1" indent="-4318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??</a:t>
            </a:r>
            <a:endParaRPr sz="24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3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0"/>
          <p:cNvSpPr txBox="1"/>
          <p:nvPr/>
        </p:nvSpPr>
        <p:spPr>
          <a:xfrm>
            <a:off x="1507700" y="5329075"/>
            <a:ext cx="91746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PartitionData(</a:t>
            </a:r>
            <a:r>
              <a:rPr lang="en-U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length, </a:t>
            </a:r>
            <a:r>
              <a:rPr lang="en-U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numPartitions) {  …  }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7A40DB-558A-4C29-C3AD-B26C040D7C17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1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What about (length&gt;0 and </a:t>
            </a:r>
            <a:r>
              <a:rPr lang="en-US" sz="2400" dirty="0" err="1"/>
              <a:t>numPartitions</a:t>
            </a:r>
            <a:r>
              <a:rPr lang="en-US" sz="2400" dirty="0"/>
              <a:t>&gt;0)  and length&lt;</a:t>
            </a:r>
            <a:r>
              <a:rPr lang="en-US" sz="2400" dirty="0" err="1"/>
              <a:t>numPartitions</a:t>
            </a:r>
            <a:r>
              <a:rPr lang="en-US" sz="2400" dirty="0"/>
              <a:t>?</a:t>
            </a:r>
            <a:endParaRPr sz="2400" dirty="0"/>
          </a:p>
          <a:p>
            <a:pPr marL="1371600" lvl="1" indent="-4318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Throw an exception?</a:t>
            </a:r>
            <a:endParaRPr sz="2400" dirty="0"/>
          </a:p>
          <a:p>
            <a:pPr marL="1371600" lvl="1" indent="-4318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Return m = min(</a:t>
            </a:r>
            <a:r>
              <a:rPr lang="en-US" sz="2400" dirty="0" err="1"/>
              <a:t>m,n</a:t>
            </a:r>
            <a:r>
              <a:rPr lang="en-US" sz="2400" dirty="0"/>
              <a:t>) splits?</a:t>
            </a:r>
            <a:endParaRPr sz="2400" dirty="0"/>
          </a:p>
          <a:p>
            <a:pPr marL="457200" lvl="0" indent="-4064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And (length&lt;=0 or </a:t>
            </a:r>
            <a:r>
              <a:rPr lang="en-US" sz="2400" dirty="0" err="1"/>
              <a:t>numPartitions</a:t>
            </a:r>
            <a:r>
              <a:rPr lang="en-US" sz="2400" dirty="0"/>
              <a:t>&lt;=0)?</a:t>
            </a:r>
            <a:endParaRPr sz="2400" dirty="0"/>
          </a:p>
          <a:p>
            <a:pPr marL="1371600" lvl="1" indent="-4318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Throw an exception?</a:t>
            </a:r>
            <a:endParaRPr sz="2400" dirty="0"/>
          </a:p>
          <a:p>
            <a:pPr marL="1371600" lvl="1" indent="-4318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Create a default return value (e.g. new </a:t>
            </a:r>
            <a:r>
              <a:rPr lang="en-US" sz="2400" dirty="0" err="1"/>
              <a:t>ArraySplit</a:t>
            </a:r>
            <a:r>
              <a:rPr lang="en-US" sz="2400" dirty="0"/>
              <a:t>[0])?</a:t>
            </a:r>
            <a:endParaRPr sz="2400" dirty="0"/>
          </a:p>
          <a:p>
            <a:pPr marL="457200" lvl="0" indent="-4064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any case, write your assumptions in </a:t>
            </a:r>
            <a:r>
              <a:rPr lang="en-US" sz="2400" dirty="0" err="1"/>
              <a:t>JavaDoc</a:t>
            </a:r>
            <a:endParaRPr sz="24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4" name="Google Shape;374;p3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1"/>
          <p:cNvSpPr txBox="1"/>
          <p:nvPr/>
        </p:nvSpPr>
        <p:spPr>
          <a:xfrm>
            <a:off x="1507700" y="5329075"/>
            <a:ext cx="91746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PartitionData(</a:t>
            </a:r>
            <a:r>
              <a:rPr lang="en-U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length, </a:t>
            </a:r>
            <a:r>
              <a:rPr lang="en-US" sz="2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numPartitions) {  …  }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B660BF-2404-A6C9-D457-6A921771B06F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2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Parallelize the loop execution in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computePrimeFactors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a configurable number of threads.</a:t>
            </a:r>
            <a:endParaRPr dirty="0"/>
          </a:p>
        </p:txBody>
      </p:sp>
      <p:sp>
        <p:nvSpPr>
          <p:cNvPr id="382" name="Google Shape;382;p3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C7DDD-4C3A-6A4A-6293-2CD6D743563E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/>
              <a:t>F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3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Think of how would a plot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shows the </a:t>
            </a:r>
            <a:r>
              <a:rPr lang="en-US" dirty="0"/>
              <a:t>execution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speed-up of your implementation, for n = 1, 2, 4, 8, 16, 32, 64, 128 threads and the input array size of 100, 1000, 10000, 100000 look like.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6D0F9-8D0E-0B8D-7247-8B43EDF801DC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/>
              <a:t>G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4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the execution time of your parallel implementation for n = 1, 2, 4, 8, 16, 32, 64, 128 threads and the input array size of input.length = 100, 1000, 10000, 100000. Discuss the difference</a:t>
            </a:r>
            <a:r>
              <a:rPr lang="en-US"/>
              <a:t>s in the two plots from task F and G.</a:t>
            </a:r>
            <a:endParaRPr/>
          </a:p>
        </p:txBody>
      </p:sp>
      <p:sp>
        <p:nvSpPr>
          <p:cNvPr id="396" name="Google Shape;396;p3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F5103-903B-D9A9-D18C-CC6D8EF627D5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01BF0-3581-4B9E-B024-7322C5D0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Speedup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BEE84D-8A71-4A46-9EFE-C146FFE0A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Sub-linear: usually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Super-linear: not possible in theory, </a:t>
            </a:r>
            <a:r>
              <a:rPr lang="en-US" i="1" dirty="0"/>
              <a:t>but</a:t>
            </a:r>
          </a:p>
          <a:p>
            <a:pPr marL="482600" lvl="0" indent="-457200" algn="l" rtl="0">
              <a:spcBef>
                <a:spcPts val="100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Modern hardware properties (local/remote memory)</a:t>
            </a:r>
          </a:p>
          <a:p>
            <a:pPr marL="482600" lvl="0" indent="-4572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Bug (this course assumes this)</a:t>
            </a: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8DAF88-D1A7-495E-85DD-FA76755423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F5F7C-F9E8-F3F1-4DCC-B11C6336482F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6133415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1A64-F2BF-EEA2-C81A-3B804297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Past Exam Task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254A5-5AC7-9785-F118-6D38718A32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641F6-1DC3-BA71-7D02-4B28729B1895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58D6F-638D-643F-266A-C03EF5A7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889" y="1140363"/>
            <a:ext cx="9480242" cy="52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36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hoto Letters Scrabble Quiz Red Test Tiles Game - Max Pixel">
            <a:extLst>
              <a:ext uri="{FF2B5EF4-FFF2-40B4-BE49-F238E27FC236}">
                <a16:creationId xmlns:a16="http://schemas.microsoft.com/office/drawing/2014/main" id="{78E2BBB8-45D6-4E04-A9F4-D0C64C1D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49" y="2200071"/>
            <a:ext cx="5275561" cy="26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4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9B5836-21F5-C2B0-BFA4-32F696CE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My first encounter with parallelism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5C9FFB-1983-9B22-1F99-7EC5F1F21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446" y="1525980"/>
            <a:ext cx="11513127" cy="1492794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CH" dirty="0"/>
              <a:t>During testing the Bot had very low latency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CH" dirty="0"/>
              <a:t>But once I released the Bot, it became very very slow. Why?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931E5-37A0-2C80-186B-240951262C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14404F-DC21-B8B9-70CF-ACF50353CD94}"/>
              </a:ext>
            </a:extLst>
          </p:cNvPr>
          <p:cNvGrpSpPr/>
          <p:nvPr/>
        </p:nvGrpSpPr>
        <p:grpSpPr>
          <a:xfrm>
            <a:off x="1960915" y="3429000"/>
            <a:ext cx="11513127" cy="2264166"/>
            <a:chOff x="1960915" y="3429000"/>
            <a:chExt cx="11513127" cy="2264166"/>
          </a:xfrm>
        </p:grpSpPr>
        <p:sp>
          <p:nvSpPr>
            <p:cNvPr id="2" name="Text Placeholder 9">
              <a:extLst>
                <a:ext uri="{FF2B5EF4-FFF2-40B4-BE49-F238E27FC236}">
                  <a16:creationId xmlns:a16="http://schemas.microsoft.com/office/drawing/2014/main" id="{B643562A-C009-E28D-84A6-996E694E6C04}"/>
                </a:ext>
              </a:extLst>
            </p:cNvPr>
            <p:cNvSpPr txBox="1">
              <a:spLocks/>
            </p:cNvSpPr>
            <p:nvPr/>
          </p:nvSpPr>
          <p:spPr>
            <a:xfrm>
              <a:off x="1960915" y="4066608"/>
              <a:ext cx="11513127" cy="1492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  <a:defRPr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4064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810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228600" indent="0"/>
              <a:r>
                <a:rPr lang="en-CH" dirty="0">
                  <a:solidFill>
                    <a:srgbClr val="FF0000"/>
                  </a:solidFill>
                </a:rPr>
                <a:t>My program used only one thread </a:t>
              </a:r>
            </a:p>
          </p:txBody>
        </p:sp>
        <p:pic>
          <p:nvPicPr>
            <p:cNvPr id="1028" name="Picture 4" descr="Boar Head Exploding | Know Your Meme">
              <a:extLst>
                <a:ext uri="{FF2B5EF4-FFF2-40B4-BE49-F238E27FC236}">
                  <a16:creationId xmlns:a16="http://schemas.microsoft.com/office/drawing/2014/main" id="{0EE9CD0A-92D0-F76A-4642-9AF5E737B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919" y="3429000"/>
              <a:ext cx="2264166" cy="226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EA4D2D-9833-B82A-B0DB-ACF7FD577BBE}"/>
              </a:ext>
            </a:extLst>
          </p:cNvPr>
          <p:cNvSpPr txBox="1"/>
          <p:nvPr/>
        </p:nvSpPr>
        <p:spPr>
          <a:xfrm>
            <a:off x="1719943" y="392974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93AE1-6CD0-E280-FEFE-5268A36A86B7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4565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59F9-AC7E-4B2B-BE76-4B1544E6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Producer-Consumer	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BC1CD-BDE4-6191-E33C-B7262291E7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System containing a set of producers and consumers that are... | Download  Scientific Diagram">
            <a:extLst>
              <a:ext uri="{FF2B5EF4-FFF2-40B4-BE49-F238E27FC236}">
                <a16:creationId xmlns:a16="http://schemas.microsoft.com/office/drawing/2014/main" id="{D01E4F21-7446-25CB-2CBA-53963398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65" y="1990875"/>
            <a:ext cx="5599134" cy="39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80F98-44B1-116D-0C9C-E33F0A5839AE}"/>
              </a:ext>
            </a:extLst>
          </p:cNvPr>
          <p:cNvSpPr txBox="1"/>
          <p:nvPr/>
        </p:nvSpPr>
        <p:spPr>
          <a:xfrm>
            <a:off x="2404997" y="146688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800" dirty="0"/>
              <a:t>Sending Commands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09B9A-687A-F7B0-99AE-507F3BCADBFE}"/>
              </a:ext>
            </a:extLst>
          </p:cNvPr>
          <p:cNvSpPr/>
          <p:nvPr/>
        </p:nvSpPr>
        <p:spPr>
          <a:xfrm>
            <a:off x="2404997" y="1466883"/>
            <a:ext cx="2274982" cy="4889467"/>
          </a:xfrm>
          <a:prstGeom prst="rect">
            <a:avLst/>
          </a:prstGeom>
          <a:solidFill>
            <a:srgbClr val="98BDEF">
              <a:alpha val="18039"/>
            </a:srgb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1F1DA-E98D-B60B-BC6D-D56AC30D9FE9}"/>
              </a:ext>
            </a:extLst>
          </p:cNvPr>
          <p:cNvSpPr/>
          <p:nvPr/>
        </p:nvSpPr>
        <p:spPr>
          <a:xfrm>
            <a:off x="7068815" y="2906056"/>
            <a:ext cx="2036134" cy="1856460"/>
          </a:xfrm>
          <a:prstGeom prst="rect">
            <a:avLst/>
          </a:prstGeom>
          <a:solidFill>
            <a:schemeClr val="accent2">
              <a:lumMod val="40000"/>
              <a:lumOff val="60000"/>
              <a:alpha val="18039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00222-3086-0C52-4553-2A17732A645C}"/>
              </a:ext>
            </a:extLst>
          </p:cNvPr>
          <p:cNvSpPr txBox="1"/>
          <p:nvPr/>
        </p:nvSpPr>
        <p:spPr>
          <a:xfrm>
            <a:off x="7081341" y="3006247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Processing Commands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787A8-359D-6AD8-76E2-2516BBFB44E0}"/>
              </a:ext>
            </a:extLst>
          </p:cNvPr>
          <p:cNvSpPr/>
          <p:nvPr/>
        </p:nvSpPr>
        <p:spPr>
          <a:xfrm>
            <a:off x="5348614" y="4409162"/>
            <a:ext cx="951978" cy="35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E044F-8979-BF0F-D36B-AADAEF692559}"/>
              </a:ext>
            </a:extLst>
          </p:cNvPr>
          <p:cNvSpPr txBox="1"/>
          <p:nvPr/>
        </p:nvSpPr>
        <p:spPr>
          <a:xfrm>
            <a:off x="5048377" y="3275111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Command Queue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C3E45-0387-78B1-6DD9-C4AAA42CEECC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422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ABCD86-7E86-587E-6FD1-B1C12AC6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99" y="1993639"/>
            <a:ext cx="56007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C8E87A-E11A-572A-29AD-B1A855E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Solution? More Threads!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90941-21B6-4851-3033-EB6D4C59DD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98807-CEA6-FD0A-DBAA-FC926027EED6}"/>
              </a:ext>
            </a:extLst>
          </p:cNvPr>
          <p:cNvSpPr txBox="1"/>
          <p:nvPr/>
        </p:nvSpPr>
        <p:spPr>
          <a:xfrm>
            <a:off x="2404997" y="146688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800" dirty="0"/>
              <a:t>Sending Commands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F2E44-8FB9-79B3-888B-45099C56D93E}"/>
              </a:ext>
            </a:extLst>
          </p:cNvPr>
          <p:cNvSpPr/>
          <p:nvPr/>
        </p:nvSpPr>
        <p:spPr>
          <a:xfrm>
            <a:off x="2404997" y="1466883"/>
            <a:ext cx="2274982" cy="4889467"/>
          </a:xfrm>
          <a:prstGeom prst="rect">
            <a:avLst/>
          </a:prstGeom>
          <a:solidFill>
            <a:srgbClr val="98BDEF">
              <a:alpha val="18039"/>
            </a:srgb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F322A-DDA5-5F13-A50F-24A169CB15A1}"/>
              </a:ext>
            </a:extLst>
          </p:cNvPr>
          <p:cNvSpPr/>
          <p:nvPr/>
        </p:nvSpPr>
        <p:spPr>
          <a:xfrm>
            <a:off x="7068815" y="1836215"/>
            <a:ext cx="2036134" cy="4081723"/>
          </a:xfrm>
          <a:prstGeom prst="rect">
            <a:avLst/>
          </a:prstGeom>
          <a:solidFill>
            <a:schemeClr val="accent2">
              <a:lumMod val="40000"/>
              <a:lumOff val="60000"/>
              <a:alpha val="18039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C0B7C-C8AB-5B80-CC02-FD0058FB777A}"/>
              </a:ext>
            </a:extLst>
          </p:cNvPr>
          <p:cNvSpPr txBox="1"/>
          <p:nvPr/>
        </p:nvSpPr>
        <p:spPr>
          <a:xfrm>
            <a:off x="7068814" y="1839750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Processing Commands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598F97-D1DE-30D7-AB62-7D0B4699F00B}"/>
              </a:ext>
            </a:extLst>
          </p:cNvPr>
          <p:cNvSpPr/>
          <p:nvPr/>
        </p:nvSpPr>
        <p:spPr>
          <a:xfrm>
            <a:off x="5348614" y="4409162"/>
            <a:ext cx="951978" cy="35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EE224-C933-5906-81B0-A8136CD04A4F}"/>
              </a:ext>
            </a:extLst>
          </p:cNvPr>
          <p:cNvSpPr txBox="1"/>
          <p:nvPr/>
        </p:nvSpPr>
        <p:spPr>
          <a:xfrm>
            <a:off x="5048377" y="3275111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Command Queue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B0A865-A0C9-9856-73D9-62A0189D00B4}"/>
              </a:ext>
            </a:extLst>
          </p:cNvPr>
          <p:cNvSpPr txBox="1"/>
          <p:nvPr/>
        </p:nvSpPr>
        <p:spPr>
          <a:xfrm>
            <a:off x="5165681" y="4385964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rgbClr val="FF0000"/>
                </a:solidFill>
              </a:rPr>
              <a:t>Ideally empty!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093DB9-52DB-8D0D-3953-A1E0A80647AD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428352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DB37-49BD-AD58-E241-BB2F97D1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Where are we?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3B2C6-98BC-642D-C9AC-77BEA757D7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D69B70C-4B3A-E759-B8B6-EFC24F914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95904"/>
              </p:ext>
            </p:extLst>
          </p:nvPr>
        </p:nvGraphicFramePr>
        <p:xfrm>
          <a:off x="414647" y="1517860"/>
          <a:ext cx="7406816" cy="4838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1119">
                  <a:extLst>
                    <a:ext uri="{9D8B030D-6E8A-4147-A177-3AD203B41FA5}">
                      <a16:colId xmlns:a16="http://schemas.microsoft.com/office/drawing/2014/main" val="479421991"/>
                    </a:ext>
                  </a:extLst>
                </a:gridCol>
                <a:gridCol w="6345697">
                  <a:extLst>
                    <a:ext uri="{9D8B030D-6E8A-4147-A177-3AD203B41FA5}">
                      <a16:colId xmlns:a16="http://schemas.microsoft.com/office/drawing/2014/main" val="2244413399"/>
                    </a:ext>
                  </a:extLst>
                </a:gridCol>
              </a:tblGrid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 19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</a:t>
                      </a:r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Course </a:t>
                      </a:r>
                      <a:r>
                        <a:rPr lang="de-CH" sz="2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Overview</a:t>
                      </a:r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4202108747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 20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Java Recap and JVM Overview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4063675176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 26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to Threads and Synchronization (Part I)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605140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 27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to Threads and Synchronization (Part II)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21892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 4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to Threads and Synchronization (Part II)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1206834743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 5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Parallel Architectures: Parallelism on the Hardware Level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756688656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 11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Basic Concepts in Parallelism</a:t>
                      </a:r>
                      <a:endParaRPr lang="de-CH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43517684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 12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Divide &amp; Conquer and Executor Service</a:t>
                      </a:r>
                      <a:endParaRPr lang="de-CH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1275642699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 18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ForkJoin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Framework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3366377409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 29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DAG and Parallel Algorithms (Part I)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561367719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 25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DAG and Parallel Algorithms (Part II)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548938800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 26</a:t>
                      </a: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Virtual Threads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3210566275"/>
                  </a:ext>
                </a:extLst>
              </a:tr>
              <a:tr h="3225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EASTER BREAK</a:t>
                      </a:r>
                      <a:endParaRPr lang="de-CH" sz="20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092931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 08</a:t>
                      </a:r>
                      <a:endParaRPr lang="de-CH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Shared Memory Concurrency, Locks and Data Races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685451658"/>
                  </a:ext>
                </a:extLst>
              </a:tr>
              <a:tr h="322566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 09</a:t>
                      </a:r>
                      <a:endParaRPr lang="de-CH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 Forward</a:t>
                      </a:r>
                      <a:endParaRPr lang="de-CH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123" marR="11123" marT="11123" marB="0" anchor="b"/>
                </a:tc>
                <a:extLst>
                  <a:ext uri="{0D108BD9-81ED-4DB2-BD59-A6C34878D82A}">
                    <a16:rowId xmlns:a16="http://schemas.microsoft.com/office/drawing/2014/main" val="2544012249"/>
                  </a:ext>
                </a:extLst>
              </a:tr>
            </a:tbl>
          </a:graphicData>
        </a:graphic>
      </p:graphicFrame>
      <p:sp>
        <p:nvSpPr>
          <p:cNvPr id="6" name="Textfeld 6">
            <a:extLst>
              <a:ext uri="{FF2B5EF4-FFF2-40B4-BE49-F238E27FC236}">
                <a16:creationId xmlns:a16="http://schemas.microsoft.com/office/drawing/2014/main" id="{0420602A-E7B8-BFE3-8A88-75656C6A0D60}"/>
              </a:ext>
            </a:extLst>
          </p:cNvPr>
          <p:cNvSpPr txBox="1"/>
          <p:nvPr/>
        </p:nvSpPr>
        <p:spPr>
          <a:xfrm>
            <a:off x="338447" y="1144273"/>
            <a:ext cx="227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Lecture</a:t>
            </a:r>
            <a:endParaRPr lang="de-CH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51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1707</Words>
  <Application>Microsoft Macintosh PowerPoint</Application>
  <PresentationFormat>Widescreen</PresentationFormat>
  <Paragraphs>334</Paragraphs>
  <Slides>59</Slides>
  <Notes>46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Courier New</vt:lpstr>
      <vt:lpstr>Wingdings</vt:lpstr>
      <vt:lpstr>Office Theme</vt:lpstr>
      <vt:lpstr>Parallel Programming Exercise Session 2</vt:lpstr>
      <vt:lpstr>About me</vt:lpstr>
      <vt:lpstr>Schedule</vt:lpstr>
      <vt:lpstr>Motivation:  Why do we need Parallel Programming?</vt:lpstr>
      <vt:lpstr>My first encounter with parallelism</vt:lpstr>
      <vt:lpstr>My first encounter with parallelism</vt:lpstr>
      <vt:lpstr>Producer-Consumer  Problem</vt:lpstr>
      <vt:lpstr>Solution? More Threads!</vt:lpstr>
      <vt:lpstr>Where are we?</vt:lpstr>
      <vt:lpstr>Preparation Exercise 2</vt:lpstr>
      <vt:lpstr>Preparations</vt:lpstr>
      <vt:lpstr>Eclipse: import project</vt:lpstr>
      <vt:lpstr>Eclipse: import project</vt:lpstr>
      <vt:lpstr>Eclipse: import project</vt:lpstr>
      <vt:lpstr>Eclipse: add to git</vt:lpstr>
      <vt:lpstr>Eclipse: add to git</vt:lpstr>
      <vt:lpstr>Eclipse: running JUnit tests (1)</vt:lpstr>
      <vt:lpstr>Eclipse: running JUnit tests (2)</vt:lpstr>
      <vt:lpstr>Coding Remarks</vt:lpstr>
      <vt:lpstr>Code Style</vt:lpstr>
      <vt:lpstr>Code Style / Errors </vt:lpstr>
      <vt:lpstr>PowerPoint Presentation</vt:lpstr>
      <vt:lpstr>PowerPoint Presentation</vt:lpstr>
      <vt:lpstr>PowerPoint Presentation</vt:lpstr>
      <vt:lpstr>PowerPoint Presentation</vt:lpstr>
      <vt:lpstr>Theory Recap</vt:lpstr>
      <vt:lpstr>Terminology</vt:lpstr>
      <vt:lpstr>Thread Definition</vt:lpstr>
      <vt:lpstr>Thread Definition Advanced</vt:lpstr>
      <vt:lpstr>Thread Properties    (in our course)</vt:lpstr>
      <vt:lpstr>PowerPoint Presentation</vt:lpstr>
      <vt:lpstr>PowerPoint Presentation</vt:lpstr>
      <vt:lpstr>PowerPoint Presentation</vt:lpstr>
      <vt:lpstr>PowerPoint Presentation</vt:lpstr>
      <vt:lpstr>Thread State Model</vt:lpstr>
      <vt:lpstr>Big Picture</vt:lpstr>
      <vt:lpstr>(Bad) Interleavings, what can go wrong?</vt:lpstr>
      <vt:lpstr>(Bad) Interleavings, what can go wrong?</vt:lpstr>
      <vt:lpstr>Pre-Discussion Exercise 2</vt:lpstr>
      <vt:lpstr>Task A</vt:lpstr>
      <vt:lpstr>Task A: How to create and start a new thread?</vt:lpstr>
      <vt:lpstr>Demo</vt:lpstr>
      <vt:lpstr>Task B</vt:lpstr>
      <vt:lpstr>Task B</vt:lpstr>
      <vt:lpstr>Task C</vt:lpstr>
      <vt:lpstr>Task C</vt:lpstr>
      <vt:lpstr>Task C</vt:lpstr>
      <vt:lpstr>Task D</vt:lpstr>
      <vt:lpstr>Task D: Split the work between the threads</vt:lpstr>
      <vt:lpstr>Task D: Split the work between the threads</vt:lpstr>
      <vt:lpstr>Task D</vt:lpstr>
      <vt:lpstr>Task D</vt:lpstr>
      <vt:lpstr>Task D</vt:lpstr>
      <vt:lpstr>Task E</vt:lpstr>
      <vt:lpstr>Task F</vt:lpstr>
      <vt:lpstr>Task G</vt:lpstr>
      <vt:lpstr>Speedup</vt:lpstr>
      <vt:lpstr>Past Exam Task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Exercise Session 2</dc:title>
  <cp:lastModifiedBy>Gamal Hassan</cp:lastModifiedBy>
  <cp:revision>68</cp:revision>
  <dcterms:modified xsi:type="dcterms:W3CDTF">2024-02-28T20:10:30Z</dcterms:modified>
</cp:coreProperties>
</file>