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90" r:id="rId1"/>
    <p:sldMasterId id="2147483691" r:id="rId2"/>
    <p:sldMasterId id="2147483692" r:id="rId3"/>
  </p:sldMasterIdLst>
  <p:notesMasterIdLst>
    <p:notesMasterId r:id="rId92"/>
  </p:notesMasterIdLst>
  <p:sldIdLst>
    <p:sldId id="256" r:id="rId4"/>
    <p:sldId id="307" r:id="rId5"/>
    <p:sldId id="3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336" r:id="rId14"/>
    <p:sldId id="264" r:id="rId15"/>
    <p:sldId id="265" r:id="rId16"/>
    <p:sldId id="338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340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341" r:id="rId51"/>
    <p:sldId id="342" r:id="rId52"/>
    <p:sldId id="343" r:id="rId53"/>
    <p:sldId id="344" r:id="rId54"/>
    <p:sldId id="345" r:id="rId55"/>
    <p:sldId id="346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47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60" r:id="rId73"/>
    <p:sldId id="358" r:id="rId74"/>
    <p:sldId id="359" r:id="rId75"/>
    <p:sldId id="361" r:id="rId76"/>
    <p:sldId id="363" r:id="rId77"/>
    <p:sldId id="362" r:id="rId78"/>
    <p:sldId id="364" r:id="rId79"/>
    <p:sldId id="349" r:id="rId80"/>
    <p:sldId id="350" r:id="rId81"/>
    <p:sldId id="348" r:id="rId82"/>
    <p:sldId id="365" r:id="rId83"/>
    <p:sldId id="366" r:id="rId84"/>
    <p:sldId id="308" r:id="rId85"/>
    <p:sldId id="306" r:id="rId86"/>
    <p:sldId id="330" r:id="rId87"/>
    <p:sldId id="321" r:id="rId88"/>
    <p:sldId id="339" r:id="rId89"/>
    <p:sldId id="367" r:id="rId90"/>
    <p:sldId id="329" r:id="rId91"/>
  </p:sldIdLst>
  <p:sldSz cx="9144000" cy="5143500" type="screen16x9"/>
  <p:notesSz cx="6858000" cy="9144000"/>
  <p:embeddedFontLst>
    <p:embeddedFont>
      <p:font typeface="Avenir" panose="02000503020000020003" pitchFamily="2" charset="0"/>
      <p:regular r:id="rId93"/>
      <p:italic r:id="rId94"/>
    </p:embeddedFont>
    <p:embeddedFont>
      <p:font typeface="Consolas" panose="020B0609020204030204" pitchFamily="49" charset="0"/>
      <p:regular r:id="rId95"/>
      <p:bold r:id="rId96"/>
      <p:italic r:id="rId97"/>
      <p:boldItalic r:id="rId98"/>
    </p:embeddedFont>
    <p:embeddedFont>
      <p:font typeface="Helvetica Neue" panose="02000503000000020004" pitchFamily="2" charset="0"/>
      <p:regular r:id="rId99"/>
      <p:bold r:id="rId100"/>
      <p:italic r:id="rId101"/>
      <p:boldItalic r:id="rId10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0"/>
    <p:restoredTop sz="79864" autoAdjust="0"/>
  </p:normalViewPr>
  <p:slideViewPr>
    <p:cSldViewPr snapToGrid="0">
      <p:cViewPr varScale="1">
        <p:scale>
          <a:sx n="129" d="100"/>
          <a:sy n="129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font" Target="fonts/font10.fntdata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font" Target="fonts/font3.fntdata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font" Target="fonts/font2.fntdata"/><Relationship Id="rId99" Type="http://schemas.openxmlformats.org/officeDocument/2006/relationships/font" Target="fonts/font7.fntdata"/><Relationship Id="rId10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font" Target="fonts/font5.fntdata"/><Relationship Id="rId10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font" Target="fonts/font8.fntdata"/><Relationship Id="rId105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font" Target="fonts/font1.fntdata"/><Relationship Id="rId9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324e25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1324e25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1324e25e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435d3a59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g5435d3a593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797885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435d3a59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g5435d3a593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1603f325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g71603f3259_0_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1603f325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g71603f3259_0_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581412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1324e25e9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Google Shape;358;g21324e25e9_0_1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435d3a59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7" name="Google Shape;367;g5435d3a593_0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435d3a59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Google Shape;379;g5435d3a593_0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1603f32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1" name="Google Shape;401;g71603f3259_0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1324e25e9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1324e25e9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13298fead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13298fead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7a4468d9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7a4468d9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13298fead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13298fead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13298fead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13298fead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13298fead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13298fead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13298fead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213298fead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13298fead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13298fead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13298fead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13298fead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parallelize</a:t>
            </a:r>
            <a:r>
              <a:rPr lang="de-DE" dirty="0"/>
              <a:t> the </a:t>
            </a:r>
            <a:r>
              <a:rPr lang="de-DE" dirty="0" err="1"/>
              <a:t>first</a:t>
            </a:r>
            <a:r>
              <a:rPr lang="de-DE" dirty="0"/>
              <a:t> loop, </a:t>
            </a:r>
            <a:r>
              <a:rPr lang="de-DE" dirty="0" err="1"/>
              <a:t>since</a:t>
            </a:r>
            <a:r>
              <a:rPr lang="de-DE" dirty="0"/>
              <a:t> the </a:t>
            </a:r>
            <a:r>
              <a:rPr lang="de-DE" dirty="0" err="1"/>
              <a:t>condition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 the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at </a:t>
            </a:r>
            <a:r>
              <a:rPr lang="de-DE" dirty="0" err="1"/>
              <a:t>position</a:t>
            </a:r>
            <a:r>
              <a:rPr lang="de-DE"/>
              <a:t> i – 1.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4569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71603f325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g71603f3259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g71603f3259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71603f325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71603f325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1603f325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1603f325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71603f325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71603f325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324e25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1324e25e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1324e25e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1603f3259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71603f3259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1603f3259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1603f3259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71603f325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71603f325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1603f3259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1603f3259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71603f3259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71603f3259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1603f325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1603f3259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71603f3259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71603f3259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71603f3259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71603f3259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1603f3259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1603f3259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1603f3259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71603f3259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3223fcfd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g213223fcfd_1_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71603f3259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71603f3259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71603f3259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71603f3259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71603f3259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71603f3259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71603f3259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71603f3259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71603f325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71603f325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71603f3259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71603f3259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21324e25e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4" name="Google Shape;834;g21324e25e9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g21324e25e9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21324e25e9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g21324e25e9_2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  <p:sp>
        <p:nvSpPr>
          <p:cNvPr id="841" name="Google Shape;841;g21324e25e9_2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213298fead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g213298fead_0_5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H" dirty="0">
              <a:sym typeface="Calibri"/>
            </a:endParaRPr>
          </a:p>
        </p:txBody>
      </p:sp>
      <p:sp>
        <p:nvSpPr>
          <p:cNvPr id="848" name="Google Shape;848;g213298fead_0_5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13298fead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4" name="Google Shape;854;g213298fead_0_5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  <p:sp>
        <p:nvSpPr>
          <p:cNvPr id="855" name="Google Shape;855;g213298fead_0_5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24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324e25e9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21324e25e9_0_1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5501ba60e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1" name="Google Shape;861;g35501ba60e_0_6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g35501ba60e_0_6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5771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35501ba60e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7" name="Google Shape;977;g35501ba60e_0_7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g35501ba60e_0_7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0467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35501ba60e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5" name="Google Shape;1095;g35501ba60e_0_8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g35501ba60e_0_8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3684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35501ba60e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7" name="Google Shape;1217;g35501ba60e_0_9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g35501ba60e_0_9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0889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35501ba60e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0" name="Google Shape;1340;g35501ba60e_0_1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g35501ba60e_0_1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0615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414199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de-CH" dirty="0">
                <a:sym typeface="Calibri"/>
              </a:rPr>
              <a:t>Ask </a:t>
            </a:r>
            <a:r>
              <a:rPr lang="de-CH" dirty="0" err="1">
                <a:sym typeface="Calibri"/>
              </a:rPr>
              <a:t>what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isn’t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good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here</a:t>
            </a:r>
            <a:r>
              <a:rPr lang="de-CH" dirty="0">
                <a:sym typeface="Calibri"/>
              </a:rPr>
              <a:t>: </a:t>
            </a:r>
            <a:r>
              <a:rPr lang="de-CH" dirty="0" err="1">
                <a:sym typeface="Calibri"/>
              </a:rPr>
              <a:t>Too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small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cutoff</a:t>
            </a:r>
            <a:r>
              <a:rPr lang="de-CH" dirty="0">
                <a:sym typeface="Calibri"/>
              </a:rPr>
              <a:t> -&gt; Overhead and also </a:t>
            </a:r>
            <a:r>
              <a:rPr lang="de-CH" dirty="0" err="1">
                <a:sym typeface="Calibri"/>
              </a:rPr>
              <a:t>OutOfMemory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when</a:t>
            </a:r>
            <a:r>
              <a:rPr lang="de-CH" dirty="0">
                <a:sym typeface="Calibri"/>
              </a:rPr>
              <a:t> </a:t>
            </a:r>
            <a:r>
              <a:rPr lang="de-CH" dirty="0" err="1">
                <a:sym typeface="Calibri"/>
              </a:rPr>
              <a:t>creating</a:t>
            </a:r>
            <a:r>
              <a:rPr lang="de-CH" dirty="0">
                <a:sym typeface="Calibri"/>
              </a:rPr>
              <a:t> Threads. MAPPING TO OS THREAD</a:t>
            </a:r>
          </a:p>
          <a:p>
            <a:endParaRPr lang="en-CH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628810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Remind them of JVM Thread -&gt; OS Thread mapping </a:t>
            </a:r>
          </a:p>
        </p:txBody>
      </p:sp>
    </p:spTree>
    <p:extLst>
      <p:ext uri="{BB962C8B-B14F-4D97-AF65-F5344CB8AC3E}">
        <p14:creationId xmlns:p14="http://schemas.microsoft.com/office/powerpoint/2010/main" val="35237346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But still requires manual optimization etc. because for large arrays it will still run out of memory</a:t>
            </a:r>
          </a:p>
        </p:txBody>
      </p:sp>
    </p:spTree>
    <p:extLst>
      <p:ext uri="{BB962C8B-B14F-4D97-AF65-F5344CB8AC3E}">
        <p14:creationId xmlns:p14="http://schemas.microsoft.com/office/powerpoint/2010/main" val="1999676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CH" dirty="0"/>
              <a:t>Draw on board</a:t>
            </a:r>
          </a:p>
        </p:txBody>
      </p:sp>
    </p:spTree>
    <p:extLst>
      <p:ext uri="{BB962C8B-B14F-4D97-AF65-F5344CB8AC3E}">
        <p14:creationId xmlns:p14="http://schemas.microsoft.com/office/powerpoint/2010/main" val="413294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435d3a5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g5435d3a593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69607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CH" b="1" dirty="0"/>
              <a:t>Draw blocking queue etc. on board: Say its cleaner and less threads, explain that previously every task was a thread (A HEAVYWEIGHT OS THREAD!)</a:t>
            </a:r>
          </a:p>
        </p:txBody>
      </p:sp>
    </p:spTree>
    <p:extLst>
      <p:ext uri="{BB962C8B-B14F-4D97-AF65-F5344CB8AC3E}">
        <p14:creationId xmlns:p14="http://schemas.microsoft.com/office/powerpoint/2010/main" val="11040259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That’s why I recommended Runnable &gt; Thread </a:t>
            </a:r>
          </a:p>
        </p:txBody>
      </p:sp>
    </p:spTree>
    <p:extLst>
      <p:ext uri="{BB962C8B-B14F-4D97-AF65-F5344CB8AC3E}">
        <p14:creationId xmlns:p14="http://schemas.microsoft.com/office/powerpoint/2010/main" val="13955126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CH" dirty="0"/>
              <a:t>Ask students: Whats the problem here? Blocking/waiting in return statement. If less Threads than Tasks -&gt; Deadlock</a:t>
            </a:r>
          </a:p>
          <a:p>
            <a:pPr marL="139700" indent="0">
              <a:buNone/>
            </a:pPr>
            <a:endParaRPr lang="en-CH" dirty="0"/>
          </a:p>
          <a:p>
            <a:pPr marL="139700" indent="0">
              <a:buNone/>
            </a:pPr>
            <a:r>
              <a:rPr lang="en-CH" dirty="0"/>
              <a:t>Draw on board </a:t>
            </a:r>
          </a:p>
          <a:p>
            <a:pPr marL="139700" indent="0">
              <a:buNone/>
            </a:pPr>
            <a:endParaRPr lang="en-CH" dirty="0"/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Problem with the divide and conquer approach is that tasks create other tasks and work partitioning (splitting up work) is part of the task. </a:t>
            </a:r>
            <a:endParaRPr lang="en-GB" dirty="0"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3913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907331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Quickly mention Cilk</a:t>
            </a:r>
          </a:p>
        </p:txBody>
      </p:sp>
    </p:spTree>
    <p:extLst>
      <p:ext uri="{BB962C8B-B14F-4D97-AF65-F5344CB8AC3E}">
        <p14:creationId xmlns:p14="http://schemas.microsoft.com/office/powerpoint/2010/main" val="1547002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324e25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1324e25e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1324e25e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3736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21324e25e9_2_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g21324e25e9_2_263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4" name="Google Shape;1464;g21324e25e9_2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B9BD5"/>
          </a:solidFill>
          <a:ln w="12600" cap="flat" cmpd="sng">
            <a:solidFill>
              <a:srgbClr val="41719C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65" name="Google Shape;1465;g21324e25e9_2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21324e25e9_2_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g21324e25e9_2_263:notes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4" name="Google Shape;1464;g21324e25e9_2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B9BD5"/>
          </a:solidFill>
          <a:ln w="12600" cap="flat" cmpd="sng">
            <a:solidFill>
              <a:srgbClr val="41719C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65" name="Google Shape;1465;g21324e25e9_2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8717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c9f1c0934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1" name="Google Shape;1511;gc9f1c0934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ym typeface="Calibri"/>
            </a:endParaRPr>
          </a:p>
        </p:txBody>
      </p:sp>
      <p:sp>
        <p:nvSpPr>
          <p:cNvPr id="1512" name="Google Shape;1512;gc9f1c0934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3fb5ce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g313fb5cee0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5471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324e25e9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g21324e25e9_0_1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35d3a59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g5435d3a593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28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ctrTitle"/>
          </p:nvPr>
        </p:nvSpPr>
        <p:spPr>
          <a:xfrm>
            <a:off x="409699" y="841772"/>
            <a:ext cx="8305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ubTitle" idx="1"/>
          </p:nvPr>
        </p:nvSpPr>
        <p:spPr>
          <a:xfrm>
            <a:off x="409699" y="2701528"/>
            <a:ext cx="8305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sldNum" idx="12"/>
          </p:nvPr>
        </p:nvSpPr>
        <p:spPr>
          <a:xfrm>
            <a:off x="6657604" y="47517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 idx="2"/>
          </p:nvPr>
        </p:nvSpPr>
        <p:spPr>
          <a:xfrm>
            <a:off x="457110" y="1203390"/>
            <a:ext cx="8229330" cy="298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110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253835" y="1153391"/>
            <a:ext cx="4261200" cy="3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2"/>
          </p:nvPr>
        </p:nvSpPr>
        <p:spPr>
          <a:xfrm>
            <a:off x="4629150" y="1153391"/>
            <a:ext cx="4259400" cy="3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413" cy="111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1"/>
          </p:nvPr>
        </p:nvSpPr>
        <p:spPr>
          <a:xfrm>
            <a:off x="253603" y="1144191"/>
            <a:ext cx="8634413" cy="399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56" cy="2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4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56" cy="2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413" cy="111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body" idx="1"/>
          </p:nvPr>
        </p:nvSpPr>
        <p:spPr>
          <a:xfrm>
            <a:off x="253603" y="1144191"/>
            <a:ext cx="4260056" cy="399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body" idx="2"/>
          </p:nvPr>
        </p:nvSpPr>
        <p:spPr>
          <a:xfrm>
            <a:off x="4627960" y="1144191"/>
            <a:ext cx="4260056" cy="399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56" cy="2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0" name="Google Shape;190;p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1" name="Google Shape;191;p39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56" cy="2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413" cy="111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56" cy="2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56" cy="2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56" cy="2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4" name="Google Shape;204;p4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56" cy="2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413" cy="111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body" idx="1"/>
          </p:nvPr>
        </p:nvSpPr>
        <p:spPr>
          <a:xfrm rot="5400000">
            <a:off x="2571155" y="-1173361"/>
            <a:ext cx="3999309" cy="863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56" cy="2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>
            <a:spLocks noGrp="1"/>
          </p:cNvSpPr>
          <p:nvPr>
            <p:ph type="title"/>
          </p:nvPr>
        </p:nvSpPr>
        <p:spPr>
          <a:xfrm rot="5400000">
            <a:off x="5236964" y="1492448"/>
            <a:ext cx="5143500" cy="215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body" idx="1"/>
          </p:nvPr>
        </p:nvSpPr>
        <p:spPr>
          <a:xfrm rot="5400000">
            <a:off x="862608" y="-609004"/>
            <a:ext cx="5143500" cy="63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56" cy="2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9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dt" idx="10"/>
          </p:nvPr>
        </p:nvSpPr>
        <p:spPr>
          <a:xfrm>
            <a:off x="253835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413" cy="111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429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6858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0287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371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>
            <a:off x="253603" y="1144191"/>
            <a:ext cx="8634413" cy="399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ldNum" idx="12"/>
          </p:nvPr>
        </p:nvSpPr>
        <p:spPr>
          <a:xfrm>
            <a:off x="6456760" y="4794647"/>
            <a:ext cx="2431256" cy="21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6"/>
          <p:cNvSpPr txBox="1">
            <a:spLocks noGrp="1"/>
          </p:cNvSpPr>
          <p:nvPr>
            <p:ph type="ctrTitle"/>
          </p:nvPr>
        </p:nvSpPr>
        <p:spPr>
          <a:xfrm>
            <a:off x="409699" y="841772"/>
            <a:ext cx="8305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Programming</a:t>
            </a:r>
            <a:br>
              <a:rPr lang="en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Session </a:t>
            </a:r>
            <a:r>
              <a:rPr lang="en"/>
              <a:t>5</a:t>
            </a: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6"/>
          <p:cNvSpPr txBox="1">
            <a:spLocks noGrp="1"/>
          </p:cNvSpPr>
          <p:nvPr>
            <p:ph type="subTitle" idx="1"/>
          </p:nvPr>
        </p:nvSpPr>
        <p:spPr>
          <a:xfrm>
            <a:off x="409699" y="2701528"/>
            <a:ext cx="8305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Calibri"/>
              <a:buNone/>
            </a:pPr>
            <a:r>
              <a:rPr lang="en" dirty="0">
                <a:solidFill>
                  <a:srgbClr val="C55A11"/>
                </a:solidFill>
              </a:rPr>
              <a:t>Spring 2024</a:t>
            </a:r>
            <a:endParaRPr sz="1800" b="0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3"/>
          <p:cNvSpPr txBox="1">
            <a:spLocks noGrp="1"/>
          </p:cNvSpPr>
          <p:nvPr>
            <p:ph type="body" idx="1"/>
          </p:nvPr>
        </p:nvSpPr>
        <p:spPr>
          <a:xfrm>
            <a:off x="253600" y="1144194"/>
            <a:ext cx="8634300" cy="1247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Washing </a:t>
            </a:r>
            <a:r>
              <a:rPr lang="en">
                <a:solidFill>
                  <a:schemeClr val="dk1"/>
                </a:solidFill>
              </a:rPr>
              <a:t>- 50 min, </a:t>
            </a:r>
            <a:r>
              <a:rPr lang="en" b="1">
                <a:solidFill>
                  <a:srgbClr val="70AD47"/>
                </a:solidFill>
              </a:rPr>
              <a:t>Dryer </a:t>
            </a:r>
            <a:r>
              <a:rPr lang="en">
                <a:solidFill>
                  <a:schemeClr val="dk1"/>
                </a:solidFill>
              </a:rPr>
              <a:t>- 90 min, </a:t>
            </a:r>
            <a:r>
              <a:rPr lang="en" b="1">
                <a:solidFill>
                  <a:srgbClr val="5B9BD5"/>
                </a:solidFill>
              </a:rPr>
              <a:t>Iron </a:t>
            </a:r>
            <a:r>
              <a:rPr lang="en">
                <a:solidFill>
                  <a:schemeClr val="dk1"/>
                </a:solidFill>
              </a:rPr>
              <a:t>- 15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b) what would be a better (faster) strategy?</a:t>
            </a:r>
            <a:endParaRPr/>
          </a:p>
        </p:txBody>
      </p:sp>
      <p:sp>
        <p:nvSpPr>
          <p:cNvPr id="304" name="Google Shape;304;p53"/>
          <p:cNvSpPr/>
          <p:nvPr/>
        </p:nvSpPr>
        <p:spPr>
          <a:xfrm>
            <a:off x="592175" y="26241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53"/>
          <p:cNvSpPr/>
          <p:nvPr/>
        </p:nvSpPr>
        <p:spPr>
          <a:xfrm>
            <a:off x="1126175" y="26241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53"/>
          <p:cNvSpPr/>
          <p:nvPr/>
        </p:nvSpPr>
        <p:spPr>
          <a:xfrm>
            <a:off x="2107475" y="26241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3"/>
          <p:cNvSpPr/>
          <p:nvPr/>
        </p:nvSpPr>
        <p:spPr>
          <a:xfrm>
            <a:off x="1126175" y="30132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53"/>
          <p:cNvSpPr/>
          <p:nvPr/>
        </p:nvSpPr>
        <p:spPr>
          <a:xfrm>
            <a:off x="2107475" y="30132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53"/>
          <p:cNvSpPr/>
          <p:nvPr/>
        </p:nvSpPr>
        <p:spPr>
          <a:xfrm>
            <a:off x="3088775" y="30132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4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4"/>
          <p:cNvSpPr txBox="1">
            <a:spLocks noGrp="1"/>
          </p:cNvSpPr>
          <p:nvPr>
            <p:ph type="body" idx="1"/>
          </p:nvPr>
        </p:nvSpPr>
        <p:spPr>
          <a:xfrm>
            <a:off x="253600" y="1144194"/>
            <a:ext cx="8634300" cy="1247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Washing </a:t>
            </a:r>
            <a:r>
              <a:rPr lang="en">
                <a:solidFill>
                  <a:schemeClr val="dk1"/>
                </a:solidFill>
              </a:rPr>
              <a:t>- 50 min, </a:t>
            </a:r>
            <a:r>
              <a:rPr lang="en" b="1">
                <a:solidFill>
                  <a:srgbClr val="70AD47"/>
                </a:solidFill>
              </a:rPr>
              <a:t>Dryer </a:t>
            </a:r>
            <a:r>
              <a:rPr lang="en">
                <a:solidFill>
                  <a:schemeClr val="dk1"/>
                </a:solidFill>
              </a:rPr>
              <a:t>- 90 min, </a:t>
            </a:r>
            <a:r>
              <a:rPr lang="en" b="1">
                <a:solidFill>
                  <a:srgbClr val="5B9BD5"/>
                </a:solidFill>
              </a:rPr>
              <a:t>Iron </a:t>
            </a:r>
            <a:r>
              <a:rPr lang="en">
                <a:solidFill>
                  <a:schemeClr val="dk1"/>
                </a:solidFill>
              </a:rPr>
              <a:t>- 15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b) what would be a better (faster) strategy?</a:t>
            </a:r>
            <a:endParaRPr/>
          </a:p>
        </p:txBody>
      </p:sp>
      <p:sp>
        <p:nvSpPr>
          <p:cNvPr id="316" name="Google Shape;316;p54"/>
          <p:cNvSpPr/>
          <p:nvPr/>
        </p:nvSpPr>
        <p:spPr>
          <a:xfrm>
            <a:off x="592175" y="26241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4"/>
          <p:cNvSpPr/>
          <p:nvPr/>
        </p:nvSpPr>
        <p:spPr>
          <a:xfrm>
            <a:off x="1126175" y="26241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4"/>
          <p:cNvSpPr/>
          <p:nvPr/>
        </p:nvSpPr>
        <p:spPr>
          <a:xfrm>
            <a:off x="2107475" y="26241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54"/>
          <p:cNvSpPr/>
          <p:nvPr/>
        </p:nvSpPr>
        <p:spPr>
          <a:xfrm>
            <a:off x="1126175" y="30132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/>
          <p:nvPr/>
        </p:nvSpPr>
        <p:spPr>
          <a:xfrm>
            <a:off x="2107475" y="30132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4"/>
          <p:cNvSpPr/>
          <p:nvPr/>
        </p:nvSpPr>
        <p:spPr>
          <a:xfrm>
            <a:off x="3088775" y="30132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4"/>
          <p:cNvSpPr/>
          <p:nvPr/>
        </p:nvSpPr>
        <p:spPr>
          <a:xfrm>
            <a:off x="1660175" y="3402300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54"/>
          <p:cNvSpPr/>
          <p:nvPr/>
        </p:nvSpPr>
        <p:spPr>
          <a:xfrm>
            <a:off x="3088775" y="3402300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54"/>
          <p:cNvSpPr/>
          <p:nvPr/>
        </p:nvSpPr>
        <p:spPr>
          <a:xfrm>
            <a:off x="4070075" y="340230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54"/>
          <p:cNvSpPr/>
          <p:nvPr/>
        </p:nvSpPr>
        <p:spPr>
          <a:xfrm>
            <a:off x="2194175" y="3791400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4"/>
          <p:cNvSpPr/>
          <p:nvPr/>
        </p:nvSpPr>
        <p:spPr>
          <a:xfrm>
            <a:off x="4070075" y="3791400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4"/>
          <p:cNvSpPr/>
          <p:nvPr/>
        </p:nvSpPr>
        <p:spPr>
          <a:xfrm>
            <a:off x="5051375" y="379140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54"/>
          <p:cNvSpPr txBox="1"/>
          <p:nvPr/>
        </p:nvSpPr>
        <p:spPr>
          <a:xfrm>
            <a:off x="3580475" y="2365750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Throughput?</a:t>
            </a:r>
            <a:endParaRPr dirty="0"/>
          </a:p>
        </p:txBody>
      </p:sp>
      <p:sp>
        <p:nvSpPr>
          <p:cNvPr id="3" name="Google Shape;329;p54">
            <a:extLst>
              <a:ext uri="{FF2B5EF4-FFF2-40B4-BE49-F238E27FC236}">
                <a16:creationId xmlns:a16="http://schemas.microsoft.com/office/drawing/2014/main" id="{2E4164F6-DF5C-9FDF-A6D2-BF3FD3963371}"/>
              </a:ext>
            </a:extLst>
          </p:cNvPr>
          <p:cNvSpPr txBox="1"/>
          <p:nvPr/>
        </p:nvSpPr>
        <p:spPr>
          <a:xfrm>
            <a:off x="1274902" y="4509300"/>
            <a:ext cx="3723817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person per 106.25 min (425 min / 4)</a:t>
            </a:r>
            <a:endParaRPr sz="18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C62BC855-9AF6-03A7-A1C1-9B4410ABE245}"/>
              </a:ext>
            </a:extLst>
          </p:cNvPr>
          <p:cNvCxnSpPr/>
          <p:nvPr/>
        </p:nvCxnSpPr>
        <p:spPr>
          <a:xfrm>
            <a:off x="694944" y="4484706"/>
            <a:ext cx="4635131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9;p54">
            <a:extLst>
              <a:ext uri="{FF2B5EF4-FFF2-40B4-BE49-F238E27FC236}">
                <a16:creationId xmlns:a16="http://schemas.microsoft.com/office/drawing/2014/main" id="{D48038B7-20C2-C812-6984-2F8772EB343E}"/>
              </a:ext>
            </a:extLst>
          </p:cNvPr>
          <p:cNvSpPr txBox="1"/>
          <p:nvPr/>
        </p:nvSpPr>
        <p:spPr>
          <a:xfrm>
            <a:off x="5708534" y="3085200"/>
            <a:ext cx="3179366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lead in &amp; lead out</a:t>
            </a:r>
            <a:b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(fixed number of students)</a:t>
            </a:r>
          </a:p>
        </p:txBody>
      </p:sp>
    </p:spTree>
    <p:extLst>
      <p:ext uri="{BB962C8B-B14F-4D97-AF65-F5344CB8AC3E}">
        <p14:creationId xmlns:p14="http://schemas.microsoft.com/office/powerpoint/2010/main" val="238897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4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4"/>
          <p:cNvSpPr txBox="1">
            <a:spLocks noGrp="1"/>
          </p:cNvSpPr>
          <p:nvPr>
            <p:ph type="body" idx="1"/>
          </p:nvPr>
        </p:nvSpPr>
        <p:spPr>
          <a:xfrm>
            <a:off x="253600" y="1144194"/>
            <a:ext cx="8634300" cy="1247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Washing </a:t>
            </a:r>
            <a:r>
              <a:rPr lang="en">
                <a:solidFill>
                  <a:schemeClr val="dk1"/>
                </a:solidFill>
              </a:rPr>
              <a:t>- 50 min, </a:t>
            </a:r>
            <a:r>
              <a:rPr lang="en" b="1">
                <a:solidFill>
                  <a:srgbClr val="70AD47"/>
                </a:solidFill>
              </a:rPr>
              <a:t>Dryer </a:t>
            </a:r>
            <a:r>
              <a:rPr lang="en">
                <a:solidFill>
                  <a:schemeClr val="dk1"/>
                </a:solidFill>
              </a:rPr>
              <a:t>- 90 min, </a:t>
            </a:r>
            <a:r>
              <a:rPr lang="en" b="1">
                <a:solidFill>
                  <a:srgbClr val="5B9BD5"/>
                </a:solidFill>
              </a:rPr>
              <a:t>Iron </a:t>
            </a:r>
            <a:r>
              <a:rPr lang="en">
                <a:solidFill>
                  <a:schemeClr val="dk1"/>
                </a:solidFill>
              </a:rPr>
              <a:t>- 15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b) what would be a better (faster) strategy?</a:t>
            </a:r>
            <a:endParaRPr/>
          </a:p>
        </p:txBody>
      </p:sp>
      <p:sp>
        <p:nvSpPr>
          <p:cNvPr id="316" name="Google Shape;316;p54"/>
          <p:cNvSpPr/>
          <p:nvPr/>
        </p:nvSpPr>
        <p:spPr>
          <a:xfrm>
            <a:off x="592175" y="26241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4"/>
          <p:cNvSpPr/>
          <p:nvPr/>
        </p:nvSpPr>
        <p:spPr>
          <a:xfrm>
            <a:off x="1126175" y="26241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4"/>
          <p:cNvSpPr/>
          <p:nvPr/>
        </p:nvSpPr>
        <p:spPr>
          <a:xfrm>
            <a:off x="2107475" y="26241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54"/>
          <p:cNvSpPr/>
          <p:nvPr/>
        </p:nvSpPr>
        <p:spPr>
          <a:xfrm>
            <a:off x="1126175" y="30132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/>
          <p:nvPr/>
        </p:nvSpPr>
        <p:spPr>
          <a:xfrm>
            <a:off x="2107475" y="30132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4"/>
          <p:cNvSpPr/>
          <p:nvPr/>
        </p:nvSpPr>
        <p:spPr>
          <a:xfrm>
            <a:off x="3088775" y="30132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4"/>
          <p:cNvSpPr/>
          <p:nvPr/>
        </p:nvSpPr>
        <p:spPr>
          <a:xfrm>
            <a:off x="1660175" y="3402300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54"/>
          <p:cNvSpPr/>
          <p:nvPr/>
        </p:nvSpPr>
        <p:spPr>
          <a:xfrm>
            <a:off x="3088775" y="3402300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54"/>
          <p:cNvSpPr/>
          <p:nvPr/>
        </p:nvSpPr>
        <p:spPr>
          <a:xfrm>
            <a:off x="4070075" y="340230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54"/>
          <p:cNvSpPr/>
          <p:nvPr/>
        </p:nvSpPr>
        <p:spPr>
          <a:xfrm>
            <a:off x="2194175" y="3791400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4"/>
          <p:cNvSpPr/>
          <p:nvPr/>
        </p:nvSpPr>
        <p:spPr>
          <a:xfrm>
            <a:off x="4070075" y="3791400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4"/>
          <p:cNvSpPr/>
          <p:nvPr/>
        </p:nvSpPr>
        <p:spPr>
          <a:xfrm>
            <a:off x="5051375" y="379140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54"/>
          <p:cNvSpPr txBox="1"/>
          <p:nvPr/>
        </p:nvSpPr>
        <p:spPr>
          <a:xfrm>
            <a:off x="3580475" y="2365750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Throughput?</a:t>
            </a:r>
            <a:endParaRPr dirty="0"/>
          </a:p>
        </p:txBody>
      </p:sp>
      <p:sp>
        <p:nvSpPr>
          <p:cNvPr id="329" name="Google Shape;329;p54"/>
          <p:cNvSpPr txBox="1"/>
          <p:nvPr/>
        </p:nvSpPr>
        <p:spPr>
          <a:xfrm>
            <a:off x="3801725" y="2896050"/>
            <a:ext cx="21570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person per 90 min</a:t>
            </a:r>
            <a:endParaRPr sz="1800" dirty="0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0A00FA2-225D-C9E6-CB3F-DBD9974326C3}"/>
              </a:ext>
            </a:extLst>
          </p:cNvPr>
          <p:cNvCxnSpPr>
            <a:cxnSpLocks/>
          </p:cNvCxnSpPr>
          <p:nvPr/>
        </p:nvCxnSpPr>
        <p:spPr>
          <a:xfrm>
            <a:off x="4348775" y="3654294"/>
            <a:ext cx="9813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9;p54">
            <a:extLst>
              <a:ext uri="{FF2B5EF4-FFF2-40B4-BE49-F238E27FC236}">
                <a16:creationId xmlns:a16="http://schemas.microsoft.com/office/drawing/2014/main" id="{3C89D9BB-C87B-6DCB-B871-340BDE05A8AE}"/>
              </a:ext>
            </a:extLst>
          </p:cNvPr>
          <p:cNvSpPr txBox="1"/>
          <p:nvPr/>
        </p:nvSpPr>
        <p:spPr>
          <a:xfrm>
            <a:off x="5708534" y="3085200"/>
            <a:ext cx="3179366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utilization</a:t>
            </a:r>
            <a:b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(indefinite number of students)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5"/>
          <p:cNvSpPr txBox="1">
            <a:spLocks noGrp="1"/>
          </p:cNvSpPr>
          <p:nvPr>
            <p:ph type="body" idx="1"/>
          </p:nvPr>
        </p:nvSpPr>
        <p:spPr>
          <a:xfrm>
            <a:off x="253600" y="1144194"/>
            <a:ext cx="8634300" cy="1247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Washing </a:t>
            </a:r>
            <a:r>
              <a:rPr lang="en">
                <a:solidFill>
                  <a:schemeClr val="dk1"/>
                </a:solidFill>
              </a:rPr>
              <a:t>- 50 min, </a:t>
            </a:r>
            <a:r>
              <a:rPr lang="en" b="1">
                <a:solidFill>
                  <a:srgbClr val="70AD47"/>
                </a:solidFill>
              </a:rPr>
              <a:t>Dryer </a:t>
            </a:r>
            <a:r>
              <a:rPr lang="en">
                <a:solidFill>
                  <a:schemeClr val="dk1"/>
                </a:solidFill>
              </a:rPr>
              <a:t>- 90 min, </a:t>
            </a:r>
            <a:r>
              <a:rPr lang="en" b="1">
                <a:solidFill>
                  <a:srgbClr val="5B9BD5"/>
                </a:solidFill>
              </a:rPr>
              <a:t>Iron </a:t>
            </a:r>
            <a:r>
              <a:rPr lang="en">
                <a:solidFill>
                  <a:schemeClr val="dk1"/>
                </a:solidFill>
              </a:rPr>
              <a:t>- 15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b) what would be a better (faster) strategy?</a:t>
            </a:r>
            <a:endParaRPr/>
          </a:p>
        </p:txBody>
      </p:sp>
      <p:sp>
        <p:nvSpPr>
          <p:cNvPr id="338" name="Google Shape;338;p55"/>
          <p:cNvSpPr/>
          <p:nvPr/>
        </p:nvSpPr>
        <p:spPr>
          <a:xfrm>
            <a:off x="592175" y="26241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5"/>
          <p:cNvSpPr/>
          <p:nvPr/>
        </p:nvSpPr>
        <p:spPr>
          <a:xfrm>
            <a:off x="1126175" y="26241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5"/>
          <p:cNvSpPr/>
          <p:nvPr/>
        </p:nvSpPr>
        <p:spPr>
          <a:xfrm>
            <a:off x="2107475" y="26241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5"/>
          <p:cNvSpPr/>
          <p:nvPr/>
        </p:nvSpPr>
        <p:spPr>
          <a:xfrm>
            <a:off x="1126175" y="30132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55"/>
          <p:cNvSpPr/>
          <p:nvPr/>
        </p:nvSpPr>
        <p:spPr>
          <a:xfrm>
            <a:off x="2107475" y="30132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5"/>
          <p:cNvSpPr/>
          <p:nvPr/>
        </p:nvSpPr>
        <p:spPr>
          <a:xfrm>
            <a:off x="3088775" y="30132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55"/>
          <p:cNvSpPr/>
          <p:nvPr/>
        </p:nvSpPr>
        <p:spPr>
          <a:xfrm>
            <a:off x="1660175" y="3402300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55"/>
          <p:cNvSpPr/>
          <p:nvPr/>
        </p:nvSpPr>
        <p:spPr>
          <a:xfrm>
            <a:off x="3088775" y="3402300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55"/>
          <p:cNvSpPr/>
          <p:nvPr/>
        </p:nvSpPr>
        <p:spPr>
          <a:xfrm>
            <a:off x="4070075" y="340230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5"/>
          <p:cNvSpPr/>
          <p:nvPr/>
        </p:nvSpPr>
        <p:spPr>
          <a:xfrm>
            <a:off x="2194175" y="3791400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55"/>
          <p:cNvSpPr/>
          <p:nvPr/>
        </p:nvSpPr>
        <p:spPr>
          <a:xfrm>
            <a:off x="4070075" y="3791400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5"/>
          <p:cNvSpPr/>
          <p:nvPr/>
        </p:nvSpPr>
        <p:spPr>
          <a:xfrm>
            <a:off x="5051375" y="379140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5"/>
          <p:cNvSpPr txBox="1"/>
          <p:nvPr/>
        </p:nvSpPr>
        <p:spPr>
          <a:xfrm>
            <a:off x="3580475" y="2365750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Throughput?</a:t>
            </a:r>
            <a:endParaRPr dirty="0"/>
          </a:p>
        </p:txBody>
      </p:sp>
      <p:sp>
        <p:nvSpPr>
          <p:cNvPr id="351" name="Google Shape;351;p55"/>
          <p:cNvSpPr txBox="1"/>
          <p:nvPr/>
        </p:nvSpPr>
        <p:spPr>
          <a:xfrm>
            <a:off x="3801725" y="2896050"/>
            <a:ext cx="21570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person per 90 min</a:t>
            </a:r>
            <a:endParaRPr sz="1800" dirty="0"/>
          </a:p>
        </p:txBody>
      </p:sp>
      <p:sp>
        <p:nvSpPr>
          <p:cNvPr id="354" name="Google Shape;354;p55"/>
          <p:cNvSpPr txBox="1"/>
          <p:nvPr/>
        </p:nvSpPr>
        <p:spPr>
          <a:xfrm>
            <a:off x="5995150" y="2562500"/>
            <a:ext cx="3016800" cy="1171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How to compute throughput fast for pipelines with no duplicated stages?</a:t>
            </a:r>
            <a:endParaRPr sz="1800" dirty="0">
              <a:solidFill>
                <a:srgbClr val="434343"/>
              </a:solidFill>
            </a:endParaRPr>
          </a:p>
        </p:txBody>
      </p:sp>
      <p:pic>
        <p:nvPicPr>
          <p:cNvPr id="355" name="Google Shape;35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844" y="4031544"/>
            <a:ext cx="2975400" cy="57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371FBF64-E3A5-2B24-9329-9ACD0961C80A}"/>
              </a:ext>
            </a:extLst>
          </p:cNvPr>
          <p:cNvCxnSpPr>
            <a:cxnSpLocks/>
          </p:cNvCxnSpPr>
          <p:nvPr/>
        </p:nvCxnSpPr>
        <p:spPr>
          <a:xfrm>
            <a:off x="4348775" y="3654294"/>
            <a:ext cx="9813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34CD9C8-A526-8916-CB36-9B3A045E6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8" y="627888"/>
            <a:ext cx="6577892" cy="40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6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6"/>
          <p:cNvSpPr txBox="1">
            <a:spLocks noGrp="1"/>
          </p:cNvSpPr>
          <p:nvPr>
            <p:ph type="body" idx="1"/>
          </p:nvPr>
        </p:nvSpPr>
        <p:spPr>
          <a:xfrm>
            <a:off x="253600" y="1144199"/>
            <a:ext cx="8634300" cy="34308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Washing </a:t>
            </a:r>
            <a:r>
              <a:rPr lang="en">
                <a:solidFill>
                  <a:schemeClr val="dk1"/>
                </a:solidFill>
              </a:rPr>
              <a:t>- 50 min, </a:t>
            </a:r>
            <a:r>
              <a:rPr lang="en" b="1">
                <a:solidFill>
                  <a:srgbClr val="70AD47"/>
                </a:solidFill>
              </a:rPr>
              <a:t>Dryer </a:t>
            </a:r>
            <a:r>
              <a:rPr lang="en">
                <a:solidFill>
                  <a:schemeClr val="dk1"/>
                </a:solidFill>
              </a:rPr>
              <a:t>- 90 min, </a:t>
            </a:r>
            <a:r>
              <a:rPr lang="en" b="1">
                <a:solidFill>
                  <a:srgbClr val="5B9BD5"/>
                </a:solidFill>
              </a:rPr>
              <a:t>Iron </a:t>
            </a:r>
            <a:r>
              <a:rPr lang="en">
                <a:solidFill>
                  <a:schemeClr val="dk1"/>
                </a:solidFill>
              </a:rPr>
              <a:t>- 15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c) what if they bought another </a:t>
            </a:r>
            <a:r>
              <a:rPr lang="en" b="1">
                <a:solidFill>
                  <a:srgbClr val="38761D"/>
                </a:solidFill>
              </a:rPr>
              <a:t>dryer</a:t>
            </a:r>
            <a:r>
              <a:rPr lang="en"/>
              <a:t>?</a:t>
            </a:r>
            <a:endParaRPr/>
          </a:p>
        </p:txBody>
      </p:sp>
      <p:sp>
        <p:nvSpPr>
          <p:cNvPr id="362" name="Google Shape;362;p56"/>
          <p:cNvSpPr/>
          <p:nvPr/>
        </p:nvSpPr>
        <p:spPr>
          <a:xfrm>
            <a:off x="592175" y="26241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6"/>
          <p:cNvSpPr/>
          <p:nvPr/>
        </p:nvSpPr>
        <p:spPr>
          <a:xfrm>
            <a:off x="1126175" y="26241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6"/>
          <p:cNvSpPr/>
          <p:nvPr/>
        </p:nvSpPr>
        <p:spPr>
          <a:xfrm>
            <a:off x="2107475" y="26241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7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7"/>
          <p:cNvSpPr txBox="1">
            <a:spLocks noGrp="1"/>
          </p:cNvSpPr>
          <p:nvPr>
            <p:ph type="body" idx="1"/>
          </p:nvPr>
        </p:nvSpPr>
        <p:spPr>
          <a:xfrm>
            <a:off x="253600" y="1144199"/>
            <a:ext cx="8634300" cy="34308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Washing </a:t>
            </a:r>
            <a:r>
              <a:rPr lang="en">
                <a:solidFill>
                  <a:schemeClr val="dk1"/>
                </a:solidFill>
              </a:rPr>
              <a:t>- 50 min, </a:t>
            </a:r>
            <a:r>
              <a:rPr lang="en" b="1">
                <a:solidFill>
                  <a:srgbClr val="70AD47"/>
                </a:solidFill>
              </a:rPr>
              <a:t>Dryer </a:t>
            </a:r>
            <a:r>
              <a:rPr lang="en">
                <a:solidFill>
                  <a:schemeClr val="dk1"/>
                </a:solidFill>
              </a:rPr>
              <a:t>- 90 min, </a:t>
            </a:r>
            <a:r>
              <a:rPr lang="en" b="1">
                <a:solidFill>
                  <a:srgbClr val="5B9BD5"/>
                </a:solidFill>
              </a:rPr>
              <a:t>Iron </a:t>
            </a:r>
            <a:r>
              <a:rPr lang="en">
                <a:solidFill>
                  <a:schemeClr val="dk1"/>
                </a:solidFill>
              </a:rPr>
              <a:t>- 15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c) what if they bought another </a:t>
            </a:r>
            <a:r>
              <a:rPr lang="en" b="1">
                <a:solidFill>
                  <a:srgbClr val="38761D"/>
                </a:solidFill>
              </a:rPr>
              <a:t>dryer</a:t>
            </a:r>
            <a:r>
              <a:rPr lang="en"/>
              <a:t>?</a:t>
            </a:r>
            <a:endParaRPr/>
          </a:p>
        </p:txBody>
      </p:sp>
      <p:sp>
        <p:nvSpPr>
          <p:cNvPr id="371" name="Google Shape;371;p57"/>
          <p:cNvSpPr/>
          <p:nvPr/>
        </p:nvSpPr>
        <p:spPr>
          <a:xfrm>
            <a:off x="592175" y="26241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7"/>
          <p:cNvSpPr/>
          <p:nvPr/>
        </p:nvSpPr>
        <p:spPr>
          <a:xfrm>
            <a:off x="1126175" y="26241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7"/>
          <p:cNvSpPr/>
          <p:nvPr/>
        </p:nvSpPr>
        <p:spPr>
          <a:xfrm>
            <a:off x="2107475" y="26241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7"/>
          <p:cNvSpPr/>
          <p:nvPr/>
        </p:nvSpPr>
        <p:spPr>
          <a:xfrm>
            <a:off x="1126175" y="30132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7"/>
          <p:cNvSpPr/>
          <p:nvPr/>
        </p:nvSpPr>
        <p:spPr>
          <a:xfrm>
            <a:off x="1660175" y="3013275"/>
            <a:ext cx="981300" cy="389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7"/>
          <p:cNvSpPr/>
          <p:nvPr/>
        </p:nvSpPr>
        <p:spPr>
          <a:xfrm>
            <a:off x="2641475" y="30132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8"/>
          <p:cNvSpPr txBox="1">
            <a:spLocks noGrp="1"/>
          </p:cNvSpPr>
          <p:nvPr>
            <p:ph type="body" idx="1"/>
          </p:nvPr>
        </p:nvSpPr>
        <p:spPr>
          <a:xfrm>
            <a:off x="253600" y="1144199"/>
            <a:ext cx="8634300" cy="34308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Washing </a:t>
            </a:r>
            <a:r>
              <a:rPr lang="en" dirty="0">
                <a:solidFill>
                  <a:schemeClr val="dk1"/>
                </a:solidFill>
              </a:rPr>
              <a:t>- 50 min, </a:t>
            </a:r>
            <a:r>
              <a:rPr lang="en" b="1" dirty="0">
                <a:solidFill>
                  <a:srgbClr val="70AD47"/>
                </a:solidFill>
              </a:rPr>
              <a:t>Dryer </a:t>
            </a:r>
            <a:r>
              <a:rPr lang="en" dirty="0">
                <a:solidFill>
                  <a:schemeClr val="dk1"/>
                </a:solidFill>
              </a:rPr>
              <a:t>- 90 min, </a:t>
            </a:r>
            <a:r>
              <a:rPr lang="en" b="1" dirty="0">
                <a:solidFill>
                  <a:srgbClr val="5B9BD5"/>
                </a:solidFill>
              </a:rPr>
              <a:t>Iron </a:t>
            </a:r>
            <a:r>
              <a:rPr lang="en" dirty="0">
                <a:solidFill>
                  <a:schemeClr val="dk1"/>
                </a:solidFill>
              </a:rPr>
              <a:t>- 15 min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 c) what if they bought another </a:t>
            </a:r>
            <a:r>
              <a:rPr lang="en" b="1" dirty="0">
                <a:solidFill>
                  <a:srgbClr val="38761D"/>
                </a:solidFill>
              </a:rPr>
              <a:t>dryer</a:t>
            </a:r>
            <a:r>
              <a:rPr lang="en" dirty="0"/>
              <a:t>?</a:t>
            </a:r>
            <a:endParaRPr dirty="0"/>
          </a:p>
        </p:txBody>
      </p:sp>
      <p:sp>
        <p:nvSpPr>
          <p:cNvPr id="383" name="Google Shape;383;p58"/>
          <p:cNvSpPr/>
          <p:nvPr/>
        </p:nvSpPr>
        <p:spPr>
          <a:xfrm>
            <a:off x="592175" y="26241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8"/>
          <p:cNvSpPr/>
          <p:nvPr/>
        </p:nvSpPr>
        <p:spPr>
          <a:xfrm>
            <a:off x="1126175" y="26241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8"/>
          <p:cNvSpPr/>
          <p:nvPr/>
        </p:nvSpPr>
        <p:spPr>
          <a:xfrm>
            <a:off x="2107475" y="26241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8"/>
          <p:cNvSpPr/>
          <p:nvPr/>
        </p:nvSpPr>
        <p:spPr>
          <a:xfrm>
            <a:off x="1126175" y="30132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8"/>
          <p:cNvSpPr/>
          <p:nvPr/>
        </p:nvSpPr>
        <p:spPr>
          <a:xfrm>
            <a:off x="1660175" y="3013275"/>
            <a:ext cx="981300" cy="389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8"/>
          <p:cNvSpPr/>
          <p:nvPr/>
        </p:nvSpPr>
        <p:spPr>
          <a:xfrm>
            <a:off x="2641475" y="30132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8"/>
          <p:cNvSpPr/>
          <p:nvPr/>
        </p:nvSpPr>
        <p:spPr>
          <a:xfrm>
            <a:off x="1660175" y="3402300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8"/>
          <p:cNvSpPr/>
          <p:nvPr/>
        </p:nvSpPr>
        <p:spPr>
          <a:xfrm>
            <a:off x="2194175" y="3402300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8"/>
          <p:cNvSpPr/>
          <p:nvPr/>
        </p:nvSpPr>
        <p:spPr>
          <a:xfrm>
            <a:off x="3175475" y="340230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8"/>
          <p:cNvSpPr/>
          <p:nvPr/>
        </p:nvSpPr>
        <p:spPr>
          <a:xfrm>
            <a:off x="2194175" y="3791400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8"/>
          <p:cNvSpPr/>
          <p:nvPr/>
        </p:nvSpPr>
        <p:spPr>
          <a:xfrm>
            <a:off x="2728175" y="3791400"/>
            <a:ext cx="981300" cy="389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8"/>
          <p:cNvSpPr/>
          <p:nvPr/>
        </p:nvSpPr>
        <p:spPr>
          <a:xfrm>
            <a:off x="3709475" y="379140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8"/>
          <p:cNvSpPr txBox="1"/>
          <p:nvPr/>
        </p:nvSpPr>
        <p:spPr>
          <a:xfrm>
            <a:off x="6385375" y="2468550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Throughput?</a:t>
            </a:r>
            <a:endParaRPr/>
          </a:p>
        </p:txBody>
      </p:sp>
      <p:sp>
        <p:nvSpPr>
          <p:cNvPr id="396" name="Google Shape;396;p58"/>
          <p:cNvSpPr txBox="1"/>
          <p:nvPr/>
        </p:nvSpPr>
        <p:spPr>
          <a:xfrm>
            <a:off x="4033575" y="2468550"/>
            <a:ext cx="25995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Latency</a:t>
            </a:r>
            <a:r>
              <a:rPr lang="en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97" name="Google Shape;397;p58"/>
          <p:cNvSpPr txBox="1"/>
          <p:nvPr/>
        </p:nvSpPr>
        <p:spPr>
          <a:xfrm>
            <a:off x="4254825" y="3092750"/>
            <a:ext cx="21570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155 min</a:t>
            </a:r>
            <a:endParaRPr sz="1800"/>
          </a:p>
        </p:txBody>
      </p:sp>
      <p:sp>
        <p:nvSpPr>
          <p:cNvPr id="398" name="Google Shape;398;p58"/>
          <p:cNvSpPr txBox="1"/>
          <p:nvPr/>
        </p:nvSpPr>
        <p:spPr>
          <a:xfrm>
            <a:off x="6421450" y="3092750"/>
            <a:ext cx="2626465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person per 50 min</a:t>
            </a:r>
            <a:b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(full utilization)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person per 76.25 min</a:t>
            </a:r>
            <a:b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(with lead in &amp; lead out) </a:t>
            </a:r>
            <a:endParaRPr sz="1800" dirty="0"/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3A3376D9-0CED-6430-16E3-96BC27CD1762}"/>
              </a:ext>
            </a:extLst>
          </p:cNvPr>
          <p:cNvCxnSpPr>
            <a:cxnSpLocks/>
          </p:cNvCxnSpPr>
          <p:nvPr/>
        </p:nvCxnSpPr>
        <p:spPr>
          <a:xfrm>
            <a:off x="3442475" y="3648198"/>
            <a:ext cx="5340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62A642E1-F6C6-33CD-A5FD-25E7D236A287}"/>
              </a:ext>
            </a:extLst>
          </p:cNvPr>
          <p:cNvCxnSpPr>
            <a:cxnSpLocks/>
          </p:cNvCxnSpPr>
          <p:nvPr/>
        </p:nvCxnSpPr>
        <p:spPr>
          <a:xfrm>
            <a:off x="629962" y="4413197"/>
            <a:ext cx="3340396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398;p58">
            <a:extLst>
              <a:ext uri="{FF2B5EF4-FFF2-40B4-BE49-F238E27FC236}">
                <a16:creationId xmlns:a16="http://schemas.microsoft.com/office/drawing/2014/main" id="{62DD9079-2AC9-D617-A692-4FD3380030E3}"/>
              </a:ext>
            </a:extLst>
          </p:cNvPr>
          <p:cNvSpPr txBox="1"/>
          <p:nvPr/>
        </p:nvSpPr>
        <p:spPr>
          <a:xfrm>
            <a:off x="3335491" y="3268144"/>
            <a:ext cx="793367" cy="42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min  </a:t>
            </a:r>
            <a:endParaRPr sz="1100" dirty="0"/>
          </a:p>
        </p:txBody>
      </p:sp>
      <p:sp>
        <p:nvSpPr>
          <p:cNvPr id="7" name="Google Shape;398;p58">
            <a:extLst>
              <a:ext uri="{FF2B5EF4-FFF2-40B4-BE49-F238E27FC236}">
                <a16:creationId xmlns:a16="http://schemas.microsoft.com/office/drawing/2014/main" id="{E059AB25-CDDE-2DBA-3BEB-77C181666C3E}"/>
              </a:ext>
            </a:extLst>
          </p:cNvPr>
          <p:cNvSpPr txBox="1"/>
          <p:nvPr/>
        </p:nvSpPr>
        <p:spPr>
          <a:xfrm>
            <a:off x="629962" y="4427234"/>
            <a:ext cx="3358213" cy="42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305 min  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9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9"/>
          <p:cNvSpPr txBox="1">
            <a:spLocks noGrp="1"/>
          </p:cNvSpPr>
          <p:nvPr>
            <p:ph type="body" idx="1"/>
          </p:nvPr>
        </p:nvSpPr>
        <p:spPr>
          <a:xfrm>
            <a:off x="253600" y="1144199"/>
            <a:ext cx="8634300" cy="34308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Washing </a:t>
            </a:r>
            <a:r>
              <a:rPr lang="en" dirty="0">
                <a:solidFill>
                  <a:schemeClr val="dk1"/>
                </a:solidFill>
              </a:rPr>
              <a:t>- 50 min, </a:t>
            </a:r>
            <a:r>
              <a:rPr lang="en" b="1" dirty="0">
                <a:solidFill>
                  <a:srgbClr val="70AD47"/>
                </a:solidFill>
              </a:rPr>
              <a:t>Dryer </a:t>
            </a:r>
            <a:r>
              <a:rPr lang="en" dirty="0">
                <a:solidFill>
                  <a:schemeClr val="dk1"/>
                </a:solidFill>
              </a:rPr>
              <a:t>- 90 min, </a:t>
            </a:r>
            <a:r>
              <a:rPr lang="en" b="1" dirty="0">
                <a:solidFill>
                  <a:srgbClr val="5B9BD5"/>
                </a:solidFill>
              </a:rPr>
              <a:t>Iron </a:t>
            </a:r>
            <a:r>
              <a:rPr lang="en" dirty="0">
                <a:solidFill>
                  <a:schemeClr val="dk1"/>
                </a:solidFill>
              </a:rPr>
              <a:t>- 15 min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 c) what if they bought another </a:t>
            </a:r>
            <a:r>
              <a:rPr lang="en" b="1" dirty="0">
                <a:solidFill>
                  <a:srgbClr val="38761D"/>
                </a:solidFill>
              </a:rPr>
              <a:t>dryer</a:t>
            </a:r>
            <a:r>
              <a:rPr lang="en" dirty="0"/>
              <a:t>?</a:t>
            </a:r>
            <a:endParaRPr dirty="0"/>
          </a:p>
        </p:txBody>
      </p:sp>
      <p:sp>
        <p:nvSpPr>
          <p:cNvPr id="405" name="Google Shape;405;p59"/>
          <p:cNvSpPr/>
          <p:nvPr/>
        </p:nvSpPr>
        <p:spPr>
          <a:xfrm>
            <a:off x="592175" y="26241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9"/>
          <p:cNvSpPr/>
          <p:nvPr/>
        </p:nvSpPr>
        <p:spPr>
          <a:xfrm>
            <a:off x="1126175" y="26241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9"/>
          <p:cNvSpPr/>
          <p:nvPr/>
        </p:nvSpPr>
        <p:spPr>
          <a:xfrm>
            <a:off x="2107475" y="26241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9"/>
          <p:cNvSpPr/>
          <p:nvPr/>
        </p:nvSpPr>
        <p:spPr>
          <a:xfrm>
            <a:off x="1126175" y="30132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9"/>
          <p:cNvSpPr/>
          <p:nvPr/>
        </p:nvSpPr>
        <p:spPr>
          <a:xfrm>
            <a:off x="1660175" y="3013275"/>
            <a:ext cx="981300" cy="389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9"/>
          <p:cNvSpPr/>
          <p:nvPr/>
        </p:nvSpPr>
        <p:spPr>
          <a:xfrm>
            <a:off x="2641475" y="30132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9"/>
          <p:cNvSpPr/>
          <p:nvPr/>
        </p:nvSpPr>
        <p:spPr>
          <a:xfrm>
            <a:off x="1660175" y="3402300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9"/>
          <p:cNvSpPr/>
          <p:nvPr/>
        </p:nvSpPr>
        <p:spPr>
          <a:xfrm>
            <a:off x="2194175" y="3402300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9"/>
          <p:cNvSpPr/>
          <p:nvPr/>
        </p:nvSpPr>
        <p:spPr>
          <a:xfrm>
            <a:off x="3175475" y="340230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9"/>
          <p:cNvSpPr/>
          <p:nvPr/>
        </p:nvSpPr>
        <p:spPr>
          <a:xfrm>
            <a:off x="2194175" y="3791400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59"/>
          <p:cNvSpPr/>
          <p:nvPr/>
        </p:nvSpPr>
        <p:spPr>
          <a:xfrm>
            <a:off x="2728175" y="3791400"/>
            <a:ext cx="981300" cy="389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9"/>
          <p:cNvSpPr/>
          <p:nvPr/>
        </p:nvSpPr>
        <p:spPr>
          <a:xfrm>
            <a:off x="3709475" y="3791400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9"/>
          <p:cNvSpPr txBox="1"/>
          <p:nvPr/>
        </p:nvSpPr>
        <p:spPr>
          <a:xfrm>
            <a:off x="4660600" y="2550875"/>
            <a:ext cx="3979800" cy="909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Pipeline is not balanced as the stages do not take the same time.</a:t>
            </a:r>
            <a:endParaRPr sz="18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0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Pipelining II</a:t>
            </a:r>
            <a:endParaRPr/>
          </a:p>
        </p:txBody>
      </p:sp>
      <p:sp>
        <p:nvSpPr>
          <p:cNvPr id="424" name="Google Shape;424;p60"/>
          <p:cNvSpPr txBox="1"/>
          <p:nvPr/>
        </p:nvSpPr>
        <p:spPr>
          <a:xfrm>
            <a:off x="513075" y="1119300"/>
            <a:ext cx="30000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size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5" name="Google Shape;425;p60"/>
          <p:cNvSpPr txBox="1"/>
          <p:nvPr/>
        </p:nvSpPr>
        <p:spPr>
          <a:xfrm>
            <a:off x="513075" y="2024275"/>
            <a:ext cx="3303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size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j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6" name="Google Shape;426;p60"/>
          <p:cNvSpPr txBox="1"/>
          <p:nvPr/>
        </p:nvSpPr>
        <p:spPr>
          <a:xfrm>
            <a:off x="513075" y="3216629"/>
            <a:ext cx="3483300" cy="18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size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j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k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l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Schedule</a:t>
            </a:r>
            <a:endParaRPr dirty="0"/>
          </a:p>
        </p:txBody>
      </p:sp>
      <p:sp>
        <p:nvSpPr>
          <p:cNvPr id="182" name="Google Shape;182;p35"/>
          <p:cNvSpPr txBox="1">
            <a:spLocks noGrp="1"/>
          </p:cNvSpPr>
          <p:nvPr>
            <p:ph type="body" idx="1"/>
          </p:nvPr>
        </p:nvSpPr>
        <p:spPr>
          <a:xfrm>
            <a:off x="253825" y="1144474"/>
            <a:ext cx="8634900" cy="3999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Post-Discussion Ex. 4			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Theory Recap				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Break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dirty="0"/>
              <a:t>Old </a:t>
            </a:r>
            <a:r>
              <a:rPr lang="de-CH" dirty="0" err="1"/>
              <a:t>Exam</a:t>
            </a:r>
            <a:r>
              <a:rPr lang="de-CH" dirty="0"/>
              <a:t> Task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(Pre-Discussion Ex. 5)</a:t>
            </a:r>
            <a:endParaRPr lang="en-GB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dirty="0"/>
              <a:t>Quiz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dirty="0"/>
              <a:t>Additionally:  Small wait/notify exercise								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1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Pipelining II</a:t>
            </a:r>
            <a:endParaRPr/>
          </a:p>
        </p:txBody>
      </p:sp>
      <p:sp>
        <p:nvSpPr>
          <p:cNvPr id="432" name="Google Shape;432;p61"/>
          <p:cNvSpPr txBox="1"/>
          <p:nvPr/>
        </p:nvSpPr>
        <p:spPr>
          <a:xfrm>
            <a:off x="513075" y="1119300"/>
            <a:ext cx="30000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(int i = 0; i &lt; size; i++) 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data[i]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3" name="Google Shape;433;p61"/>
          <p:cNvSpPr txBox="1"/>
          <p:nvPr/>
        </p:nvSpPr>
        <p:spPr>
          <a:xfrm>
            <a:off x="513075" y="2019225"/>
            <a:ext cx="3303600" cy="1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(int i = 0; i &lt; size; i += 2) {</a:t>
            </a:r>
            <a:b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j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data[i]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data[j]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4" name="Google Shape;434;p61"/>
          <p:cNvSpPr txBox="1"/>
          <p:nvPr/>
        </p:nvSpPr>
        <p:spPr>
          <a:xfrm>
            <a:off x="513075" y="3216250"/>
            <a:ext cx="3100200" cy="18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(int i = 0; i &lt; size; i += 4) {</a:t>
            </a:r>
            <a:b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j =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k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l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data[i]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data[j]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data[k]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data[l]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5" name="Google Shape;435;p61"/>
          <p:cNvSpPr txBox="1"/>
          <p:nvPr/>
        </p:nvSpPr>
        <p:spPr>
          <a:xfrm>
            <a:off x="3816675" y="1119300"/>
            <a:ext cx="49035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Assumptions: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Only one instruction can be issued per cycle.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Loop body computation must be fully finished before next iteration starts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Consider only arithmetic expressions in loop body and ignore all other operations (i.e., loads, stores, loop counter increment, etc.)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Consider only </a:t>
            </a:r>
            <a:r>
              <a:rPr lang="en" i="1">
                <a:latin typeface="Calibri"/>
                <a:ea typeface="Calibri"/>
                <a:cs typeface="Calibri"/>
                <a:sym typeface="Calibri"/>
              </a:rPr>
              <a:t>execute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step of an instruction (e.g., ignore fetch, decode, etc.)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How many cycles does the processor need to execute the following loops?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Addition takes 3 cycles to execute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Multiplication takes 6 cycles to execute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2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Pipelining II</a:t>
            </a:r>
            <a:endParaRPr/>
          </a:p>
        </p:txBody>
      </p:sp>
      <p:sp>
        <p:nvSpPr>
          <p:cNvPr id="441" name="Google Shape;441;p62"/>
          <p:cNvSpPr txBox="1"/>
          <p:nvPr/>
        </p:nvSpPr>
        <p:spPr>
          <a:xfrm>
            <a:off x="513075" y="1119300"/>
            <a:ext cx="30000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(int i = 0; i &lt; size; i++) 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data[i]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2" name="Google Shape;442;p62"/>
          <p:cNvSpPr txBox="1"/>
          <p:nvPr/>
        </p:nvSpPr>
        <p:spPr>
          <a:xfrm>
            <a:off x="513075" y="2019225"/>
            <a:ext cx="3303600" cy="1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(int i = 0; i &lt; size; i += 2) {</a:t>
            </a:r>
            <a:b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j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data[i]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data[j]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3" name="Google Shape;443;p62"/>
          <p:cNvSpPr txBox="1"/>
          <p:nvPr/>
        </p:nvSpPr>
        <p:spPr>
          <a:xfrm>
            <a:off x="513075" y="3216250"/>
            <a:ext cx="3100200" cy="18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(int i = 0; i &lt; size; i += 4) {</a:t>
            </a:r>
            <a:b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j =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k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l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data[i]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data[j]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data[k]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data[l]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4" name="Google Shape;444;p62"/>
          <p:cNvSpPr/>
          <p:nvPr/>
        </p:nvSpPr>
        <p:spPr>
          <a:xfrm>
            <a:off x="386725" y="1377400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2"/>
          <p:cNvSpPr/>
          <p:nvPr/>
        </p:nvSpPr>
        <p:spPr>
          <a:xfrm>
            <a:off x="3932965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2"/>
          <p:cNvSpPr/>
          <p:nvPr/>
        </p:nvSpPr>
        <p:spPr>
          <a:xfrm>
            <a:off x="4101265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2"/>
          <p:cNvSpPr/>
          <p:nvPr/>
        </p:nvSpPr>
        <p:spPr>
          <a:xfrm>
            <a:off x="4269565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2"/>
          <p:cNvSpPr/>
          <p:nvPr/>
        </p:nvSpPr>
        <p:spPr>
          <a:xfrm>
            <a:off x="3903634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9" name="Google Shape;449;p62"/>
          <p:cNvSpPr/>
          <p:nvPr/>
        </p:nvSpPr>
        <p:spPr>
          <a:xfrm>
            <a:off x="4079265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0" name="Google Shape;450;p62"/>
          <p:cNvSpPr/>
          <p:nvPr/>
        </p:nvSpPr>
        <p:spPr>
          <a:xfrm>
            <a:off x="4254897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51" name="Google Shape;451;p62"/>
          <p:cNvCxnSpPr/>
          <p:nvPr/>
        </p:nvCxnSpPr>
        <p:spPr>
          <a:xfrm>
            <a:off x="3926831" y="1056631"/>
            <a:ext cx="0" cy="7374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2" name="Google Shape;452;p62"/>
          <p:cNvSpPr txBox="1"/>
          <p:nvPr/>
        </p:nvSpPr>
        <p:spPr>
          <a:xfrm>
            <a:off x="3055914" y="1045014"/>
            <a:ext cx="9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i-1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loop 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3" name="Google Shape;453;p62"/>
          <p:cNvCxnSpPr/>
          <p:nvPr/>
        </p:nvCxnSpPr>
        <p:spPr>
          <a:xfrm>
            <a:off x="4968646" y="1056631"/>
            <a:ext cx="0" cy="7374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4" name="Google Shape;454;p62"/>
          <p:cNvSpPr txBox="1"/>
          <p:nvPr/>
        </p:nvSpPr>
        <p:spPr>
          <a:xfrm>
            <a:off x="4919493" y="1045014"/>
            <a:ext cx="9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i+1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loop 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2"/>
          <p:cNvSpPr/>
          <p:nvPr/>
        </p:nvSpPr>
        <p:spPr>
          <a:xfrm>
            <a:off x="4445119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2"/>
          <p:cNvSpPr/>
          <p:nvPr/>
        </p:nvSpPr>
        <p:spPr>
          <a:xfrm>
            <a:off x="4613419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2"/>
          <p:cNvSpPr/>
          <p:nvPr/>
        </p:nvSpPr>
        <p:spPr>
          <a:xfrm>
            <a:off x="4781719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2"/>
          <p:cNvSpPr/>
          <p:nvPr/>
        </p:nvSpPr>
        <p:spPr>
          <a:xfrm>
            <a:off x="4415788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9" name="Google Shape;459;p62"/>
          <p:cNvSpPr/>
          <p:nvPr/>
        </p:nvSpPr>
        <p:spPr>
          <a:xfrm>
            <a:off x="4591420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0" name="Google Shape;460;p62"/>
          <p:cNvSpPr/>
          <p:nvPr/>
        </p:nvSpPr>
        <p:spPr>
          <a:xfrm>
            <a:off x="4767052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E95A78-3477-81A2-EC06-0A7EAAB76B9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3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Pipelining II</a:t>
            </a:r>
            <a:endParaRPr/>
          </a:p>
        </p:txBody>
      </p:sp>
      <p:sp>
        <p:nvSpPr>
          <p:cNvPr id="466" name="Google Shape;466;p63"/>
          <p:cNvSpPr txBox="1"/>
          <p:nvPr/>
        </p:nvSpPr>
        <p:spPr>
          <a:xfrm>
            <a:off x="513075" y="1119300"/>
            <a:ext cx="30000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(int i = 0; i &lt; size; i++) 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data[i]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7" name="Google Shape;467;p63"/>
          <p:cNvSpPr txBox="1"/>
          <p:nvPr/>
        </p:nvSpPr>
        <p:spPr>
          <a:xfrm>
            <a:off x="513075" y="2019225"/>
            <a:ext cx="3303600" cy="1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(int i = 0; i &lt; size; i += 2) {</a:t>
            </a:r>
            <a:b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j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data[i]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data[j]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8" name="Google Shape;468;p63"/>
          <p:cNvSpPr txBox="1"/>
          <p:nvPr/>
        </p:nvSpPr>
        <p:spPr>
          <a:xfrm>
            <a:off x="513075" y="3216250"/>
            <a:ext cx="3100200" cy="18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(int i = 0; i &lt; size; i += 4) {</a:t>
            </a:r>
            <a:b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j =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k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l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data[i]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data[j]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data[k]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data[l]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9" name="Google Shape;469;p63"/>
          <p:cNvSpPr/>
          <p:nvPr/>
        </p:nvSpPr>
        <p:spPr>
          <a:xfrm>
            <a:off x="4083850" y="2368350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3"/>
          <p:cNvSpPr/>
          <p:nvPr/>
        </p:nvSpPr>
        <p:spPr>
          <a:xfrm>
            <a:off x="4252150" y="2368350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3"/>
          <p:cNvSpPr/>
          <p:nvPr/>
        </p:nvSpPr>
        <p:spPr>
          <a:xfrm>
            <a:off x="4420450" y="2368350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3"/>
          <p:cNvSpPr/>
          <p:nvPr/>
        </p:nvSpPr>
        <p:spPr>
          <a:xfrm>
            <a:off x="4588750" y="2368350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3"/>
          <p:cNvSpPr/>
          <p:nvPr/>
        </p:nvSpPr>
        <p:spPr>
          <a:xfrm>
            <a:off x="4757050" y="2368350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3"/>
          <p:cNvSpPr/>
          <p:nvPr/>
        </p:nvSpPr>
        <p:spPr>
          <a:xfrm>
            <a:off x="4925350" y="2368350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3"/>
          <p:cNvSpPr/>
          <p:nvPr/>
        </p:nvSpPr>
        <p:spPr>
          <a:xfrm>
            <a:off x="3915550" y="2191400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3"/>
          <p:cNvSpPr/>
          <p:nvPr/>
        </p:nvSpPr>
        <p:spPr>
          <a:xfrm>
            <a:off x="4083850" y="2191400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3"/>
          <p:cNvSpPr/>
          <p:nvPr/>
        </p:nvSpPr>
        <p:spPr>
          <a:xfrm>
            <a:off x="4252150" y="2191400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3"/>
          <p:cNvSpPr/>
          <p:nvPr/>
        </p:nvSpPr>
        <p:spPr>
          <a:xfrm>
            <a:off x="4420450" y="253665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3"/>
          <p:cNvSpPr/>
          <p:nvPr/>
        </p:nvSpPr>
        <p:spPr>
          <a:xfrm>
            <a:off x="4588750" y="253665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3"/>
          <p:cNvSpPr/>
          <p:nvPr/>
        </p:nvSpPr>
        <p:spPr>
          <a:xfrm>
            <a:off x="4757050" y="253665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63"/>
          <p:cNvSpPr/>
          <p:nvPr/>
        </p:nvSpPr>
        <p:spPr>
          <a:xfrm>
            <a:off x="4925350" y="253665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63"/>
          <p:cNvSpPr/>
          <p:nvPr/>
        </p:nvSpPr>
        <p:spPr>
          <a:xfrm>
            <a:off x="5093650" y="253665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63"/>
          <p:cNvSpPr/>
          <p:nvPr/>
        </p:nvSpPr>
        <p:spPr>
          <a:xfrm>
            <a:off x="5261950" y="253665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63"/>
          <p:cNvSpPr/>
          <p:nvPr/>
        </p:nvSpPr>
        <p:spPr>
          <a:xfrm>
            <a:off x="386725" y="2483275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63"/>
          <p:cNvSpPr/>
          <p:nvPr/>
        </p:nvSpPr>
        <p:spPr>
          <a:xfrm>
            <a:off x="386725" y="2310650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3"/>
          <p:cNvSpPr/>
          <p:nvPr/>
        </p:nvSpPr>
        <p:spPr>
          <a:xfrm>
            <a:off x="386725" y="265590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3"/>
          <p:cNvSpPr/>
          <p:nvPr/>
        </p:nvSpPr>
        <p:spPr>
          <a:xfrm>
            <a:off x="3886219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8" name="Google Shape;488;p63"/>
          <p:cNvSpPr/>
          <p:nvPr/>
        </p:nvSpPr>
        <p:spPr>
          <a:xfrm>
            <a:off x="4061851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9" name="Google Shape;489;p63"/>
          <p:cNvSpPr/>
          <p:nvPr/>
        </p:nvSpPr>
        <p:spPr>
          <a:xfrm>
            <a:off x="4237482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0" name="Google Shape;490;p63"/>
          <p:cNvSpPr/>
          <p:nvPr/>
        </p:nvSpPr>
        <p:spPr>
          <a:xfrm>
            <a:off x="4413094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1" name="Google Shape;491;p63"/>
          <p:cNvSpPr/>
          <p:nvPr/>
        </p:nvSpPr>
        <p:spPr>
          <a:xfrm>
            <a:off x="4571309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2" name="Google Shape;492;p63"/>
          <p:cNvSpPr/>
          <p:nvPr/>
        </p:nvSpPr>
        <p:spPr>
          <a:xfrm>
            <a:off x="4723717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3" name="Google Shape;493;p63"/>
          <p:cNvSpPr/>
          <p:nvPr/>
        </p:nvSpPr>
        <p:spPr>
          <a:xfrm>
            <a:off x="4899329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4" name="Google Shape;494;p63"/>
          <p:cNvSpPr/>
          <p:nvPr/>
        </p:nvSpPr>
        <p:spPr>
          <a:xfrm>
            <a:off x="5074961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5" name="Google Shape;495;p63"/>
          <p:cNvSpPr/>
          <p:nvPr/>
        </p:nvSpPr>
        <p:spPr>
          <a:xfrm>
            <a:off x="5250592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6" name="Google Shape;496;p63"/>
          <p:cNvSpPr/>
          <p:nvPr/>
        </p:nvSpPr>
        <p:spPr>
          <a:xfrm>
            <a:off x="386725" y="1377400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7" name="Google Shape;497;p63"/>
          <p:cNvCxnSpPr/>
          <p:nvPr/>
        </p:nvCxnSpPr>
        <p:spPr>
          <a:xfrm>
            <a:off x="3926831" y="1937206"/>
            <a:ext cx="0" cy="946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8" name="Google Shape;498;p63"/>
          <p:cNvSpPr txBox="1"/>
          <p:nvPr/>
        </p:nvSpPr>
        <p:spPr>
          <a:xfrm>
            <a:off x="3055914" y="2077989"/>
            <a:ext cx="9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Calibri"/>
                <a:ea typeface="Calibri"/>
                <a:cs typeface="Calibri"/>
                <a:sym typeface="Calibri"/>
              </a:rPr>
              <a:t>i-2</a:t>
            </a:r>
            <a:br>
              <a:rPr lang="en" sz="1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loop </a:t>
            </a:r>
            <a:br>
              <a:rPr lang="en" sz="1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9" name="Google Shape;499;p63"/>
          <p:cNvCxnSpPr/>
          <p:nvPr/>
        </p:nvCxnSpPr>
        <p:spPr>
          <a:xfrm>
            <a:off x="5437117" y="1937206"/>
            <a:ext cx="0" cy="946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0" name="Google Shape;500;p63"/>
          <p:cNvSpPr txBox="1"/>
          <p:nvPr/>
        </p:nvSpPr>
        <p:spPr>
          <a:xfrm>
            <a:off x="5385539" y="2080539"/>
            <a:ext cx="9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i+2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loop 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63"/>
          <p:cNvSpPr/>
          <p:nvPr/>
        </p:nvSpPr>
        <p:spPr>
          <a:xfrm>
            <a:off x="3932965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3"/>
          <p:cNvSpPr/>
          <p:nvPr/>
        </p:nvSpPr>
        <p:spPr>
          <a:xfrm>
            <a:off x="4101265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3"/>
          <p:cNvSpPr/>
          <p:nvPr/>
        </p:nvSpPr>
        <p:spPr>
          <a:xfrm>
            <a:off x="4269565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3"/>
          <p:cNvSpPr/>
          <p:nvPr/>
        </p:nvSpPr>
        <p:spPr>
          <a:xfrm>
            <a:off x="3903634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5" name="Google Shape;505;p63"/>
          <p:cNvSpPr/>
          <p:nvPr/>
        </p:nvSpPr>
        <p:spPr>
          <a:xfrm>
            <a:off x="4079265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6" name="Google Shape;506;p63"/>
          <p:cNvSpPr/>
          <p:nvPr/>
        </p:nvSpPr>
        <p:spPr>
          <a:xfrm>
            <a:off x="4254897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07" name="Google Shape;507;p63"/>
          <p:cNvCxnSpPr/>
          <p:nvPr/>
        </p:nvCxnSpPr>
        <p:spPr>
          <a:xfrm>
            <a:off x="3926831" y="1056631"/>
            <a:ext cx="0" cy="7374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8" name="Google Shape;508;p63"/>
          <p:cNvSpPr txBox="1"/>
          <p:nvPr/>
        </p:nvSpPr>
        <p:spPr>
          <a:xfrm>
            <a:off x="3055914" y="1045014"/>
            <a:ext cx="9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i-1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loop 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9" name="Google Shape;509;p63"/>
          <p:cNvCxnSpPr/>
          <p:nvPr/>
        </p:nvCxnSpPr>
        <p:spPr>
          <a:xfrm>
            <a:off x="4968646" y="1056631"/>
            <a:ext cx="0" cy="7374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" name="Google Shape;510;p63"/>
          <p:cNvSpPr txBox="1"/>
          <p:nvPr/>
        </p:nvSpPr>
        <p:spPr>
          <a:xfrm>
            <a:off x="4919493" y="1045014"/>
            <a:ext cx="9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i+1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loop 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63"/>
          <p:cNvSpPr/>
          <p:nvPr/>
        </p:nvSpPr>
        <p:spPr>
          <a:xfrm>
            <a:off x="4445119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3"/>
          <p:cNvSpPr/>
          <p:nvPr/>
        </p:nvSpPr>
        <p:spPr>
          <a:xfrm>
            <a:off x="4613419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3"/>
          <p:cNvSpPr/>
          <p:nvPr/>
        </p:nvSpPr>
        <p:spPr>
          <a:xfrm>
            <a:off x="4781719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3"/>
          <p:cNvSpPr/>
          <p:nvPr/>
        </p:nvSpPr>
        <p:spPr>
          <a:xfrm>
            <a:off x="4415788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5" name="Google Shape;515;p63"/>
          <p:cNvSpPr/>
          <p:nvPr/>
        </p:nvSpPr>
        <p:spPr>
          <a:xfrm>
            <a:off x="4591420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6" name="Google Shape;516;p63"/>
          <p:cNvSpPr/>
          <p:nvPr/>
        </p:nvSpPr>
        <p:spPr>
          <a:xfrm>
            <a:off x="4767052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BC858-99C6-C818-4CC2-2EE88167129F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4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Pipelining II</a:t>
            </a:r>
            <a:endParaRPr/>
          </a:p>
        </p:txBody>
      </p:sp>
      <p:sp>
        <p:nvSpPr>
          <p:cNvPr id="522" name="Google Shape;522;p64"/>
          <p:cNvSpPr txBox="1"/>
          <p:nvPr/>
        </p:nvSpPr>
        <p:spPr>
          <a:xfrm>
            <a:off x="513075" y="1119300"/>
            <a:ext cx="30000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(int i = 0; i &lt; size; i++) {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data[i]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3" name="Google Shape;523;p64"/>
          <p:cNvSpPr txBox="1"/>
          <p:nvPr/>
        </p:nvSpPr>
        <p:spPr>
          <a:xfrm>
            <a:off x="513075" y="2019225"/>
            <a:ext cx="3303600" cy="1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(int i = 0; i &lt; size; i += 2) {</a:t>
            </a:r>
            <a:b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j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data[i]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data[j]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4" name="Google Shape;524;p64"/>
          <p:cNvSpPr txBox="1"/>
          <p:nvPr/>
        </p:nvSpPr>
        <p:spPr>
          <a:xfrm>
            <a:off x="513075" y="3216250"/>
            <a:ext cx="3100200" cy="18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(int i = 0; i &lt; size; i += 4) {</a:t>
            </a:r>
            <a:b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j =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k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l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data[i]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data[j]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data[k]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data[l] 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data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</a:t>
            </a:r>
            <a:r>
              <a:rPr lang="en" sz="1000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5" name="Google Shape;525;p64"/>
          <p:cNvSpPr/>
          <p:nvPr/>
        </p:nvSpPr>
        <p:spPr>
          <a:xfrm>
            <a:off x="4083850" y="2368350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64"/>
          <p:cNvSpPr/>
          <p:nvPr/>
        </p:nvSpPr>
        <p:spPr>
          <a:xfrm>
            <a:off x="4252150" y="2368350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64"/>
          <p:cNvSpPr/>
          <p:nvPr/>
        </p:nvSpPr>
        <p:spPr>
          <a:xfrm>
            <a:off x="4420450" y="2368350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64"/>
          <p:cNvSpPr/>
          <p:nvPr/>
        </p:nvSpPr>
        <p:spPr>
          <a:xfrm>
            <a:off x="4588750" y="2368350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64"/>
          <p:cNvSpPr/>
          <p:nvPr/>
        </p:nvSpPr>
        <p:spPr>
          <a:xfrm>
            <a:off x="4757050" y="2368350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4"/>
          <p:cNvSpPr/>
          <p:nvPr/>
        </p:nvSpPr>
        <p:spPr>
          <a:xfrm>
            <a:off x="4925350" y="2368350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4"/>
          <p:cNvSpPr/>
          <p:nvPr/>
        </p:nvSpPr>
        <p:spPr>
          <a:xfrm>
            <a:off x="3915550" y="2191400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4"/>
          <p:cNvSpPr/>
          <p:nvPr/>
        </p:nvSpPr>
        <p:spPr>
          <a:xfrm>
            <a:off x="4083850" y="2191400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64"/>
          <p:cNvSpPr/>
          <p:nvPr/>
        </p:nvSpPr>
        <p:spPr>
          <a:xfrm>
            <a:off x="4252150" y="2191400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64"/>
          <p:cNvSpPr/>
          <p:nvPr/>
        </p:nvSpPr>
        <p:spPr>
          <a:xfrm>
            <a:off x="4420450" y="253665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4"/>
          <p:cNvSpPr/>
          <p:nvPr/>
        </p:nvSpPr>
        <p:spPr>
          <a:xfrm>
            <a:off x="4588750" y="253665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4"/>
          <p:cNvSpPr/>
          <p:nvPr/>
        </p:nvSpPr>
        <p:spPr>
          <a:xfrm>
            <a:off x="4757050" y="253665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4"/>
          <p:cNvSpPr/>
          <p:nvPr/>
        </p:nvSpPr>
        <p:spPr>
          <a:xfrm>
            <a:off x="4925350" y="253665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4"/>
          <p:cNvSpPr/>
          <p:nvPr/>
        </p:nvSpPr>
        <p:spPr>
          <a:xfrm>
            <a:off x="5093650" y="253665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4"/>
          <p:cNvSpPr/>
          <p:nvPr/>
        </p:nvSpPr>
        <p:spPr>
          <a:xfrm>
            <a:off x="5261950" y="253665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4"/>
          <p:cNvSpPr/>
          <p:nvPr/>
        </p:nvSpPr>
        <p:spPr>
          <a:xfrm>
            <a:off x="386725" y="2483275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4"/>
          <p:cNvSpPr/>
          <p:nvPr/>
        </p:nvSpPr>
        <p:spPr>
          <a:xfrm>
            <a:off x="386725" y="2310650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4"/>
          <p:cNvSpPr/>
          <p:nvPr/>
        </p:nvSpPr>
        <p:spPr>
          <a:xfrm>
            <a:off x="386725" y="2655900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4"/>
          <p:cNvSpPr/>
          <p:nvPr/>
        </p:nvSpPr>
        <p:spPr>
          <a:xfrm>
            <a:off x="344775" y="3686492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4"/>
          <p:cNvSpPr/>
          <p:nvPr/>
        </p:nvSpPr>
        <p:spPr>
          <a:xfrm>
            <a:off x="344775" y="3513867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4"/>
          <p:cNvSpPr/>
          <p:nvPr/>
        </p:nvSpPr>
        <p:spPr>
          <a:xfrm>
            <a:off x="344775" y="3859117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4"/>
          <p:cNvSpPr/>
          <p:nvPr/>
        </p:nvSpPr>
        <p:spPr>
          <a:xfrm>
            <a:off x="344775" y="4204367"/>
            <a:ext cx="168300" cy="168300"/>
          </a:xfrm>
          <a:prstGeom prst="rect">
            <a:avLst/>
          </a:prstGeom>
          <a:solidFill>
            <a:srgbClr val="902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4"/>
          <p:cNvSpPr/>
          <p:nvPr/>
        </p:nvSpPr>
        <p:spPr>
          <a:xfrm>
            <a:off x="344775" y="4031742"/>
            <a:ext cx="168300" cy="1683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4"/>
          <p:cNvSpPr/>
          <p:nvPr/>
        </p:nvSpPr>
        <p:spPr>
          <a:xfrm>
            <a:off x="344775" y="4376992"/>
            <a:ext cx="168300" cy="168300"/>
          </a:xfrm>
          <a:prstGeom prst="rect">
            <a:avLst/>
          </a:prstGeom>
          <a:solidFill>
            <a:srgbClr val="351C7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4"/>
          <p:cNvSpPr/>
          <p:nvPr/>
        </p:nvSpPr>
        <p:spPr>
          <a:xfrm>
            <a:off x="344775" y="4549617"/>
            <a:ext cx="168300" cy="1683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4"/>
          <p:cNvSpPr/>
          <p:nvPr/>
        </p:nvSpPr>
        <p:spPr>
          <a:xfrm>
            <a:off x="4090900" y="3686492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4"/>
          <p:cNvSpPr/>
          <p:nvPr/>
        </p:nvSpPr>
        <p:spPr>
          <a:xfrm>
            <a:off x="3915275" y="3513867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4"/>
          <p:cNvSpPr/>
          <p:nvPr/>
        </p:nvSpPr>
        <p:spPr>
          <a:xfrm>
            <a:off x="4266550" y="3859117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4"/>
          <p:cNvSpPr/>
          <p:nvPr/>
        </p:nvSpPr>
        <p:spPr>
          <a:xfrm>
            <a:off x="4442200" y="4031742"/>
            <a:ext cx="168300" cy="1683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4"/>
          <p:cNvSpPr/>
          <p:nvPr/>
        </p:nvSpPr>
        <p:spPr>
          <a:xfrm>
            <a:off x="4090907" y="3513867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4"/>
          <p:cNvSpPr/>
          <p:nvPr/>
        </p:nvSpPr>
        <p:spPr>
          <a:xfrm>
            <a:off x="4266539" y="3513867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4"/>
          <p:cNvSpPr/>
          <p:nvPr/>
        </p:nvSpPr>
        <p:spPr>
          <a:xfrm>
            <a:off x="4266550" y="3686492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64"/>
          <p:cNvSpPr/>
          <p:nvPr/>
        </p:nvSpPr>
        <p:spPr>
          <a:xfrm>
            <a:off x="4442200" y="3686492"/>
            <a:ext cx="168300" cy="168300"/>
          </a:xfrm>
          <a:prstGeom prst="rect">
            <a:avLst/>
          </a:prstGeom>
          <a:solidFill>
            <a:srgbClr val="70AD4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64"/>
          <p:cNvSpPr/>
          <p:nvPr/>
        </p:nvSpPr>
        <p:spPr>
          <a:xfrm>
            <a:off x="4442200" y="3859117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4"/>
          <p:cNvSpPr/>
          <p:nvPr/>
        </p:nvSpPr>
        <p:spPr>
          <a:xfrm>
            <a:off x="4617850" y="3859117"/>
            <a:ext cx="168300" cy="168300"/>
          </a:xfrm>
          <a:prstGeom prst="rect">
            <a:avLst/>
          </a:prstGeom>
          <a:solidFill>
            <a:srgbClr val="ED7D3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4"/>
          <p:cNvSpPr/>
          <p:nvPr/>
        </p:nvSpPr>
        <p:spPr>
          <a:xfrm>
            <a:off x="4617850" y="4031742"/>
            <a:ext cx="168300" cy="1683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4"/>
          <p:cNvSpPr/>
          <p:nvPr/>
        </p:nvSpPr>
        <p:spPr>
          <a:xfrm>
            <a:off x="4793500" y="4031742"/>
            <a:ext cx="168300" cy="1683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64"/>
          <p:cNvSpPr/>
          <p:nvPr/>
        </p:nvSpPr>
        <p:spPr>
          <a:xfrm>
            <a:off x="4969150" y="4031742"/>
            <a:ext cx="168300" cy="1683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64"/>
          <p:cNvSpPr/>
          <p:nvPr/>
        </p:nvSpPr>
        <p:spPr>
          <a:xfrm>
            <a:off x="5144800" y="4031742"/>
            <a:ext cx="168300" cy="1683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64"/>
          <p:cNvSpPr/>
          <p:nvPr/>
        </p:nvSpPr>
        <p:spPr>
          <a:xfrm>
            <a:off x="5320450" y="4031742"/>
            <a:ext cx="168300" cy="1683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64"/>
          <p:cNvSpPr/>
          <p:nvPr/>
        </p:nvSpPr>
        <p:spPr>
          <a:xfrm>
            <a:off x="4617850" y="4208692"/>
            <a:ext cx="168300" cy="168300"/>
          </a:xfrm>
          <a:prstGeom prst="rect">
            <a:avLst/>
          </a:prstGeom>
          <a:solidFill>
            <a:srgbClr val="902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4"/>
          <p:cNvSpPr/>
          <p:nvPr/>
        </p:nvSpPr>
        <p:spPr>
          <a:xfrm>
            <a:off x="4793500" y="4208692"/>
            <a:ext cx="168300" cy="168300"/>
          </a:xfrm>
          <a:prstGeom prst="rect">
            <a:avLst/>
          </a:prstGeom>
          <a:solidFill>
            <a:srgbClr val="902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4"/>
          <p:cNvSpPr/>
          <p:nvPr/>
        </p:nvSpPr>
        <p:spPr>
          <a:xfrm>
            <a:off x="4969150" y="4208692"/>
            <a:ext cx="168300" cy="168300"/>
          </a:xfrm>
          <a:prstGeom prst="rect">
            <a:avLst/>
          </a:prstGeom>
          <a:solidFill>
            <a:srgbClr val="902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4"/>
          <p:cNvSpPr/>
          <p:nvPr/>
        </p:nvSpPr>
        <p:spPr>
          <a:xfrm>
            <a:off x="5144800" y="4208692"/>
            <a:ext cx="168300" cy="168300"/>
          </a:xfrm>
          <a:prstGeom prst="rect">
            <a:avLst/>
          </a:prstGeom>
          <a:solidFill>
            <a:srgbClr val="902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4"/>
          <p:cNvSpPr/>
          <p:nvPr/>
        </p:nvSpPr>
        <p:spPr>
          <a:xfrm>
            <a:off x="5320450" y="4208692"/>
            <a:ext cx="168300" cy="168300"/>
          </a:xfrm>
          <a:prstGeom prst="rect">
            <a:avLst/>
          </a:prstGeom>
          <a:solidFill>
            <a:srgbClr val="902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4"/>
          <p:cNvSpPr/>
          <p:nvPr/>
        </p:nvSpPr>
        <p:spPr>
          <a:xfrm>
            <a:off x="5496100" y="4208692"/>
            <a:ext cx="168300" cy="168300"/>
          </a:xfrm>
          <a:prstGeom prst="rect">
            <a:avLst/>
          </a:prstGeom>
          <a:solidFill>
            <a:srgbClr val="902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4"/>
          <p:cNvSpPr/>
          <p:nvPr/>
        </p:nvSpPr>
        <p:spPr>
          <a:xfrm>
            <a:off x="4793500" y="4385642"/>
            <a:ext cx="168300" cy="168300"/>
          </a:xfrm>
          <a:prstGeom prst="rect">
            <a:avLst/>
          </a:prstGeom>
          <a:solidFill>
            <a:srgbClr val="351C7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4"/>
          <p:cNvSpPr/>
          <p:nvPr/>
        </p:nvSpPr>
        <p:spPr>
          <a:xfrm>
            <a:off x="4969150" y="4385642"/>
            <a:ext cx="168300" cy="168300"/>
          </a:xfrm>
          <a:prstGeom prst="rect">
            <a:avLst/>
          </a:prstGeom>
          <a:solidFill>
            <a:srgbClr val="351C7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4"/>
          <p:cNvSpPr/>
          <p:nvPr/>
        </p:nvSpPr>
        <p:spPr>
          <a:xfrm>
            <a:off x="5144800" y="4385642"/>
            <a:ext cx="168300" cy="168300"/>
          </a:xfrm>
          <a:prstGeom prst="rect">
            <a:avLst/>
          </a:prstGeom>
          <a:solidFill>
            <a:srgbClr val="351C7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4"/>
          <p:cNvSpPr/>
          <p:nvPr/>
        </p:nvSpPr>
        <p:spPr>
          <a:xfrm>
            <a:off x="5320450" y="4385642"/>
            <a:ext cx="168300" cy="168300"/>
          </a:xfrm>
          <a:prstGeom prst="rect">
            <a:avLst/>
          </a:prstGeom>
          <a:solidFill>
            <a:srgbClr val="351C7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4"/>
          <p:cNvSpPr/>
          <p:nvPr/>
        </p:nvSpPr>
        <p:spPr>
          <a:xfrm>
            <a:off x="5496100" y="4385642"/>
            <a:ext cx="168300" cy="168300"/>
          </a:xfrm>
          <a:prstGeom prst="rect">
            <a:avLst/>
          </a:prstGeom>
          <a:solidFill>
            <a:srgbClr val="351C7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4"/>
          <p:cNvSpPr/>
          <p:nvPr/>
        </p:nvSpPr>
        <p:spPr>
          <a:xfrm>
            <a:off x="5671750" y="4385642"/>
            <a:ext cx="168300" cy="168300"/>
          </a:xfrm>
          <a:prstGeom prst="rect">
            <a:avLst/>
          </a:prstGeom>
          <a:solidFill>
            <a:srgbClr val="351C7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4"/>
          <p:cNvSpPr/>
          <p:nvPr/>
        </p:nvSpPr>
        <p:spPr>
          <a:xfrm>
            <a:off x="4969150" y="4562592"/>
            <a:ext cx="168300" cy="1683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4"/>
          <p:cNvSpPr/>
          <p:nvPr/>
        </p:nvSpPr>
        <p:spPr>
          <a:xfrm>
            <a:off x="5144800" y="4562592"/>
            <a:ext cx="168300" cy="1683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4"/>
          <p:cNvSpPr/>
          <p:nvPr/>
        </p:nvSpPr>
        <p:spPr>
          <a:xfrm>
            <a:off x="5320450" y="4562592"/>
            <a:ext cx="168300" cy="1683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4"/>
          <p:cNvSpPr/>
          <p:nvPr/>
        </p:nvSpPr>
        <p:spPr>
          <a:xfrm>
            <a:off x="5496100" y="4562592"/>
            <a:ext cx="168300" cy="1683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4"/>
          <p:cNvSpPr/>
          <p:nvPr/>
        </p:nvSpPr>
        <p:spPr>
          <a:xfrm>
            <a:off x="5671750" y="4562592"/>
            <a:ext cx="168300" cy="1683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4"/>
          <p:cNvSpPr/>
          <p:nvPr/>
        </p:nvSpPr>
        <p:spPr>
          <a:xfrm>
            <a:off x="5847400" y="4562592"/>
            <a:ext cx="168300" cy="1683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4"/>
          <p:cNvSpPr/>
          <p:nvPr/>
        </p:nvSpPr>
        <p:spPr>
          <a:xfrm>
            <a:off x="3886234" y="330631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4" name="Google Shape;584;p64"/>
          <p:cNvSpPr/>
          <p:nvPr/>
        </p:nvSpPr>
        <p:spPr>
          <a:xfrm>
            <a:off x="4061866" y="330631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5" name="Google Shape;585;p64"/>
          <p:cNvSpPr/>
          <p:nvPr/>
        </p:nvSpPr>
        <p:spPr>
          <a:xfrm>
            <a:off x="4237497" y="330631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6" name="Google Shape;586;p64"/>
          <p:cNvSpPr/>
          <p:nvPr/>
        </p:nvSpPr>
        <p:spPr>
          <a:xfrm>
            <a:off x="4413109" y="330631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7" name="Google Shape;587;p64"/>
          <p:cNvSpPr/>
          <p:nvPr/>
        </p:nvSpPr>
        <p:spPr>
          <a:xfrm>
            <a:off x="4588741" y="330631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8" name="Google Shape;588;p64"/>
          <p:cNvSpPr/>
          <p:nvPr/>
        </p:nvSpPr>
        <p:spPr>
          <a:xfrm>
            <a:off x="4764372" y="330631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9" name="Google Shape;589;p64"/>
          <p:cNvSpPr/>
          <p:nvPr/>
        </p:nvSpPr>
        <p:spPr>
          <a:xfrm>
            <a:off x="4939984" y="330631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0" name="Google Shape;590;p64"/>
          <p:cNvSpPr/>
          <p:nvPr/>
        </p:nvSpPr>
        <p:spPr>
          <a:xfrm>
            <a:off x="5115616" y="330631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1" name="Google Shape;591;p64"/>
          <p:cNvSpPr/>
          <p:nvPr/>
        </p:nvSpPr>
        <p:spPr>
          <a:xfrm>
            <a:off x="5291247" y="330631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2" name="Google Shape;592;p64"/>
          <p:cNvSpPr/>
          <p:nvPr/>
        </p:nvSpPr>
        <p:spPr>
          <a:xfrm>
            <a:off x="5425506" y="3306325"/>
            <a:ext cx="3516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10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3" name="Google Shape;593;p64"/>
          <p:cNvSpPr/>
          <p:nvPr/>
        </p:nvSpPr>
        <p:spPr>
          <a:xfrm>
            <a:off x="5616194" y="3306325"/>
            <a:ext cx="3516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11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4" name="Google Shape;594;p64"/>
          <p:cNvSpPr/>
          <p:nvPr/>
        </p:nvSpPr>
        <p:spPr>
          <a:xfrm>
            <a:off x="5802179" y="3306325"/>
            <a:ext cx="3516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12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5" name="Google Shape;595;p64"/>
          <p:cNvSpPr/>
          <p:nvPr/>
        </p:nvSpPr>
        <p:spPr>
          <a:xfrm>
            <a:off x="3886219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6" name="Google Shape;596;p64"/>
          <p:cNvSpPr/>
          <p:nvPr/>
        </p:nvSpPr>
        <p:spPr>
          <a:xfrm>
            <a:off x="4061851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7" name="Google Shape;597;p64"/>
          <p:cNvSpPr/>
          <p:nvPr/>
        </p:nvSpPr>
        <p:spPr>
          <a:xfrm>
            <a:off x="4237482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8" name="Google Shape;598;p64"/>
          <p:cNvSpPr/>
          <p:nvPr/>
        </p:nvSpPr>
        <p:spPr>
          <a:xfrm>
            <a:off x="4413094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9" name="Google Shape;599;p64"/>
          <p:cNvSpPr/>
          <p:nvPr/>
        </p:nvSpPr>
        <p:spPr>
          <a:xfrm>
            <a:off x="4571309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0" name="Google Shape;600;p64"/>
          <p:cNvSpPr/>
          <p:nvPr/>
        </p:nvSpPr>
        <p:spPr>
          <a:xfrm>
            <a:off x="4723717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1" name="Google Shape;601;p64"/>
          <p:cNvSpPr/>
          <p:nvPr/>
        </p:nvSpPr>
        <p:spPr>
          <a:xfrm>
            <a:off x="4899329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7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2" name="Google Shape;602;p64"/>
          <p:cNvSpPr/>
          <p:nvPr/>
        </p:nvSpPr>
        <p:spPr>
          <a:xfrm>
            <a:off x="5074961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8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3" name="Google Shape;603;p64"/>
          <p:cNvSpPr/>
          <p:nvPr/>
        </p:nvSpPr>
        <p:spPr>
          <a:xfrm>
            <a:off x="5250592" y="1972442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9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4" name="Google Shape;604;p64"/>
          <p:cNvSpPr/>
          <p:nvPr/>
        </p:nvSpPr>
        <p:spPr>
          <a:xfrm>
            <a:off x="386725" y="1377400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64"/>
          <p:cNvSpPr/>
          <p:nvPr/>
        </p:nvSpPr>
        <p:spPr>
          <a:xfrm>
            <a:off x="3932965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64"/>
          <p:cNvSpPr/>
          <p:nvPr/>
        </p:nvSpPr>
        <p:spPr>
          <a:xfrm>
            <a:off x="4101265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64"/>
          <p:cNvSpPr/>
          <p:nvPr/>
        </p:nvSpPr>
        <p:spPr>
          <a:xfrm>
            <a:off x="4269565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64"/>
          <p:cNvSpPr/>
          <p:nvPr/>
        </p:nvSpPr>
        <p:spPr>
          <a:xfrm>
            <a:off x="3903634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9" name="Google Shape;609;p64"/>
          <p:cNvSpPr/>
          <p:nvPr/>
        </p:nvSpPr>
        <p:spPr>
          <a:xfrm>
            <a:off x="4079265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0" name="Google Shape;610;p64"/>
          <p:cNvSpPr/>
          <p:nvPr/>
        </p:nvSpPr>
        <p:spPr>
          <a:xfrm>
            <a:off x="4254897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11" name="Google Shape;611;p64"/>
          <p:cNvCxnSpPr/>
          <p:nvPr/>
        </p:nvCxnSpPr>
        <p:spPr>
          <a:xfrm>
            <a:off x="3926831" y="1056631"/>
            <a:ext cx="0" cy="7374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2" name="Google Shape;612;p64"/>
          <p:cNvSpPr txBox="1"/>
          <p:nvPr/>
        </p:nvSpPr>
        <p:spPr>
          <a:xfrm>
            <a:off x="3055914" y="1045014"/>
            <a:ext cx="9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i-1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loop 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3" name="Google Shape;613;p64"/>
          <p:cNvCxnSpPr/>
          <p:nvPr/>
        </p:nvCxnSpPr>
        <p:spPr>
          <a:xfrm>
            <a:off x="4968646" y="1056631"/>
            <a:ext cx="0" cy="7374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4" name="Google Shape;614;p64"/>
          <p:cNvSpPr txBox="1"/>
          <p:nvPr/>
        </p:nvSpPr>
        <p:spPr>
          <a:xfrm>
            <a:off x="4919493" y="1045014"/>
            <a:ext cx="9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i+1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loop 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Google Shape;615;p64"/>
          <p:cNvCxnSpPr/>
          <p:nvPr/>
        </p:nvCxnSpPr>
        <p:spPr>
          <a:xfrm>
            <a:off x="3926831" y="1937206"/>
            <a:ext cx="0" cy="946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Google Shape;616;p64"/>
          <p:cNvSpPr txBox="1"/>
          <p:nvPr/>
        </p:nvSpPr>
        <p:spPr>
          <a:xfrm>
            <a:off x="3055914" y="2077989"/>
            <a:ext cx="9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i-2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loop 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7" name="Google Shape;617;p64"/>
          <p:cNvCxnSpPr/>
          <p:nvPr/>
        </p:nvCxnSpPr>
        <p:spPr>
          <a:xfrm>
            <a:off x="3926831" y="3275831"/>
            <a:ext cx="0" cy="1752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8" name="Google Shape;618;p64"/>
          <p:cNvSpPr txBox="1"/>
          <p:nvPr/>
        </p:nvSpPr>
        <p:spPr>
          <a:xfrm>
            <a:off x="3055914" y="3721414"/>
            <a:ext cx="9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i-4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loop 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9" name="Google Shape;619;p64"/>
          <p:cNvCxnSpPr/>
          <p:nvPr/>
        </p:nvCxnSpPr>
        <p:spPr>
          <a:xfrm>
            <a:off x="5437117" y="1937206"/>
            <a:ext cx="0" cy="946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0" name="Google Shape;620;p64"/>
          <p:cNvSpPr txBox="1"/>
          <p:nvPr/>
        </p:nvSpPr>
        <p:spPr>
          <a:xfrm>
            <a:off x="5385539" y="2080539"/>
            <a:ext cx="9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i+2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loop 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1" name="Google Shape;621;p64"/>
          <p:cNvCxnSpPr/>
          <p:nvPr/>
        </p:nvCxnSpPr>
        <p:spPr>
          <a:xfrm>
            <a:off x="6029952" y="3306331"/>
            <a:ext cx="0" cy="1752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2" name="Google Shape;622;p64"/>
          <p:cNvSpPr txBox="1"/>
          <p:nvPr/>
        </p:nvSpPr>
        <p:spPr>
          <a:xfrm>
            <a:off x="6063664" y="3721414"/>
            <a:ext cx="9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i+4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loop </a:t>
            </a:r>
            <a:br>
              <a:rPr lang="en" sz="1200"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iteration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64"/>
          <p:cNvSpPr/>
          <p:nvPr/>
        </p:nvSpPr>
        <p:spPr>
          <a:xfrm>
            <a:off x="4445119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64"/>
          <p:cNvSpPr/>
          <p:nvPr/>
        </p:nvSpPr>
        <p:spPr>
          <a:xfrm>
            <a:off x="4613419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64"/>
          <p:cNvSpPr/>
          <p:nvPr/>
        </p:nvSpPr>
        <p:spPr>
          <a:xfrm>
            <a:off x="4781719" y="1364835"/>
            <a:ext cx="168300" cy="168300"/>
          </a:xfrm>
          <a:prstGeom prst="rect">
            <a:avLst/>
          </a:prstGeom>
          <a:solidFill>
            <a:srgbClr val="5B9BD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4"/>
          <p:cNvSpPr/>
          <p:nvPr/>
        </p:nvSpPr>
        <p:spPr>
          <a:xfrm>
            <a:off x="4415788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4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7" name="Google Shape;627;p64"/>
          <p:cNvSpPr/>
          <p:nvPr/>
        </p:nvSpPr>
        <p:spPr>
          <a:xfrm>
            <a:off x="4591420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8" name="Google Shape;628;p64"/>
          <p:cNvSpPr/>
          <p:nvPr/>
        </p:nvSpPr>
        <p:spPr>
          <a:xfrm>
            <a:off x="4767052" y="1145877"/>
            <a:ext cx="1683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6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C0ED6B-C83B-1D3A-7A42-603616D30DC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5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 Parallelism</a:t>
            </a:r>
            <a:endParaRPr/>
          </a:p>
        </p:txBody>
      </p:sp>
      <p:sp>
        <p:nvSpPr>
          <p:cNvPr id="634" name="Google Shape;634;p65"/>
          <p:cNvSpPr txBox="1"/>
          <p:nvPr/>
        </p:nvSpPr>
        <p:spPr>
          <a:xfrm>
            <a:off x="1474675" y="1987750"/>
            <a:ext cx="65142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size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for loop: i from 1 to (size-1)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" sz="12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" sz="12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If the previous value is positive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(-</a:t>
            </a:r>
            <a:r>
              <a:rPr lang="en" sz="12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)*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change the sign of this value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</a:t>
            </a:r>
            <a:r>
              <a:rPr lang="en" sz="12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end for loop</a:t>
            </a:r>
            <a:endParaRPr sz="12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5" name="Google Shape;635;p65"/>
          <p:cNvSpPr txBox="1">
            <a:spLocks noGrp="1"/>
          </p:cNvSpPr>
          <p:nvPr>
            <p:ph type="body" idx="1"/>
          </p:nvPr>
        </p:nvSpPr>
        <p:spPr>
          <a:xfrm>
            <a:off x="253600" y="1144193"/>
            <a:ext cx="8634300" cy="725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parallelize the following loop?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B15176-3228-A410-9CAF-3DD187F13109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6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 Parallelism</a:t>
            </a:r>
            <a:endParaRPr/>
          </a:p>
        </p:txBody>
      </p:sp>
      <p:sp>
        <p:nvSpPr>
          <p:cNvPr id="641" name="Google Shape;641;p66"/>
          <p:cNvSpPr txBox="1"/>
          <p:nvPr/>
        </p:nvSpPr>
        <p:spPr>
          <a:xfrm>
            <a:off x="1474675" y="1987750"/>
            <a:ext cx="65142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size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for loop: i from 1 to (size-1)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" sz="12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" sz="12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If the previous value is positive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(-</a:t>
            </a:r>
            <a:r>
              <a:rPr lang="en" sz="12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)*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change the sign of this value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</a:t>
            </a:r>
            <a:r>
              <a:rPr lang="en" sz="12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end for loop</a:t>
            </a:r>
            <a:endParaRPr sz="12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2" name="Google Shape;642;p66"/>
          <p:cNvSpPr txBox="1">
            <a:spLocks noGrp="1"/>
          </p:cNvSpPr>
          <p:nvPr>
            <p:ph type="body" idx="1"/>
          </p:nvPr>
        </p:nvSpPr>
        <p:spPr>
          <a:xfrm>
            <a:off x="253600" y="1144193"/>
            <a:ext cx="8634300" cy="725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parallelize the following loop?</a:t>
            </a:r>
            <a:endParaRPr/>
          </a:p>
        </p:txBody>
      </p:sp>
      <p:sp>
        <p:nvSpPr>
          <p:cNvPr id="643" name="Google Shape;643;p66"/>
          <p:cNvSpPr txBox="1"/>
          <p:nvPr/>
        </p:nvSpPr>
        <p:spPr>
          <a:xfrm>
            <a:off x="1474675" y="3419550"/>
            <a:ext cx="6339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size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for loop: i from 0 to (size-1)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data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Math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sin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]);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2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calculate sin() of the value</a:t>
            </a:r>
            <a:b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  </a:t>
            </a:r>
            <a:r>
              <a:rPr lang="en" sz="1200" i="1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end for loop</a:t>
            </a:r>
            <a:endParaRPr sz="1200" i="1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EAE5A-F744-2BE3-87DA-C9B2C5A69354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6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 Parallelism</a:t>
            </a:r>
            <a:endParaRPr/>
          </a:p>
        </p:txBody>
      </p:sp>
      <p:sp>
        <p:nvSpPr>
          <p:cNvPr id="641" name="Google Shape;641;p66"/>
          <p:cNvSpPr txBox="1"/>
          <p:nvPr/>
        </p:nvSpPr>
        <p:spPr>
          <a:xfrm>
            <a:off x="1474675" y="1987750"/>
            <a:ext cx="65142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size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for loop: i from 1 to (size-1)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" sz="12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" sz="12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If the previous value is positive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data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(-</a:t>
            </a:r>
            <a:r>
              <a:rPr lang="en" sz="12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)*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change the sign of this value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</a:t>
            </a:r>
            <a:r>
              <a:rPr lang="en" sz="12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end for loop</a:t>
            </a:r>
            <a:endParaRPr sz="1200" i="1" dirty="0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2" name="Google Shape;642;p66"/>
          <p:cNvSpPr txBox="1">
            <a:spLocks noGrp="1"/>
          </p:cNvSpPr>
          <p:nvPr>
            <p:ph type="body" idx="1"/>
          </p:nvPr>
        </p:nvSpPr>
        <p:spPr>
          <a:xfrm>
            <a:off x="253600" y="1144193"/>
            <a:ext cx="8634300" cy="725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parallelize the following loop?</a:t>
            </a:r>
            <a:endParaRPr/>
          </a:p>
        </p:txBody>
      </p:sp>
      <p:sp>
        <p:nvSpPr>
          <p:cNvPr id="643" name="Google Shape;643;p66"/>
          <p:cNvSpPr txBox="1"/>
          <p:nvPr/>
        </p:nvSpPr>
        <p:spPr>
          <a:xfrm>
            <a:off x="1474675" y="3419550"/>
            <a:ext cx="6339900" cy="9681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702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 dirty="0">
                <a:solidFill>
                  <a:srgbClr val="902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40A07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size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++)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for loop: i from 0 to (size-1)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data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Math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200" dirty="0">
                <a:solidFill>
                  <a:srgbClr val="4070A0"/>
                </a:solidFill>
                <a:latin typeface="Consolas"/>
                <a:ea typeface="Consolas"/>
                <a:cs typeface="Consolas"/>
                <a:sym typeface="Consolas"/>
              </a:rPr>
              <a:t>sin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]);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2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calculate sin() of the value</a:t>
            </a:r>
            <a:b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2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  </a:t>
            </a:r>
            <a:r>
              <a:rPr lang="en" sz="1200" i="1" dirty="0">
                <a:solidFill>
                  <a:srgbClr val="60A0B0"/>
                </a:solidFill>
                <a:latin typeface="Consolas"/>
                <a:ea typeface="Consolas"/>
                <a:cs typeface="Consolas"/>
                <a:sym typeface="Consolas"/>
              </a:rPr>
              <a:t>// end for loop</a:t>
            </a:r>
            <a:endParaRPr sz="1200" i="1" dirty="0">
              <a:solidFill>
                <a:srgbClr val="60A0B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EAE5A-F744-2BE3-87DA-C9B2C5A69354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3658995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7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Supplementary Exercise 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8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655" name="Google Shape;655;p68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RunnerThread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RunnerThread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!=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warten bis ich an der Reihe bin / wait until it is my turn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incrementAndGet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6" name="Google Shape;656;p68"/>
          <p:cNvSpPr txBox="1">
            <a:spLocks noGrp="1"/>
          </p:cNvSpPr>
          <p:nvPr>
            <p:ph type="body" idx="1"/>
          </p:nvPr>
        </p:nvSpPr>
        <p:spPr>
          <a:xfrm>
            <a:off x="253600" y="1144200"/>
            <a:ext cx="3844200" cy="36798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14 runners (numbered from 0 to 13) 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each runner can start after the previous runner finished (except the first one).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/>
          </a:p>
        </p:txBody>
      </p:sp>
      <p:sp>
        <p:nvSpPr>
          <p:cNvPr id="657" name="Google Shape;657;p68"/>
          <p:cNvSpPr txBox="1"/>
          <p:nvPr/>
        </p:nvSpPr>
        <p:spPr>
          <a:xfrm>
            <a:off x="328925" y="2232250"/>
            <a:ext cx="3527400" cy="909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Under which assumption </a:t>
            </a:r>
            <a:br>
              <a:rPr lang="en" sz="1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does the following code work?</a:t>
            </a:r>
            <a:endParaRPr sz="1800" dirty="0">
              <a:solidFill>
                <a:srgbClr val="434343"/>
              </a:solidFill>
            </a:endParaRPr>
          </a:p>
        </p:txBody>
      </p:sp>
      <p:sp>
        <p:nvSpPr>
          <p:cNvPr id="658" name="Google Shape;658;p68"/>
          <p:cNvSpPr txBox="1"/>
          <p:nvPr/>
        </p:nvSpPr>
        <p:spPr>
          <a:xfrm>
            <a:off x="792875" y="3260700"/>
            <a:ext cx="25995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Initial value of y?</a:t>
            </a:r>
            <a:endParaRPr/>
          </a:p>
        </p:txBody>
      </p:sp>
      <p:sp>
        <p:nvSpPr>
          <p:cNvPr id="659" name="Google Shape;659;p68"/>
          <p:cNvSpPr txBox="1"/>
          <p:nvPr/>
        </p:nvSpPr>
        <p:spPr>
          <a:xfrm>
            <a:off x="792875" y="3917000"/>
            <a:ext cx="25995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Reference to object y?</a:t>
            </a:r>
            <a:endParaRPr/>
          </a:p>
        </p:txBody>
      </p:sp>
      <p:sp>
        <p:nvSpPr>
          <p:cNvPr id="660" name="Google Shape;660;p68"/>
          <p:cNvSpPr txBox="1"/>
          <p:nvPr/>
        </p:nvSpPr>
        <p:spPr>
          <a:xfrm>
            <a:off x="1014125" y="3618875"/>
            <a:ext cx="2157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61" name="Google Shape;661;p68"/>
          <p:cNvSpPr txBox="1"/>
          <p:nvPr/>
        </p:nvSpPr>
        <p:spPr>
          <a:xfrm>
            <a:off x="762575" y="4319625"/>
            <a:ext cx="2660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to be the same object shared across all the threads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9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667" name="Google Shape;667;p69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RunnerThread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RunnerThread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!=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warten bis ich an der Reihe bin / wait until it is my turn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incrementAndGet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702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68" name="Google Shape;668;p69"/>
          <p:cNvSpPr txBox="1">
            <a:spLocks noGrp="1"/>
          </p:cNvSpPr>
          <p:nvPr>
            <p:ph type="body" idx="1"/>
          </p:nvPr>
        </p:nvSpPr>
        <p:spPr>
          <a:xfrm>
            <a:off x="253600" y="1144200"/>
            <a:ext cx="3844200" cy="36798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14 runners (numbered from 0 to 13) 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each runner can start after the previous runner finished (except the first one).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/>
          </a:p>
        </p:txBody>
      </p:sp>
      <p:sp>
        <p:nvSpPr>
          <p:cNvPr id="669" name="Google Shape;669;p69"/>
          <p:cNvSpPr txBox="1"/>
          <p:nvPr/>
        </p:nvSpPr>
        <p:spPr>
          <a:xfrm>
            <a:off x="328925" y="2232250"/>
            <a:ext cx="3527400" cy="909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Under which assumption </a:t>
            </a:r>
            <a:br>
              <a:rPr lang="en-US" sz="1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does the following code work?</a:t>
            </a:r>
            <a:endParaRPr lang="en-US" sz="1800" dirty="0">
              <a:solidFill>
                <a:srgbClr val="434343"/>
              </a:solidFill>
            </a:endParaRPr>
          </a:p>
        </p:txBody>
      </p:sp>
      <p:sp>
        <p:nvSpPr>
          <p:cNvPr id="670" name="Google Shape;670;p69"/>
          <p:cNvSpPr txBox="1"/>
          <p:nvPr/>
        </p:nvSpPr>
        <p:spPr>
          <a:xfrm>
            <a:off x="792875" y="3260700"/>
            <a:ext cx="25995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Initial value of y?</a:t>
            </a:r>
            <a:endParaRPr/>
          </a:p>
        </p:txBody>
      </p:sp>
      <p:sp>
        <p:nvSpPr>
          <p:cNvPr id="671" name="Google Shape;671;p69"/>
          <p:cNvSpPr txBox="1"/>
          <p:nvPr/>
        </p:nvSpPr>
        <p:spPr>
          <a:xfrm>
            <a:off x="792875" y="3917000"/>
            <a:ext cx="25995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Reference to object y?</a:t>
            </a:r>
            <a:endParaRPr/>
          </a:p>
        </p:txBody>
      </p:sp>
      <p:sp>
        <p:nvSpPr>
          <p:cNvPr id="672" name="Google Shape;672;p69"/>
          <p:cNvSpPr txBox="1"/>
          <p:nvPr/>
        </p:nvSpPr>
        <p:spPr>
          <a:xfrm>
            <a:off x="1014125" y="3618875"/>
            <a:ext cx="2157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673" name="Google Shape;673;p69"/>
          <p:cNvSpPr txBox="1"/>
          <p:nvPr/>
        </p:nvSpPr>
        <p:spPr>
          <a:xfrm>
            <a:off x="762575" y="4319625"/>
            <a:ext cx="2660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to be the same object shared across all the threads</a:t>
            </a:r>
            <a:endParaRPr dirty="0"/>
          </a:p>
        </p:txBody>
      </p:sp>
      <p:sp>
        <p:nvSpPr>
          <p:cNvPr id="674" name="Google Shape;674;p69"/>
          <p:cNvSpPr/>
          <p:nvPr/>
        </p:nvSpPr>
        <p:spPr>
          <a:xfrm>
            <a:off x="4764650" y="3201150"/>
            <a:ext cx="637200" cy="185100"/>
          </a:xfrm>
          <a:prstGeom prst="rect">
            <a:avLst/>
          </a:prstGeom>
          <a:noFill/>
          <a:ln w="28575" cap="flat" cmpd="sng">
            <a:solidFill>
              <a:srgbClr val="902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9"/>
          <p:cNvSpPr/>
          <p:nvPr/>
        </p:nvSpPr>
        <p:spPr>
          <a:xfrm>
            <a:off x="4256450" y="4068358"/>
            <a:ext cx="1653600" cy="185100"/>
          </a:xfrm>
          <a:prstGeom prst="rect">
            <a:avLst/>
          </a:prstGeom>
          <a:noFill/>
          <a:ln w="28575" cap="flat" cmpd="sng">
            <a:solidFill>
              <a:srgbClr val="902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6" name="Google Shape;676;p69"/>
          <p:cNvCxnSpPr/>
          <p:nvPr/>
        </p:nvCxnSpPr>
        <p:spPr>
          <a:xfrm>
            <a:off x="3422675" y="4752800"/>
            <a:ext cx="2964900" cy="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7" name="Google Shape;677;p69"/>
          <p:cNvSpPr txBox="1"/>
          <p:nvPr/>
        </p:nvSpPr>
        <p:spPr>
          <a:xfrm>
            <a:off x="6227800" y="4118600"/>
            <a:ext cx="2660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Ensures that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returns the updated value after calling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incrementAndGet</a:t>
            </a:r>
            <a:r>
              <a:rPr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DD937D-23DA-EB35-71E3-2D5328FB8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sz="4400" dirty="0"/>
              <a:t>NEXT FRIDAY NO EXERCISE SESSION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74EF85-C6F4-C9F7-661F-6F919590BF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3200" dirty="0"/>
              <a:t>Wednesday from 16:15-18:00 in LFW C 11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368759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0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683" name="Google Shape;683;p70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4" name="Google Shape;684;p70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 dirty="0"/>
              <a:t>Complete the implementation </a:t>
            </a:r>
            <a:br>
              <a:rPr lang="en" sz="1400" b="1" dirty="0"/>
            </a:br>
            <a:r>
              <a:rPr lang="en" sz="1400" b="1" dirty="0"/>
              <a:t>using wait/notify</a:t>
            </a:r>
            <a:endParaRPr sz="1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1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690" name="Google Shape;690;p71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(?)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1" name="Google Shape;691;p71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 dirty="0"/>
              <a:t>Complete the implementation </a:t>
            </a:r>
            <a:br>
              <a:rPr lang="en" sz="1400" b="1" dirty="0"/>
            </a:br>
            <a:r>
              <a:rPr lang="en" sz="1400" b="1" dirty="0"/>
              <a:t>using wait/notify</a:t>
            </a:r>
            <a:endParaRPr sz="1400" b="1" dirty="0"/>
          </a:p>
        </p:txBody>
      </p:sp>
      <p:sp>
        <p:nvSpPr>
          <p:cNvPr id="692" name="Google Shape;692;p71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4566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We’ll definitely need synchronization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What to synchronize on? </a:t>
            </a:r>
            <a:endParaRPr sz="1400" b="1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AE78F3-592C-6702-7197-42504F27E20E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2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698" name="Google Shape;698;p72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(?)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?.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  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9" name="Google Shape;699;p72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 dirty="0"/>
              <a:t>Complete the implementation </a:t>
            </a:r>
            <a:br>
              <a:rPr lang="en" sz="1400" b="1" dirty="0"/>
            </a:br>
            <a:r>
              <a:rPr lang="en" sz="1400" b="1" dirty="0"/>
              <a:t>using wait/notify</a:t>
            </a:r>
            <a:endParaRPr sz="1400" b="1" dirty="0"/>
          </a:p>
        </p:txBody>
      </p:sp>
      <p:sp>
        <p:nvSpPr>
          <p:cNvPr id="700" name="Google Shape;700;p72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4566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We’ll definitely need synchronization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What to synchronize on? </a:t>
            </a:r>
            <a:endParaRPr sz="1400" b="1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 dirty="0"/>
              <a:t>Check that it’s our turn, wait otherwise</a:t>
            </a:r>
            <a:endParaRPr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DB77F-B516-F71B-4FB6-6E733D0232E7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3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706" name="Google Shape;706;p73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(?)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?.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  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7" name="Google Shape;707;p73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 dirty="0"/>
              <a:t>Complete the implementation </a:t>
            </a:r>
            <a:br>
              <a:rPr lang="en" sz="1400" b="1" dirty="0"/>
            </a:br>
            <a:r>
              <a:rPr lang="en" sz="1400" b="1" dirty="0"/>
              <a:t>using wait/notify</a:t>
            </a:r>
            <a:endParaRPr sz="1400" b="1" dirty="0"/>
          </a:p>
        </p:txBody>
      </p:sp>
      <p:sp>
        <p:nvSpPr>
          <p:cNvPr id="708" name="Google Shape;708;p73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4566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We’ll definitely need synchronization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What to synchronize on? </a:t>
            </a:r>
            <a:endParaRPr sz="1400" b="1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Check that it’s our turn, wait otherwise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 dirty="0"/>
              <a:t>Do work (run)</a:t>
            </a:r>
            <a:endParaRPr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79A1C-06EA-CBE7-CC32-E0E4599F7DA9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74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714" name="Google Shape;714;p74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(?)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?.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  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     // update the condition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...................................................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5" name="Google Shape;715;p74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 dirty="0"/>
              <a:t>Complete the implementation </a:t>
            </a:r>
            <a:br>
              <a:rPr lang="en" sz="1400" b="1" dirty="0"/>
            </a:br>
            <a:r>
              <a:rPr lang="en" sz="1400" b="1" dirty="0"/>
              <a:t>using wait/notify</a:t>
            </a:r>
            <a:endParaRPr sz="1400" b="1" dirty="0"/>
          </a:p>
        </p:txBody>
      </p:sp>
      <p:sp>
        <p:nvSpPr>
          <p:cNvPr id="716" name="Google Shape;716;p74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4566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We’ll definitely need synchronization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What to synchronize on? </a:t>
            </a:r>
            <a:endParaRPr sz="1400" b="1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Check that it’s our turn, wait otherwise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Do work (run)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 dirty="0"/>
              <a:t>Update the condition</a:t>
            </a:r>
            <a:endParaRPr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DA22B9-7C36-C1AF-BF89-F4B6108E8107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75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722" name="Google Shape;722;p75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(?)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?.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     // update the condition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?.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or 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notifyAll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75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 dirty="0"/>
              <a:t>Complete the implementation </a:t>
            </a:r>
            <a:br>
              <a:rPr lang="en" sz="1400" b="1" dirty="0"/>
            </a:br>
            <a:r>
              <a:rPr lang="en" sz="1400" b="1" dirty="0"/>
              <a:t>using wait/notify</a:t>
            </a:r>
            <a:endParaRPr sz="1400" b="1" dirty="0"/>
          </a:p>
        </p:txBody>
      </p:sp>
      <p:sp>
        <p:nvSpPr>
          <p:cNvPr id="724" name="Google Shape;724;p75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4566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We’ll definitely need synchronization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What to synchronize on? </a:t>
            </a:r>
            <a:endParaRPr sz="1400" b="1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Check that it’s our turn, wait otherwise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Do work (run)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Update the condition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 dirty="0"/>
              <a:t>Notify waiting threads</a:t>
            </a:r>
            <a:endParaRPr sz="1400" dirty="0"/>
          </a:p>
        </p:txBody>
      </p:sp>
      <p:sp>
        <p:nvSpPr>
          <p:cNvPr id="725" name="Google Shape;725;p75"/>
          <p:cNvSpPr txBox="1">
            <a:spLocks noGrp="1"/>
          </p:cNvSpPr>
          <p:nvPr>
            <p:ph type="body" idx="1"/>
          </p:nvPr>
        </p:nvSpPr>
        <p:spPr>
          <a:xfrm>
            <a:off x="632500" y="410975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This is a basic pattern that you </a:t>
            </a:r>
            <a:br>
              <a:rPr lang="en" sz="1400" b="1"/>
            </a:br>
            <a:r>
              <a:rPr lang="en" sz="1400" b="1"/>
              <a:t>will see in many tasks. </a:t>
            </a:r>
            <a:br>
              <a:rPr lang="en" sz="1400" b="1"/>
            </a:br>
            <a:r>
              <a:rPr lang="en" sz="1400" b="1"/>
              <a:t>Now, let’s fill in the details.</a:t>
            </a:r>
            <a:endParaRPr sz="1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5B309-CA83-01FA-8813-6710C8BEA129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6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731" name="Google Shape;731;p76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(?)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?.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     // update the condition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?.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or 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notifyAll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32" name="Google Shape;732;p76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 dirty="0"/>
              <a:t>Complete the implementation </a:t>
            </a:r>
            <a:br>
              <a:rPr lang="en" sz="1400" b="1" dirty="0"/>
            </a:br>
            <a:r>
              <a:rPr lang="en" sz="1400" b="1" dirty="0"/>
              <a:t>using wait/notify</a:t>
            </a:r>
            <a:endParaRPr sz="1400" b="1" dirty="0"/>
          </a:p>
        </p:txBody>
      </p:sp>
      <p:sp>
        <p:nvSpPr>
          <p:cNvPr id="733" name="Google Shape;733;p76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4566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We’ll definitely need synchronization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b="1" dirty="0"/>
              <a:t>What to synchronize on? </a:t>
            </a:r>
            <a:endParaRPr sz="1400" b="1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Check that it’s our turn, wait otherwise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Do work (run)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Update the condition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 dirty="0"/>
              <a:t>Notify waiting threads</a:t>
            </a:r>
            <a:endParaRPr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A3225E-243B-4494-82A2-48450FCDD742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77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739" name="Google Shape;739;p77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     // update the condition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or </a:t>
            </a:r>
            <a:r>
              <a:rPr lang="en" sz="1000" dirty="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notifyAll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40" name="Google Shape;740;p77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 dirty="0"/>
              <a:t>Complete the implementation </a:t>
            </a:r>
            <a:br>
              <a:rPr lang="en" sz="1400" b="1" dirty="0"/>
            </a:br>
            <a:r>
              <a:rPr lang="en" sz="1400" b="1" dirty="0"/>
              <a:t>using wait/notify</a:t>
            </a:r>
            <a:endParaRPr sz="1400" b="1" dirty="0"/>
          </a:p>
        </p:txBody>
      </p:sp>
      <p:sp>
        <p:nvSpPr>
          <p:cNvPr id="741" name="Google Shape;741;p77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4566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We’ll definitely need synchronization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b="1" dirty="0"/>
              <a:t>What to synchronize on? </a:t>
            </a:r>
            <a:endParaRPr sz="1400" b="1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Check that it’s our turn, wait otherwise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Do work (run)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Update the condition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 dirty="0"/>
              <a:t>Notify waiting threads</a:t>
            </a:r>
            <a:endParaRPr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1D7102-47E4-2853-A0FC-CCC4970B0792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78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747" name="Google Shape;747;p78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..................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     // update the condition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or 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48" name="Google Shape;748;p78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Complete the implementation </a:t>
            </a:r>
            <a:br>
              <a:rPr lang="en" sz="1400" b="1"/>
            </a:br>
            <a:r>
              <a:rPr lang="en" sz="1400" b="1"/>
              <a:t>using wait/notify</a:t>
            </a:r>
            <a:endParaRPr sz="1400" b="1"/>
          </a:p>
        </p:txBody>
      </p:sp>
      <p:sp>
        <p:nvSpPr>
          <p:cNvPr id="749" name="Google Shape;749;p78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5265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We’ll definitely need synchronization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What to synchronize on? </a:t>
            </a:r>
            <a:endParaRPr sz="1400" b="1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b="1"/>
              <a:t>Check that it’s our turn, wait otherwise</a:t>
            </a:r>
            <a:endParaRPr sz="1400" b="1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Do work (run)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Update the condition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/>
              <a:t>Notify waiting threads</a:t>
            </a:r>
            <a:endParaRPr sz="1400"/>
          </a:p>
        </p:txBody>
      </p:sp>
      <p:sp>
        <p:nvSpPr>
          <p:cNvPr id="750" name="Google Shape;750;p78"/>
          <p:cNvSpPr txBox="1"/>
          <p:nvPr/>
        </p:nvSpPr>
        <p:spPr>
          <a:xfrm>
            <a:off x="6791800" y="3306925"/>
            <a:ext cx="22338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!=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</p:txBody>
      </p:sp>
      <p:sp>
        <p:nvSpPr>
          <p:cNvPr id="751" name="Google Shape;751;p78"/>
          <p:cNvSpPr txBox="1"/>
          <p:nvPr/>
        </p:nvSpPr>
        <p:spPr>
          <a:xfrm>
            <a:off x="6691300" y="3507600"/>
            <a:ext cx="21966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condition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78"/>
          <p:cNvSpPr txBox="1"/>
          <p:nvPr/>
        </p:nvSpPr>
        <p:spPr>
          <a:xfrm>
            <a:off x="6946150" y="3972900"/>
            <a:ext cx="16869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reuse it?</a:t>
            </a:r>
            <a:endParaRPr/>
          </a:p>
        </p:txBody>
      </p:sp>
      <p:sp>
        <p:nvSpPr>
          <p:cNvPr id="753" name="Google Shape;753;p78"/>
          <p:cNvSpPr txBox="1"/>
          <p:nvPr/>
        </p:nvSpPr>
        <p:spPr>
          <a:xfrm>
            <a:off x="6946150" y="4258675"/>
            <a:ext cx="16869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Yes!</a:t>
            </a:r>
            <a:endParaRPr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4672A-F802-B81F-964F-3986384CB606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79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759" name="Google Shape;759;p79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!=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     // update the condition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or 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0" name="Google Shape;760;p79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Complete the implementation </a:t>
            </a:r>
            <a:br>
              <a:rPr lang="en" sz="1400" b="1"/>
            </a:br>
            <a:r>
              <a:rPr lang="en" sz="1400" b="1"/>
              <a:t>using wait/notify</a:t>
            </a:r>
            <a:endParaRPr sz="1400" b="1"/>
          </a:p>
        </p:txBody>
      </p:sp>
      <p:sp>
        <p:nvSpPr>
          <p:cNvPr id="761" name="Google Shape;761;p79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5265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We’ll definitely need synchronization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What to synchronize on? </a:t>
            </a:r>
            <a:endParaRPr sz="1400" b="1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b="1"/>
              <a:t>Check that it’s our turn, wait otherwise</a:t>
            </a:r>
            <a:endParaRPr sz="1400" b="1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Do work (run)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Update the condition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/>
              <a:t>Notify waiting threads</a:t>
            </a:r>
            <a:endParaRPr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AF749-5339-E5C4-9033-029EF2F1AC4A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7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Post-Discussion </a:t>
            </a:r>
            <a:b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4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7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0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767" name="Google Shape;767;p80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!=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incrementAndGet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update the condition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or 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8" name="Google Shape;768;p80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Complete the implementation </a:t>
            </a:r>
            <a:br>
              <a:rPr lang="en" sz="1400" b="1"/>
            </a:br>
            <a:r>
              <a:rPr lang="en" sz="1400" b="1"/>
              <a:t>using wait/notify</a:t>
            </a:r>
            <a:endParaRPr sz="1400" b="1"/>
          </a:p>
        </p:txBody>
      </p:sp>
      <p:sp>
        <p:nvSpPr>
          <p:cNvPr id="769" name="Google Shape;769;p80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5265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We’ll definitely need synchronization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What to synchronize on? </a:t>
            </a:r>
            <a:endParaRPr sz="1400" b="1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Check that it’s our turn, wait otherwise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Do work (run)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b="1"/>
              <a:t>Update the condition</a:t>
            </a:r>
            <a:endParaRPr sz="1400" b="1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/>
              <a:t>Notify waiting threads</a:t>
            </a:r>
            <a:endParaRPr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86089E-CAF9-8183-9D25-8ACF21F8BE55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81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775" name="Google Shape;775;p81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!=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incrementAndGet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update the condition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or 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76" name="Google Shape;776;p81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Complete the implementation </a:t>
            </a:r>
            <a:br>
              <a:rPr lang="en" sz="1400" b="1"/>
            </a:br>
            <a:r>
              <a:rPr lang="en" sz="1400" b="1"/>
              <a:t>using wait/notify</a:t>
            </a:r>
            <a:endParaRPr sz="1400" b="1"/>
          </a:p>
        </p:txBody>
      </p:sp>
      <p:sp>
        <p:nvSpPr>
          <p:cNvPr id="777" name="Google Shape;777;p81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5265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We’ll definitely need synchronization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What to synchronize on? </a:t>
            </a:r>
            <a:endParaRPr sz="1400" b="1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Check that it’s our turn, wait otherwise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Do work (run)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Update the condition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 b="1"/>
              <a:t>Notify waiting threads</a:t>
            </a:r>
            <a:endParaRPr sz="1400" b="1"/>
          </a:p>
        </p:txBody>
      </p:sp>
      <p:sp>
        <p:nvSpPr>
          <p:cNvPr id="778" name="Google Shape;778;p81"/>
          <p:cNvSpPr txBox="1">
            <a:spLocks noGrp="1"/>
          </p:cNvSpPr>
          <p:nvPr>
            <p:ph type="body" idx="1"/>
          </p:nvPr>
        </p:nvSpPr>
        <p:spPr>
          <a:xfrm>
            <a:off x="582725" y="410975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Should we use notify or notifyAll?</a:t>
            </a:r>
            <a:endParaRPr sz="1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2729-176C-398D-1B13-49E4AD9AE363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82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784" name="Google Shape;784;p82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!=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incrementAndGet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update the condition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85" name="Google Shape;785;p82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Complete the implementation </a:t>
            </a:r>
            <a:br>
              <a:rPr lang="en" sz="1400" b="1"/>
            </a:br>
            <a:r>
              <a:rPr lang="en" sz="1400" b="1"/>
              <a:t>using wait/notify</a:t>
            </a:r>
            <a:endParaRPr sz="1400" b="1"/>
          </a:p>
        </p:txBody>
      </p:sp>
      <p:sp>
        <p:nvSpPr>
          <p:cNvPr id="786" name="Google Shape;786;p82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5265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We’ll definitely need synchronization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What to synchronize on? </a:t>
            </a:r>
            <a:endParaRPr sz="1400" b="1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Check that it’s our turn, wait otherwise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Do work (run)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Update the condition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 b="1"/>
              <a:t>Notify waiting threads</a:t>
            </a:r>
            <a:endParaRPr sz="1400" b="1"/>
          </a:p>
        </p:txBody>
      </p:sp>
      <p:sp>
        <p:nvSpPr>
          <p:cNvPr id="787" name="Google Shape;787;p82"/>
          <p:cNvSpPr txBox="1">
            <a:spLocks noGrp="1"/>
          </p:cNvSpPr>
          <p:nvPr>
            <p:ph type="body" idx="1"/>
          </p:nvPr>
        </p:nvSpPr>
        <p:spPr>
          <a:xfrm>
            <a:off x="582725" y="410975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Should we use notify or notifyAll?</a:t>
            </a:r>
            <a:endParaRPr sz="1400" b="1"/>
          </a:p>
        </p:txBody>
      </p:sp>
      <p:sp>
        <p:nvSpPr>
          <p:cNvPr id="788" name="Google Shape;788;p82"/>
          <p:cNvSpPr txBox="1"/>
          <p:nvPr/>
        </p:nvSpPr>
        <p:spPr>
          <a:xfrm>
            <a:off x="508325" y="4422750"/>
            <a:ext cx="30000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notifyAll because multiple </a:t>
            </a:r>
            <a:b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threads can be waiting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FF935-4A1A-7652-B95A-5B4681FB02E8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3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794" name="Google Shape;794;p83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.................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!=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incrementAndGet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update the condition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5" name="Google Shape;795;p83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Complete the implementation </a:t>
            </a:r>
            <a:br>
              <a:rPr lang="en" sz="1400" b="1"/>
            </a:br>
            <a:r>
              <a:rPr lang="en" sz="1400" b="1"/>
              <a:t>using wait/notify</a:t>
            </a:r>
            <a:endParaRPr sz="1400" b="1"/>
          </a:p>
        </p:txBody>
      </p:sp>
      <p:sp>
        <p:nvSpPr>
          <p:cNvPr id="796" name="Google Shape;796;p83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5265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We’ll definitely need synchronization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What to synchronize on? </a:t>
            </a:r>
            <a:endParaRPr sz="1400" b="1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Check that it’s our turn, wait otherwise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Do work (run)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Update the condition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/>
              <a:t>Notify waiting threads</a:t>
            </a:r>
            <a:endParaRPr sz="1400"/>
          </a:p>
        </p:txBody>
      </p:sp>
      <p:sp>
        <p:nvSpPr>
          <p:cNvPr id="797" name="Google Shape;797;p83"/>
          <p:cNvSpPr/>
          <p:nvPr/>
        </p:nvSpPr>
        <p:spPr>
          <a:xfrm>
            <a:off x="4705375" y="2941800"/>
            <a:ext cx="1222800" cy="259200"/>
          </a:xfrm>
          <a:prstGeom prst="rect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83"/>
          <p:cNvSpPr txBox="1">
            <a:spLocks noGrp="1"/>
          </p:cNvSpPr>
          <p:nvPr>
            <p:ph type="body" idx="1"/>
          </p:nvPr>
        </p:nvSpPr>
        <p:spPr>
          <a:xfrm>
            <a:off x="6724125" y="2427675"/>
            <a:ext cx="23436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Can we replace</a:t>
            </a:r>
            <a:endParaRPr sz="1400" b="1"/>
          </a:p>
          <a:p>
            <a:pPr marL="0" lvl="0" indent="0" algn="ctr" rt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6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with synchronizing </a:t>
            </a:r>
            <a:br>
              <a:rPr lang="en" sz="1400" b="1"/>
            </a:br>
            <a:r>
              <a:rPr lang="en" sz="1400" b="1"/>
              <a:t>the method?</a:t>
            </a:r>
            <a:endParaRPr sz="1400" b="1"/>
          </a:p>
        </p:txBody>
      </p:sp>
      <p:sp>
        <p:nvSpPr>
          <p:cNvPr id="799" name="Google Shape;799;p83"/>
          <p:cNvSpPr txBox="1"/>
          <p:nvPr/>
        </p:nvSpPr>
        <p:spPr>
          <a:xfrm>
            <a:off x="7412775" y="3601275"/>
            <a:ext cx="9663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39AA4-93B9-58B8-8FC2-242BB07892ED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84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805" name="Google Shape;805;p84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AtomicInteger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!=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laufen / do running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incrementAndGet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 </a:t>
            </a:r>
            <a:r>
              <a:rPr lang="en" sz="1000" i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update the condition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notifyAll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06" name="Google Shape;806;p84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Complete the implementation </a:t>
            </a:r>
            <a:br>
              <a:rPr lang="en" sz="1400" b="1"/>
            </a:br>
            <a:r>
              <a:rPr lang="en" sz="1400" b="1"/>
              <a:t>using wait/notify</a:t>
            </a:r>
            <a:endParaRPr sz="1400" b="1"/>
          </a:p>
        </p:txBody>
      </p:sp>
      <p:sp>
        <p:nvSpPr>
          <p:cNvPr id="807" name="Google Shape;807;p84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5265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We’ll definitely need synchronization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What to synchronize on? </a:t>
            </a:r>
            <a:endParaRPr sz="1400" b="1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Check that it’s our turn, wait otherwise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Do work (run)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Update the condition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/>
              <a:t>Notify waiting threads</a:t>
            </a:r>
            <a:endParaRPr sz="1400"/>
          </a:p>
        </p:txBody>
      </p:sp>
      <p:sp>
        <p:nvSpPr>
          <p:cNvPr id="808" name="Google Shape;808;p84"/>
          <p:cNvSpPr txBox="1">
            <a:spLocks noGrp="1"/>
          </p:cNvSpPr>
          <p:nvPr>
            <p:ph type="body" idx="1"/>
          </p:nvPr>
        </p:nvSpPr>
        <p:spPr>
          <a:xfrm>
            <a:off x="6724125" y="2427675"/>
            <a:ext cx="23436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Can we replace</a:t>
            </a:r>
            <a:endParaRPr sz="14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br>
              <a:rPr lang="en" sz="1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6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With</a:t>
            </a:r>
            <a:endParaRPr sz="14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400" b="1"/>
              <a:t> 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?</a:t>
            </a:r>
            <a:endParaRPr sz="1400" b="1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235C0-6725-6CAE-E546-24EFFAEC943C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85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814" name="Google Shape;814;p85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 err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 err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!=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 err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" sz="10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</a:t>
            </a:r>
            <a:r>
              <a:rPr lang="en" sz="1000" i="1" dirty="0" err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laufen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 / do running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+= 1;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update the condition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</a:t>
            </a:r>
            <a:r>
              <a:rPr lang="en" sz="10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notifyAll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5" name="Google Shape;815;p85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Complete the implementation </a:t>
            </a:r>
            <a:br>
              <a:rPr lang="en" sz="1400" b="1"/>
            </a:br>
            <a:r>
              <a:rPr lang="en" sz="1400" b="1"/>
              <a:t>using wait/notify</a:t>
            </a:r>
            <a:endParaRPr sz="1400" b="1"/>
          </a:p>
        </p:txBody>
      </p:sp>
      <p:sp>
        <p:nvSpPr>
          <p:cNvPr id="816" name="Google Shape;816;p85"/>
          <p:cNvSpPr txBox="1">
            <a:spLocks noGrp="1"/>
          </p:cNvSpPr>
          <p:nvPr>
            <p:ph type="body" idx="1"/>
          </p:nvPr>
        </p:nvSpPr>
        <p:spPr>
          <a:xfrm>
            <a:off x="329800" y="1837525"/>
            <a:ext cx="3526500" cy="393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We’ll definitely need synchronization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What to synchronize on? </a:t>
            </a:r>
            <a:endParaRPr sz="1400" b="1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Check that it’s our turn, wait otherwise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Do work (run)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Update the condition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 dirty="0"/>
              <a:t>Notify waiting threads</a:t>
            </a:r>
            <a:endParaRPr sz="1400" dirty="0"/>
          </a:p>
        </p:txBody>
      </p:sp>
      <p:sp>
        <p:nvSpPr>
          <p:cNvPr id="817" name="Google Shape;817;p85"/>
          <p:cNvSpPr txBox="1">
            <a:spLocks noGrp="1"/>
          </p:cNvSpPr>
          <p:nvPr>
            <p:ph type="body" idx="1"/>
          </p:nvPr>
        </p:nvSpPr>
        <p:spPr>
          <a:xfrm>
            <a:off x="6724125" y="2427675"/>
            <a:ext cx="23436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Can we replace</a:t>
            </a:r>
            <a:endParaRPr sz="1400" b="1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b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600" b="1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With</a:t>
            </a:r>
            <a:endParaRPr sz="1400" b="1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400" b="1" dirty="0"/>
              <a:t> 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 b="1" dirty="0">
                <a:solidFill>
                  <a:srgbClr val="FF0000"/>
                </a:solidFill>
              </a:rPr>
              <a:t>NO</a:t>
            </a: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599C0-FAB2-4A6B-6033-61A9C55E1F83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86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 Stafette</a:t>
            </a:r>
            <a:endParaRPr/>
          </a:p>
        </p:txBody>
      </p:sp>
      <p:sp>
        <p:nvSpPr>
          <p:cNvPr id="823" name="Google Shape;823;p86"/>
          <p:cNvSpPr txBox="1"/>
          <p:nvPr/>
        </p:nvSpPr>
        <p:spPr>
          <a:xfrm>
            <a:off x="3856325" y="1119300"/>
            <a:ext cx="53649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Thread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WaitNotifyRunnerThread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Integer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 err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 err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B0004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synchronized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b="1" dirty="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0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!=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b="1" dirty="0" err="1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</a:t>
            </a:r>
            <a:r>
              <a:rPr lang="en" sz="10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wait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</a:t>
            </a:r>
            <a:r>
              <a:rPr lang="en" sz="1000" i="1" dirty="0" err="1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laufen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 / do running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x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+= 1; </a:t>
            </a:r>
            <a:r>
              <a:rPr lang="en" sz="1000" i="1" dirty="0">
                <a:solidFill>
                  <a:srgbClr val="408080"/>
                </a:solidFill>
                <a:latin typeface="Consolas"/>
                <a:ea typeface="Consolas"/>
                <a:cs typeface="Consolas"/>
                <a:sym typeface="Consolas"/>
              </a:rPr>
              <a:t>// update the condition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</a:t>
            </a:r>
            <a:r>
              <a:rPr lang="en" sz="10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000" dirty="0" err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000" dirty="0" err="1">
                <a:solidFill>
                  <a:srgbClr val="7D9029"/>
                </a:solidFill>
                <a:latin typeface="Consolas"/>
                <a:ea typeface="Consolas"/>
                <a:cs typeface="Consolas"/>
                <a:sym typeface="Consolas"/>
              </a:rPr>
              <a:t>notifyAll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3500" marR="63500" lvl="0" indent="0" algn="l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4" name="Google Shape;824;p86"/>
          <p:cNvSpPr txBox="1">
            <a:spLocks noGrp="1"/>
          </p:cNvSpPr>
          <p:nvPr>
            <p:ph type="body" idx="1"/>
          </p:nvPr>
        </p:nvSpPr>
        <p:spPr>
          <a:xfrm>
            <a:off x="582725" y="1119300"/>
            <a:ext cx="28512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Complete the implementation </a:t>
            </a:r>
            <a:br>
              <a:rPr lang="en" sz="1400" b="1"/>
            </a:br>
            <a:r>
              <a:rPr lang="en" sz="1400" b="1"/>
              <a:t>using wait/notify</a:t>
            </a:r>
            <a:endParaRPr sz="1400" b="1"/>
          </a:p>
        </p:txBody>
      </p:sp>
      <p:sp>
        <p:nvSpPr>
          <p:cNvPr id="825" name="Google Shape;825;p86"/>
          <p:cNvSpPr txBox="1">
            <a:spLocks noGrp="1"/>
          </p:cNvSpPr>
          <p:nvPr>
            <p:ph type="body" idx="1"/>
          </p:nvPr>
        </p:nvSpPr>
        <p:spPr>
          <a:xfrm>
            <a:off x="6724125" y="2427675"/>
            <a:ext cx="2343600" cy="53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Can we replace</a:t>
            </a:r>
            <a:endParaRPr sz="1400" b="1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AtomicInteger</a:t>
            </a:r>
            <a: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br>
              <a:rPr lang="en" sz="10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600" b="1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With</a:t>
            </a:r>
            <a:endParaRPr sz="1400" b="1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" sz="1400" b="1" dirty="0"/>
              <a:t> </a:t>
            </a:r>
            <a:r>
              <a:rPr lang="en" sz="1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 b="1" dirty="0">
                <a:solidFill>
                  <a:srgbClr val="FF0000"/>
                </a:solidFill>
              </a:rPr>
              <a:t>NO</a:t>
            </a:r>
            <a:endParaRPr sz="1400" b="1" dirty="0">
              <a:solidFill>
                <a:schemeClr val="dk1"/>
              </a:solidFill>
            </a:endParaRPr>
          </a:p>
        </p:txBody>
      </p:sp>
      <p:sp>
        <p:nvSpPr>
          <p:cNvPr id="826" name="Google Shape;826;p86"/>
          <p:cNvSpPr txBox="1"/>
          <p:nvPr/>
        </p:nvSpPr>
        <p:spPr>
          <a:xfrm>
            <a:off x="328925" y="1851250"/>
            <a:ext cx="3527400" cy="634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these assumptions still hold?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827" name="Google Shape;827;p86"/>
          <p:cNvSpPr txBox="1"/>
          <p:nvPr/>
        </p:nvSpPr>
        <p:spPr>
          <a:xfrm>
            <a:off x="792875" y="2422500"/>
            <a:ext cx="25995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Initial value of x?</a:t>
            </a:r>
            <a:endParaRPr/>
          </a:p>
        </p:txBody>
      </p:sp>
      <p:sp>
        <p:nvSpPr>
          <p:cNvPr id="828" name="Google Shape;828;p86"/>
          <p:cNvSpPr txBox="1"/>
          <p:nvPr/>
        </p:nvSpPr>
        <p:spPr>
          <a:xfrm>
            <a:off x="792875" y="3078800"/>
            <a:ext cx="25995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Reference to object x?</a:t>
            </a:r>
            <a:endParaRPr/>
          </a:p>
        </p:txBody>
      </p:sp>
      <p:sp>
        <p:nvSpPr>
          <p:cNvPr id="829" name="Google Shape;829;p86"/>
          <p:cNvSpPr txBox="1"/>
          <p:nvPr/>
        </p:nvSpPr>
        <p:spPr>
          <a:xfrm>
            <a:off x="1014125" y="2780675"/>
            <a:ext cx="2157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30" name="Google Shape;830;p86"/>
          <p:cNvSpPr txBox="1"/>
          <p:nvPr/>
        </p:nvSpPr>
        <p:spPr>
          <a:xfrm>
            <a:off x="762575" y="3481425"/>
            <a:ext cx="2660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to be the same object shared across all the threads</a:t>
            </a:r>
            <a:endParaRPr/>
          </a:p>
        </p:txBody>
      </p:sp>
      <p:sp>
        <p:nvSpPr>
          <p:cNvPr id="831" name="Google Shape;831;p86"/>
          <p:cNvSpPr txBox="1"/>
          <p:nvPr/>
        </p:nvSpPr>
        <p:spPr>
          <a:xfrm>
            <a:off x="792875" y="4031500"/>
            <a:ext cx="25995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No, because x += 1 in Java creates a new Object!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C0691-7EC3-44FE-692A-B253EB21D17E}"/>
              </a:ext>
            </a:extLst>
          </p:cNvPr>
          <p:cNvSpPr txBox="1"/>
          <p:nvPr/>
        </p:nvSpPr>
        <p:spPr>
          <a:xfrm>
            <a:off x="8441564" y="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87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dirty="0"/>
              <a:t>Theory Recap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7F52-44E9-A5D1-67A3-99B318AC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4D3C3-3F07-51A2-5AC5-F3E1F388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9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06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5229-EC29-7810-7DE9-15939F4D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83C60-7EEC-5577-7FF1-26A780EC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3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8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8"/>
          <p:cNvSpPr txBox="1">
            <a:spLocks noGrp="1"/>
          </p:cNvSpPr>
          <p:nvPr>
            <p:ph type="body" idx="1"/>
          </p:nvPr>
        </p:nvSpPr>
        <p:spPr>
          <a:xfrm>
            <a:off x="253600" y="1144199"/>
            <a:ext cx="8634300" cy="3378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2"/>
                </a:solidFill>
              </a:rPr>
              <a:t>Washing </a:t>
            </a:r>
            <a:r>
              <a:rPr lang="en" dirty="0">
                <a:solidFill>
                  <a:schemeClr val="dk1"/>
                </a:solidFill>
              </a:rPr>
              <a:t>- 50 min, </a:t>
            </a:r>
            <a:r>
              <a:rPr lang="en" b="1" dirty="0">
                <a:solidFill>
                  <a:srgbClr val="70AD47"/>
                </a:solidFill>
              </a:rPr>
              <a:t>Dryer </a:t>
            </a:r>
            <a:r>
              <a:rPr lang="en" dirty="0">
                <a:solidFill>
                  <a:schemeClr val="dk1"/>
                </a:solidFill>
              </a:rPr>
              <a:t>- 90 min, </a:t>
            </a:r>
            <a:r>
              <a:rPr lang="en" b="1" dirty="0">
                <a:solidFill>
                  <a:srgbClr val="5B9BD5"/>
                </a:solidFill>
              </a:rPr>
              <a:t>Iron </a:t>
            </a:r>
            <a:r>
              <a:rPr lang="en" dirty="0">
                <a:solidFill>
                  <a:schemeClr val="dk1"/>
                </a:solidFill>
              </a:rPr>
              <a:t>- 15 min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 a) total time if strictly sequential order?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1191-A109-E812-CEF4-6A89C284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7F14D-9042-EF18-5162-7486F2CA1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89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84A5-8035-E235-4A86-2F07A95F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78861-1163-7DAC-EE99-5ED5F18E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406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8F96-253B-94D9-2E34-6AB92AA82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C91ED-7F28-B2B1-8F1C-74234331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731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8F553-BCDB-C42A-F7FF-1DF5AEB2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5" y="227265"/>
            <a:ext cx="8217847" cy="2267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46D62-8781-52B3-BCCB-DEB3FC6F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48781"/>
            <a:ext cx="7381489" cy="8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22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88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845" cy="84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and Conquer</a:t>
            </a:r>
            <a:endParaRPr sz="33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88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845" cy="350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divide-and-conquer algorithms are quicksort, mergesort,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Strassen 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 multiplication, and many others.</a:t>
            </a: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structure of a divide-and-conquer algorithm: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problem is small enough, solve it directly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Otherwise</a:t>
            </a:r>
            <a:endParaRPr sz="1100"/>
          </a:p>
          <a:p>
            <a:pPr marL="10287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 problem into subproblems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subproblems recursively</a:t>
            </a:r>
            <a:endParaRPr sz="1100"/>
          </a:p>
          <a:p>
            <a:pPr marL="10287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lphaLcPeriod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solutions of subproblems into overall solution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AB48E5-9798-B8DE-C3C6-6D35A80A9BAD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89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Adding Numbers from Vector: (Recursive Version)</a:t>
            </a:r>
            <a:endParaRPr/>
          </a:p>
        </p:txBody>
      </p:sp>
      <p:sp>
        <p:nvSpPr>
          <p:cNvPr id="851" name="Google Shape;851;p89"/>
          <p:cNvSpPr txBox="1">
            <a:spLocks noGrp="1"/>
          </p:cNvSpPr>
          <p:nvPr>
            <p:ph type="body" idx="1"/>
          </p:nvPr>
        </p:nvSpPr>
        <p:spPr>
          <a:xfrm>
            <a:off x="522449" y="1209539"/>
            <a:ext cx="78330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static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000" b="0" i="0" u="none" strike="noStrike" cap="none">
                <a:solidFill>
                  <a:srgbClr val="0057AE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" sz="2000" b="0" i="0" u="none" strike="noStrike" cap="none">
                <a:solidFill>
                  <a:srgbClr val="010181"/>
                </a:solidFill>
                <a:latin typeface="Consolas"/>
                <a:ea typeface="Consolas"/>
                <a:cs typeface="Consolas"/>
                <a:sym typeface="Consolas"/>
              </a:rPr>
              <a:t>do_sum_rec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000" b="0" i="0" u="none" strike="noStrike" cap="none">
                <a:solidFill>
                  <a:srgbClr val="0057AE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[] xs, </a:t>
            </a:r>
            <a:r>
              <a:rPr lang="en" sz="2000" b="0" i="0" u="none" strike="noStrike" cap="none">
                <a:solidFill>
                  <a:srgbClr val="0057AE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l, </a:t>
            </a:r>
            <a:r>
              <a:rPr lang="en" sz="2000" b="0" i="0" u="none" strike="noStrike" cap="none">
                <a:solidFill>
                  <a:srgbClr val="0057AE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h) {</a:t>
            </a:r>
            <a:b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000" b="0" i="0" u="none" strike="noStrike" cap="none">
                <a:solidFill>
                  <a:srgbClr val="0057AE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size = h – l;</a:t>
            </a:r>
            <a:b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0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(size == </a:t>
            </a:r>
            <a:r>
              <a:rPr lang="en" sz="2000" b="0" i="0" u="none" strike="noStrike" cap="none">
                <a:solidFill>
                  <a:srgbClr val="B07E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   </a:t>
            </a:r>
            <a:r>
              <a:rPr lang="en" sz="20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xs[l];</a:t>
            </a:r>
            <a:b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000" b="0" i="0" u="none" strike="noStrike" cap="none">
                <a:solidFill>
                  <a:srgbClr val="0057AE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mid  = size / </a:t>
            </a:r>
            <a:r>
              <a:rPr lang="en" sz="2000" b="0" i="0" u="none" strike="noStrike" cap="none">
                <a:solidFill>
                  <a:srgbClr val="B07E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b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000" b="0" i="0" u="none" strike="noStrike" cap="none">
                <a:solidFill>
                  <a:srgbClr val="0057AE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sum1 = </a:t>
            </a:r>
            <a:r>
              <a:rPr lang="en" sz="2000" b="0" i="0" u="none" strike="noStrike" cap="none">
                <a:solidFill>
                  <a:srgbClr val="010181"/>
                </a:solidFill>
                <a:latin typeface="Consolas"/>
                <a:ea typeface="Consolas"/>
                <a:cs typeface="Consolas"/>
                <a:sym typeface="Consolas"/>
              </a:rPr>
              <a:t>do_sum_rec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(xs, l, l + mid);</a:t>
            </a:r>
            <a:b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000" b="0" i="0" u="none" strike="noStrike" cap="none">
                <a:solidFill>
                  <a:srgbClr val="0057AE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sum2 = </a:t>
            </a:r>
            <a:r>
              <a:rPr lang="en" sz="2000" b="0" i="0" u="none" strike="noStrike" cap="none">
                <a:solidFill>
                  <a:srgbClr val="010181"/>
                </a:solidFill>
                <a:latin typeface="Consolas"/>
                <a:ea typeface="Consolas"/>
                <a:cs typeface="Consolas"/>
                <a:sym typeface="Consolas"/>
              </a:rPr>
              <a:t>do_sum_rec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(xs, l + mid, h);</a:t>
            </a:r>
            <a:b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0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sum1 + sum2;</a:t>
            </a:r>
            <a:b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BC9A3-D2B4-5E6C-5947-D0FA1B7DBEB7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0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Parallel Version: Task Parallelism Model</a:t>
            </a:r>
            <a:endParaRPr/>
          </a:p>
        </p:txBody>
      </p:sp>
      <p:sp>
        <p:nvSpPr>
          <p:cNvPr id="858" name="Google Shape;858;p90"/>
          <p:cNvSpPr txBox="1">
            <a:spLocks noGrp="1"/>
          </p:cNvSpPr>
          <p:nvPr>
            <p:ph type="body" idx="1"/>
          </p:nvPr>
        </p:nvSpPr>
        <p:spPr>
          <a:xfrm>
            <a:off x="253834" y="1144484"/>
            <a:ext cx="8634900" cy="3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Basic flow of operations</a:t>
            </a:r>
            <a:endParaRPr sz="1100" dirty="0"/>
          </a:p>
          <a:p>
            <a:pPr marL="520700" lvl="1" indent="-177800" algn="l" rtl="0">
              <a:spcBef>
                <a:spcPts val="400"/>
              </a:spcBef>
              <a:spcAft>
                <a:spcPts val="0"/>
              </a:spcAft>
              <a:buSzPts val="800"/>
              <a:buFont typeface="Noto Sans Symbols"/>
              <a:buChar char="●"/>
            </a:pPr>
            <a:r>
              <a:rPr lang="en" dirty="0"/>
              <a:t>Create parallel tasks</a:t>
            </a:r>
            <a:endParaRPr sz="1100" dirty="0"/>
          </a:p>
          <a:p>
            <a:pPr marL="520700" lvl="1" indent="-177800" algn="l" rtl="0">
              <a:spcBef>
                <a:spcPts val="400"/>
              </a:spcBef>
              <a:spcAft>
                <a:spcPts val="0"/>
              </a:spcAft>
              <a:buSzPts val="800"/>
              <a:buFont typeface="Noto Sans Symbols"/>
              <a:buChar char="●"/>
            </a:pPr>
            <a:r>
              <a:rPr lang="en" dirty="0"/>
              <a:t>Wait for parallel tasks to complete</a:t>
            </a:r>
            <a:endParaRPr sz="11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Parallel versions of divide-and-conquer on the task model are trivial:</a:t>
            </a:r>
            <a:endParaRPr sz="1100" dirty="0"/>
          </a:p>
          <a:p>
            <a:pPr marL="520700" lvl="1" indent="-177800" algn="l" rtl="0">
              <a:spcBef>
                <a:spcPts val="400"/>
              </a:spcBef>
              <a:spcAft>
                <a:spcPts val="0"/>
              </a:spcAft>
              <a:buSzPts val="800"/>
              <a:buFont typeface="Noto Sans Symbols"/>
              <a:buChar char="●"/>
            </a:pPr>
            <a:r>
              <a:rPr lang="en" dirty="0"/>
              <a:t>Create a task for the first and second part</a:t>
            </a:r>
            <a:endParaRPr sz="1100" dirty="0"/>
          </a:p>
          <a:p>
            <a:pPr marL="520700" lvl="1" indent="-177800" algn="l" rtl="0">
              <a:spcBef>
                <a:spcPts val="400"/>
              </a:spcBef>
              <a:spcAft>
                <a:spcPts val="0"/>
              </a:spcAft>
              <a:buSzPts val="800"/>
              <a:buFont typeface="Noto Sans Symbols"/>
              <a:buChar char="●"/>
            </a:pPr>
            <a:r>
              <a:rPr lang="en" dirty="0"/>
              <a:t>Wait for tasks to complete</a:t>
            </a:r>
            <a:endParaRPr sz="1100" dirty="0"/>
          </a:p>
          <a:p>
            <a:pPr marL="520700" lvl="1" indent="-177800" algn="l" rtl="0">
              <a:spcBef>
                <a:spcPts val="400"/>
              </a:spcBef>
              <a:spcAft>
                <a:spcPts val="0"/>
              </a:spcAft>
              <a:buSzPts val="800"/>
              <a:buFont typeface="Noto Sans Symbols"/>
              <a:buChar char="●"/>
            </a:pPr>
            <a:r>
              <a:rPr lang="en" dirty="0"/>
              <a:t>Combine their results</a:t>
            </a:r>
            <a:endParaRPr sz="1100" dirty="0"/>
          </a:p>
          <a:p>
            <a:pPr marL="91440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1100"/>
              </a:spcAft>
              <a:buNone/>
            </a:pPr>
            <a:endParaRPr sz="2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FAF12-440A-D7F2-AD1E-45B94447BB41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4109813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91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865" name="Google Shape;865;p91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6" name="Google Shape;866;p91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7" name="Google Shape;867;p91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8" name="Google Shape;868;p91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9" name="Google Shape;869;p91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0" name="Google Shape;870;p91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1" name="Google Shape;871;p91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2" name="Google Shape;872;p91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3" name="Google Shape;873;p91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4" name="Google Shape;874;p91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5" name="Google Shape;875;p91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6" name="Google Shape;876;p91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7" name="Google Shape;877;p91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8" name="Google Shape;878;p91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9" name="Google Shape;879;p91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0" name="Google Shape;880;p91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1" name="Google Shape;881;p91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2" name="Google Shape;882;p91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3" name="Google Shape;883;p91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4" name="Google Shape;884;p91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5" name="Google Shape;885;p91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6" name="Google Shape;886;p91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7" name="Google Shape;887;p91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8" name="Google Shape;888;p91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9" name="Google Shape;889;p91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0" name="Google Shape;890;p91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1" name="Google Shape;891;p91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2" name="Google Shape;892;p91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3" name="Google Shape;893;p91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4" name="Google Shape;894;p91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5" name="Google Shape;895;p91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6" name="Google Shape;896;p91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7" name="Google Shape;897;p91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8" name="Google Shape;898;p91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9" name="Google Shape;899;p91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0" name="Google Shape;900;p91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1" name="Google Shape;901;p91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2" name="Google Shape;902;p91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3" name="Google Shape;903;p91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4" name="Google Shape;904;p91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5" name="Google Shape;905;p91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6" name="Google Shape;906;p91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7" name="Google Shape;907;p91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8" name="Google Shape;908;p91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9" name="Google Shape;909;p91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0" name="Google Shape;910;p91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1" name="Google Shape;911;p91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2" name="Google Shape;912;p91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3" name="Google Shape;913;p91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14" name="Google Shape;914;p91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5" name="Google Shape;915;p91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6" name="Google Shape;916;p91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7" name="Google Shape;917;p91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8" name="Google Shape;918;p91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9" name="Google Shape;919;p91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0" name="Google Shape;920;p91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1" name="Google Shape;921;p91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2" name="Google Shape;922;p91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3" name="Google Shape;923;p91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4" name="Google Shape;924;p91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5" name="Google Shape;925;p91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6" name="Google Shape;926;p91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7" name="Google Shape;927;p91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8" name="Google Shape;928;p91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9" name="Google Shape;929;p91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0" name="Google Shape;930;p91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1" name="Google Shape;931;p91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32" name="Google Shape;932;p91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3" name="Google Shape;933;p91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4" name="Google Shape;934;p91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35" name="Google Shape;935;p91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6" name="Google Shape;936;p91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37" name="Google Shape;937;p91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38" name="Google Shape;938;p91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9" name="Google Shape;939;p91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0" name="Google Shape;940;p91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41" name="Google Shape;941;p91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2" name="Google Shape;942;p91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3" name="Google Shape;943;p91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44" name="Google Shape;944;p91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5" name="Google Shape;945;p91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6" name="Google Shape;946;p91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47" name="Google Shape;947;p91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8" name="Google Shape;948;p91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9" name="Google Shape;949;p91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50" name="Google Shape;950;p91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1" name="Google Shape;951;p91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2" name="Google Shape;952;p91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53" name="Google Shape;953;p91"/>
            <p:cNvCxnSpPr>
              <a:stCxn id="931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4" name="Google Shape;954;p91"/>
            <p:cNvCxnSpPr>
              <a:stCxn id="934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5" name="Google Shape;955;p91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56" name="Google Shape;956;p91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7" name="Google Shape;957;p91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8" name="Google Shape;958;p91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59" name="Google Shape;959;p91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0" name="Google Shape;960;p91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61" name="Google Shape;961;p91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62" name="Google Shape;962;p91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3" name="Google Shape;963;p91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64" name="Google Shape;964;p91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65" name="Google Shape;965;p91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6" name="Google Shape;966;p91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67" name="Google Shape;967;p91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68" name="Google Shape;968;p91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9" name="Google Shape;969;p91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0" name="Google Shape;970;p91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971" name="Google Shape;971;p91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2" name="Google Shape;972;p91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3" name="Google Shape;973;p91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974" name="Google Shape;974;p91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Divide and Conquer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84C31-5F16-AF7A-9083-AA2B8BC14538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19173327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92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981" name="Google Shape;981;p92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2" name="Google Shape;982;p92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3" name="Google Shape;983;p92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4" name="Google Shape;984;p92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5" name="Google Shape;985;p92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6" name="Google Shape;986;p92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7" name="Google Shape;987;p92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8" name="Google Shape;988;p92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9" name="Google Shape;989;p92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0" name="Google Shape;990;p92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1" name="Google Shape;991;p92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2" name="Google Shape;992;p92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3" name="Google Shape;993;p92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4" name="Google Shape;994;p92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5" name="Google Shape;995;p92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6" name="Google Shape;996;p92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7" name="Google Shape;997;p92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8" name="Google Shape;998;p92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9" name="Google Shape;999;p92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0" name="Google Shape;1000;p92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1" name="Google Shape;1001;p92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2" name="Google Shape;1002;p92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3" name="Google Shape;1003;p92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4" name="Google Shape;1004;p92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5" name="Google Shape;1005;p92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6" name="Google Shape;1006;p92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7" name="Google Shape;1007;p92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8" name="Google Shape;1008;p92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9" name="Google Shape;1009;p92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0" name="Google Shape;1010;p92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1" name="Google Shape;1011;p92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2" name="Google Shape;1012;p92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3" name="Google Shape;1013;p92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4" name="Google Shape;1014;p92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5" name="Google Shape;1015;p92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6" name="Google Shape;1016;p92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7" name="Google Shape;1017;p92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8" name="Google Shape;1018;p92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9" name="Google Shape;1019;p92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0" name="Google Shape;1020;p92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1" name="Google Shape;1021;p92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2" name="Google Shape;1022;p92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3" name="Google Shape;1023;p92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4" name="Google Shape;1024;p92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5" name="Google Shape;1025;p92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6" name="Google Shape;1026;p92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7" name="Google Shape;1027;p92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8" name="Google Shape;1028;p92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9" name="Google Shape;1029;p92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30" name="Google Shape;1030;p92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1" name="Google Shape;1031;p92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32" name="Google Shape;1032;p92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3" name="Google Shape;1033;p92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4" name="Google Shape;1034;p92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5" name="Google Shape;1035;p92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6" name="Google Shape;1036;p92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7" name="Google Shape;1037;p92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8" name="Google Shape;1038;p92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9" name="Google Shape;1039;p92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0" name="Google Shape;1040;p92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1" name="Google Shape;1041;p92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2" name="Google Shape;1042;p92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3" name="Google Shape;1043;p92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4" name="Google Shape;1044;p92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5" name="Google Shape;1045;p92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6" name="Google Shape;1046;p92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7" name="Google Shape;1047;p92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48" name="Google Shape;1048;p92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9" name="Google Shape;1049;p92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0" name="Google Shape;1050;p92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51" name="Google Shape;1051;p92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2" name="Google Shape;1052;p92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3" name="Google Shape;1053;p92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54" name="Google Shape;1054;p92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5" name="Google Shape;1055;p92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6" name="Google Shape;1056;p92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57" name="Google Shape;1057;p92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8" name="Google Shape;1058;p92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9" name="Google Shape;1059;p92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60" name="Google Shape;1060;p92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1" name="Google Shape;1061;p92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2" name="Google Shape;1062;p92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63" name="Google Shape;1063;p92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4" name="Google Shape;1064;p92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5" name="Google Shape;1065;p92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66" name="Google Shape;1066;p92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7" name="Google Shape;1067;p92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8" name="Google Shape;1068;p92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69" name="Google Shape;1069;p92"/>
            <p:cNvCxnSpPr>
              <a:stCxn id="1047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0" name="Google Shape;1070;p92"/>
            <p:cNvCxnSpPr>
              <a:stCxn id="1050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1" name="Google Shape;1071;p92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72" name="Google Shape;1072;p92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3" name="Google Shape;1073;p92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4" name="Google Shape;1074;p92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75" name="Google Shape;1075;p92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6" name="Google Shape;1076;p92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7" name="Google Shape;1077;p92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78" name="Google Shape;1078;p92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9" name="Google Shape;1079;p92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0" name="Google Shape;1080;p92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81" name="Google Shape;1081;p92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2" name="Google Shape;1082;p92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3" name="Google Shape;1083;p92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84" name="Google Shape;1084;p92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5" name="Google Shape;1085;p92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6" name="Google Shape;1086;p92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087" name="Google Shape;1087;p92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8" name="Google Shape;1088;p92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9" name="Google Shape;1089;p92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090" name="Google Shape;1090;p92"/>
          <p:cNvSpPr/>
          <p:nvPr/>
        </p:nvSpPr>
        <p:spPr>
          <a:xfrm>
            <a:off x="1531225" y="3029075"/>
            <a:ext cx="382800" cy="2739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92"/>
          <p:cNvSpPr txBox="1"/>
          <p:nvPr/>
        </p:nvSpPr>
        <p:spPr>
          <a:xfrm>
            <a:off x="949975" y="3413625"/>
            <a:ext cx="15453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case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further split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92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Divide and Conquer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25A30-3EF6-06D6-4F26-44AC93F32FB5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41816550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93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1099" name="Google Shape;1099;p93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0" name="Google Shape;1100;p93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1" name="Google Shape;1101;p93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2" name="Google Shape;1102;p93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3" name="Google Shape;1103;p93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4" name="Google Shape;1104;p93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5" name="Google Shape;1105;p93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6" name="Google Shape;1106;p93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7" name="Google Shape;1107;p93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8" name="Google Shape;1108;p93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9" name="Google Shape;1109;p93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0" name="Google Shape;1110;p93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1" name="Google Shape;1111;p93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2" name="Google Shape;1112;p93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3" name="Google Shape;1113;p93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4" name="Google Shape;1114;p93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5" name="Google Shape;1115;p93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6" name="Google Shape;1116;p93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7" name="Google Shape;1117;p93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8" name="Google Shape;1118;p93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9" name="Google Shape;1119;p93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0" name="Google Shape;1120;p93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1" name="Google Shape;1121;p93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2" name="Google Shape;1122;p93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3" name="Google Shape;1123;p93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4" name="Google Shape;1124;p93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5" name="Google Shape;1125;p93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6" name="Google Shape;1126;p93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7" name="Google Shape;1127;p93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8" name="Google Shape;1128;p93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9" name="Google Shape;1129;p93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0" name="Google Shape;1130;p93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1" name="Google Shape;1131;p93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2" name="Google Shape;1132;p93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3" name="Google Shape;1133;p93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4" name="Google Shape;1134;p93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5" name="Google Shape;1135;p93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6" name="Google Shape;1136;p93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7" name="Google Shape;1137;p93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8" name="Google Shape;1138;p93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9" name="Google Shape;1139;p93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0" name="Google Shape;1140;p93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1" name="Google Shape;1141;p93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2" name="Google Shape;1142;p93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3" name="Google Shape;1143;p93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4" name="Google Shape;1144;p93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5" name="Google Shape;1145;p93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6" name="Google Shape;1146;p93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7" name="Google Shape;1147;p93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48" name="Google Shape;1148;p93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9" name="Google Shape;1149;p93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50" name="Google Shape;1150;p93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1" name="Google Shape;1151;p93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2" name="Google Shape;1152;p93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3" name="Google Shape;1153;p93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4" name="Google Shape;1154;p93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5" name="Google Shape;1155;p93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6" name="Google Shape;1156;p93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7" name="Google Shape;1157;p93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8" name="Google Shape;1158;p93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9" name="Google Shape;1159;p93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0" name="Google Shape;1160;p93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1" name="Google Shape;1161;p93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2" name="Google Shape;1162;p93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3" name="Google Shape;1163;p93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4" name="Google Shape;1164;p93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5" name="Google Shape;1165;p93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66" name="Google Shape;1166;p93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7" name="Google Shape;1167;p93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68" name="Google Shape;1168;p93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69" name="Google Shape;1169;p93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0" name="Google Shape;1170;p93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1" name="Google Shape;1171;p93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72" name="Google Shape;1172;p93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3" name="Google Shape;1173;p93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4" name="Google Shape;1174;p93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75" name="Google Shape;1175;p93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6" name="Google Shape;1176;p93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7" name="Google Shape;1177;p93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78" name="Google Shape;1178;p93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9" name="Google Shape;1179;p93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0" name="Google Shape;1180;p93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81" name="Google Shape;1181;p93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2" name="Google Shape;1182;p93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3" name="Google Shape;1183;p93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84" name="Google Shape;1184;p93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5" name="Google Shape;1185;p93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6" name="Google Shape;1186;p93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87" name="Google Shape;1187;p93"/>
            <p:cNvCxnSpPr>
              <a:stCxn id="1165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8" name="Google Shape;1188;p93"/>
            <p:cNvCxnSpPr>
              <a:stCxn id="1168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9" name="Google Shape;1189;p93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90" name="Google Shape;1190;p93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1" name="Google Shape;1191;p93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92" name="Google Shape;1192;p93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93" name="Google Shape;1193;p93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4" name="Google Shape;1194;p93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95" name="Google Shape;1195;p93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96" name="Google Shape;1196;p93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7" name="Google Shape;1197;p93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98" name="Google Shape;1198;p93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199" name="Google Shape;1199;p93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0" name="Google Shape;1200;p93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1" name="Google Shape;1201;p93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02" name="Google Shape;1202;p93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3" name="Google Shape;1203;p93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4" name="Google Shape;1204;p93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05" name="Google Shape;1205;p93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6" name="Google Shape;1206;p93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7" name="Google Shape;1207;p93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208" name="Google Shape;1208;p93"/>
          <p:cNvSpPr/>
          <p:nvPr/>
        </p:nvSpPr>
        <p:spPr>
          <a:xfrm>
            <a:off x="1531225" y="3029075"/>
            <a:ext cx="382800" cy="2739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93"/>
          <p:cNvSpPr/>
          <p:nvPr/>
        </p:nvSpPr>
        <p:spPr>
          <a:xfrm>
            <a:off x="1475525" y="2465300"/>
            <a:ext cx="807300" cy="911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93"/>
          <p:cNvSpPr/>
          <p:nvPr/>
        </p:nvSpPr>
        <p:spPr>
          <a:xfrm>
            <a:off x="1405925" y="2173000"/>
            <a:ext cx="1559100" cy="1280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93"/>
          <p:cNvSpPr/>
          <p:nvPr/>
        </p:nvSpPr>
        <p:spPr>
          <a:xfrm>
            <a:off x="1343300" y="1818025"/>
            <a:ext cx="2993100" cy="16983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93"/>
          <p:cNvSpPr/>
          <p:nvPr/>
        </p:nvSpPr>
        <p:spPr>
          <a:xfrm>
            <a:off x="1280650" y="1502125"/>
            <a:ext cx="5832600" cy="2070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93"/>
          <p:cNvSpPr txBox="1"/>
          <p:nvPr/>
        </p:nvSpPr>
        <p:spPr>
          <a:xfrm>
            <a:off x="3432325" y="949363"/>
            <a:ext cx="17505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 at different levels of granularity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93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Divide and Conquer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30E52-78C0-0D87-6216-50ABA5905EC8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34611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9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9"/>
          <p:cNvSpPr txBox="1">
            <a:spLocks noGrp="1"/>
          </p:cNvSpPr>
          <p:nvPr>
            <p:ph type="body" idx="1"/>
          </p:nvPr>
        </p:nvSpPr>
        <p:spPr>
          <a:xfrm>
            <a:off x="253600" y="1144194"/>
            <a:ext cx="8634300" cy="13059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Washing </a:t>
            </a:r>
            <a:r>
              <a:rPr lang="en"/>
              <a:t>- 50 min, </a:t>
            </a:r>
            <a:r>
              <a:rPr lang="en" b="1">
                <a:solidFill>
                  <a:srgbClr val="70AD47"/>
                </a:solidFill>
              </a:rPr>
              <a:t>Dryer </a:t>
            </a:r>
            <a:r>
              <a:rPr lang="en"/>
              <a:t>- 90 min, </a:t>
            </a:r>
            <a:r>
              <a:rPr lang="en" b="1">
                <a:solidFill>
                  <a:srgbClr val="5B9BD5"/>
                </a:solidFill>
              </a:rPr>
              <a:t>Iron </a:t>
            </a:r>
            <a:r>
              <a:rPr lang="en"/>
              <a:t>- 15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a) total time if strictly sequential order?</a:t>
            </a:r>
            <a:endParaRPr/>
          </a:p>
        </p:txBody>
      </p:sp>
      <p:sp>
        <p:nvSpPr>
          <p:cNvPr id="241" name="Google Shape;241;p49"/>
          <p:cNvSpPr/>
          <p:nvPr/>
        </p:nvSpPr>
        <p:spPr>
          <a:xfrm>
            <a:off x="592175" y="26241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9"/>
          <p:cNvSpPr/>
          <p:nvPr/>
        </p:nvSpPr>
        <p:spPr>
          <a:xfrm>
            <a:off x="1126175" y="26241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9"/>
          <p:cNvSpPr/>
          <p:nvPr/>
        </p:nvSpPr>
        <p:spPr>
          <a:xfrm>
            <a:off x="2107475" y="26241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9"/>
          <p:cNvSpPr txBox="1"/>
          <p:nvPr/>
        </p:nvSpPr>
        <p:spPr>
          <a:xfrm>
            <a:off x="571775" y="3151600"/>
            <a:ext cx="1898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  +    90     +  15	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49"/>
          <p:cNvCxnSpPr>
            <a:stCxn id="244" idx="2"/>
          </p:cNvCxnSpPr>
          <p:nvPr/>
        </p:nvCxnSpPr>
        <p:spPr>
          <a:xfrm>
            <a:off x="1520975" y="3593800"/>
            <a:ext cx="0" cy="7713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49"/>
          <p:cNvSpPr txBox="1"/>
          <p:nvPr/>
        </p:nvSpPr>
        <p:spPr>
          <a:xfrm>
            <a:off x="571775" y="4482575"/>
            <a:ext cx="1898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155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0" name="Google Shape;1220;p94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1221" name="Google Shape;1221;p94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2" name="Google Shape;1222;p94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3" name="Google Shape;1223;p94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4" name="Google Shape;1224;p94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5" name="Google Shape;1225;p94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6" name="Google Shape;1226;p94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7" name="Google Shape;1227;p94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8" name="Google Shape;1228;p94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9" name="Google Shape;1229;p94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0" name="Google Shape;1230;p94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1" name="Google Shape;1231;p94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2" name="Google Shape;1232;p94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3" name="Google Shape;1233;p94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4" name="Google Shape;1234;p94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5" name="Google Shape;1235;p94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6" name="Google Shape;1236;p94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7" name="Google Shape;1237;p94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8" name="Google Shape;1238;p94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9" name="Google Shape;1239;p94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0" name="Google Shape;1240;p94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1" name="Google Shape;1241;p94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2" name="Google Shape;1242;p94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3" name="Google Shape;1243;p94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4" name="Google Shape;1244;p94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5" name="Google Shape;1245;p94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6" name="Google Shape;1246;p94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7" name="Google Shape;1247;p94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8" name="Google Shape;1248;p94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9" name="Google Shape;1249;p94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0" name="Google Shape;1250;p94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1" name="Google Shape;1251;p94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2" name="Google Shape;1252;p94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3" name="Google Shape;1253;p94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4" name="Google Shape;1254;p94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5" name="Google Shape;1255;p94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6" name="Google Shape;1256;p94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7" name="Google Shape;1257;p94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8" name="Google Shape;1258;p94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9" name="Google Shape;1259;p94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0" name="Google Shape;1260;p94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1" name="Google Shape;1261;p94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2" name="Google Shape;1262;p94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3" name="Google Shape;1263;p94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4" name="Google Shape;1264;p94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5" name="Google Shape;1265;p94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6" name="Google Shape;1266;p94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7" name="Google Shape;1267;p94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8" name="Google Shape;1268;p94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9" name="Google Shape;1269;p94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70" name="Google Shape;1270;p94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1" name="Google Shape;1271;p94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72" name="Google Shape;1272;p94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3" name="Google Shape;1273;p94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4" name="Google Shape;1274;p94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5" name="Google Shape;1275;p94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6" name="Google Shape;1276;p94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7" name="Google Shape;1277;p94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8" name="Google Shape;1278;p94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9" name="Google Shape;1279;p94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0" name="Google Shape;1280;p94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1" name="Google Shape;1281;p94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2" name="Google Shape;1282;p94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3" name="Google Shape;1283;p94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4" name="Google Shape;1284;p94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5" name="Google Shape;1285;p94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6" name="Google Shape;1286;p94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7" name="Google Shape;1287;p94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88" name="Google Shape;1288;p94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9" name="Google Shape;1289;p94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0" name="Google Shape;1290;p94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91" name="Google Shape;1291;p94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2" name="Google Shape;1292;p94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3" name="Google Shape;1293;p94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94" name="Google Shape;1294;p94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5" name="Google Shape;1295;p94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6" name="Google Shape;1296;p94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297" name="Google Shape;1297;p94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8" name="Google Shape;1298;p94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9" name="Google Shape;1299;p94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00" name="Google Shape;1300;p94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1" name="Google Shape;1301;p94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02" name="Google Shape;1302;p94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03" name="Google Shape;1303;p94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4" name="Google Shape;1304;p94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05" name="Google Shape;1305;p94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06" name="Google Shape;1306;p94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7" name="Google Shape;1307;p94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08" name="Google Shape;1308;p94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09" name="Google Shape;1309;p94"/>
            <p:cNvCxnSpPr>
              <a:stCxn id="1287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0" name="Google Shape;1310;p94"/>
            <p:cNvCxnSpPr>
              <a:stCxn id="1290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1" name="Google Shape;1311;p94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12" name="Google Shape;1312;p94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3" name="Google Shape;1313;p94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4" name="Google Shape;1314;p94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15" name="Google Shape;1315;p94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6" name="Google Shape;1316;p94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7" name="Google Shape;1317;p94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18" name="Google Shape;1318;p94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9" name="Google Shape;1319;p94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0" name="Google Shape;1320;p94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21" name="Google Shape;1321;p94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2" name="Google Shape;1322;p94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3" name="Google Shape;1323;p94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24" name="Google Shape;1324;p94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5" name="Google Shape;1325;p94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6" name="Google Shape;1326;p94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327" name="Google Shape;1327;p94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8" name="Google Shape;1328;p94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9" name="Google Shape;1329;p94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330" name="Google Shape;1330;p94"/>
          <p:cNvSpPr/>
          <p:nvPr/>
        </p:nvSpPr>
        <p:spPr>
          <a:xfrm>
            <a:off x="1531225" y="3029075"/>
            <a:ext cx="382800" cy="2739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94"/>
          <p:cNvSpPr/>
          <p:nvPr/>
        </p:nvSpPr>
        <p:spPr>
          <a:xfrm>
            <a:off x="1475525" y="2465300"/>
            <a:ext cx="807300" cy="911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94"/>
          <p:cNvSpPr/>
          <p:nvPr/>
        </p:nvSpPr>
        <p:spPr>
          <a:xfrm>
            <a:off x="1405925" y="2173000"/>
            <a:ext cx="1559100" cy="1280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94"/>
          <p:cNvSpPr/>
          <p:nvPr/>
        </p:nvSpPr>
        <p:spPr>
          <a:xfrm>
            <a:off x="1343300" y="1818025"/>
            <a:ext cx="2993100" cy="16983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94"/>
          <p:cNvSpPr/>
          <p:nvPr/>
        </p:nvSpPr>
        <p:spPr>
          <a:xfrm>
            <a:off x="1280650" y="1502125"/>
            <a:ext cx="5832600" cy="2070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94"/>
          <p:cNvSpPr txBox="1"/>
          <p:nvPr/>
        </p:nvSpPr>
        <p:spPr>
          <a:xfrm>
            <a:off x="3432325" y="949363"/>
            <a:ext cx="17505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 at different levels of granularity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94"/>
          <p:cNvSpPr txBox="1"/>
          <p:nvPr/>
        </p:nvSpPr>
        <p:spPr>
          <a:xfrm>
            <a:off x="591600" y="3623575"/>
            <a:ext cx="71061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determines a task?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94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Divide and Conquer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83C97-52EE-4FC2-151B-191539EAE162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6309897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oogle Shape;1343;p95"/>
          <p:cNvGrpSpPr/>
          <p:nvPr/>
        </p:nvGrpSpPr>
        <p:grpSpPr>
          <a:xfrm rot="10800000">
            <a:off x="1564367" y="1502122"/>
            <a:ext cx="5486400" cy="1728902"/>
            <a:chOff x="2438400" y="1733487"/>
            <a:chExt cx="7315200" cy="2305203"/>
          </a:xfrm>
        </p:grpSpPr>
        <p:sp>
          <p:nvSpPr>
            <p:cNvPr id="1344" name="Google Shape;1344;p95"/>
            <p:cNvSpPr/>
            <p:nvPr/>
          </p:nvSpPr>
          <p:spPr>
            <a:xfrm>
              <a:off x="243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5" name="Google Shape;1345;p95"/>
            <p:cNvSpPr/>
            <p:nvPr/>
          </p:nvSpPr>
          <p:spPr>
            <a:xfrm>
              <a:off x="259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6" name="Google Shape;1346;p95"/>
            <p:cNvSpPr/>
            <p:nvPr/>
          </p:nvSpPr>
          <p:spPr>
            <a:xfrm>
              <a:off x="289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7" name="Google Shape;1347;p95"/>
            <p:cNvSpPr/>
            <p:nvPr/>
          </p:nvSpPr>
          <p:spPr>
            <a:xfrm>
              <a:off x="274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8" name="Google Shape;1348;p95"/>
            <p:cNvSpPr/>
            <p:nvPr/>
          </p:nvSpPr>
          <p:spPr>
            <a:xfrm>
              <a:off x="304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9" name="Google Shape;1349;p95"/>
            <p:cNvSpPr/>
            <p:nvPr/>
          </p:nvSpPr>
          <p:spPr>
            <a:xfrm>
              <a:off x="320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0" name="Google Shape;1350;p95"/>
            <p:cNvSpPr/>
            <p:nvPr/>
          </p:nvSpPr>
          <p:spPr>
            <a:xfrm>
              <a:off x="350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1" name="Google Shape;1351;p95"/>
            <p:cNvSpPr/>
            <p:nvPr/>
          </p:nvSpPr>
          <p:spPr>
            <a:xfrm>
              <a:off x="335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2" name="Google Shape;1352;p95"/>
            <p:cNvSpPr/>
            <p:nvPr/>
          </p:nvSpPr>
          <p:spPr>
            <a:xfrm>
              <a:off x="365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3" name="Google Shape;1353;p95"/>
            <p:cNvSpPr/>
            <p:nvPr/>
          </p:nvSpPr>
          <p:spPr>
            <a:xfrm>
              <a:off x="381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4" name="Google Shape;1354;p95"/>
            <p:cNvSpPr/>
            <p:nvPr/>
          </p:nvSpPr>
          <p:spPr>
            <a:xfrm>
              <a:off x="411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5" name="Google Shape;1355;p95"/>
            <p:cNvSpPr/>
            <p:nvPr/>
          </p:nvSpPr>
          <p:spPr>
            <a:xfrm>
              <a:off x="396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6" name="Google Shape;1356;p95"/>
            <p:cNvSpPr/>
            <p:nvPr/>
          </p:nvSpPr>
          <p:spPr>
            <a:xfrm>
              <a:off x="426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7" name="Google Shape;1357;p95"/>
            <p:cNvSpPr/>
            <p:nvPr/>
          </p:nvSpPr>
          <p:spPr>
            <a:xfrm>
              <a:off x="441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8" name="Google Shape;1358;p95"/>
            <p:cNvSpPr/>
            <p:nvPr/>
          </p:nvSpPr>
          <p:spPr>
            <a:xfrm>
              <a:off x="472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9" name="Google Shape;1359;p95"/>
            <p:cNvSpPr/>
            <p:nvPr/>
          </p:nvSpPr>
          <p:spPr>
            <a:xfrm>
              <a:off x="457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0" name="Google Shape;1360;p95"/>
            <p:cNvSpPr/>
            <p:nvPr/>
          </p:nvSpPr>
          <p:spPr>
            <a:xfrm>
              <a:off x="487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1" name="Google Shape;1361;p95"/>
            <p:cNvSpPr/>
            <p:nvPr/>
          </p:nvSpPr>
          <p:spPr>
            <a:xfrm>
              <a:off x="502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2" name="Google Shape;1362;p95"/>
            <p:cNvSpPr/>
            <p:nvPr/>
          </p:nvSpPr>
          <p:spPr>
            <a:xfrm>
              <a:off x="533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3" name="Google Shape;1363;p95"/>
            <p:cNvSpPr/>
            <p:nvPr/>
          </p:nvSpPr>
          <p:spPr>
            <a:xfrm>
              <a:off x="518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4" name="Google Shape;1364;p95"/>
            <p:cNvSpPr/>
            <p:nvPr/>
          </p:nvSpPr>
          <p:spPr>
            <a:xfrm>
              <a:off x="548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5" name="Google Shape;1365;p95"/>
            <p:cNvSpPr/>
            <p:nvPr/>
          </p:nvSpPr>
          <p:spPr>
            <a:xfrm>
              <a:off x="563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6" name="Google Shape;1366;p95"/>
            <p:cNvSpPr/>
            <p:nvPr/>
          </p:nvSpPr>
          <p:spPr>
            <a:xfrm>
              <a:off x="5943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7" name="Google Shape;1367;p95"/>
            <p:cNvSpPr/>
            <p:nvPr/>
          </p:nvSpPr>
          <p:spPr>
            <a:xfrm>
              <a:off x="579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8" name="Google Shape;1368;p95"/>
            <p:cNvSpPr/>
            <p:nvPr/>
          </p:nvSpPr>
          <p:spPr>
            <a:xfrm>
              <a:off x="6096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9" name="Google Shape;1369;p95"/>
            <p:cNvSpPr/>
            <p:nvPr/>
          </p:nvSpPr>
          <p:spPr>
            <a:xfrm>
              <a:off x="6248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0" name="Google Shape;1370;p95"/>
            <p:cNvSpPr/>
            <p:nvPr/>
          </p:nvSpPr>
          <p:spPr>
            <a:xfrm>
              <a:off x="6553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1" name="Google Shape;1371;p95"/>
            <p:cNvSpPr/>
            <p:nvPr/>
          </p:nvSpPr>
          <p:spPr>
            <a:xfrm>
              <a:off x="6400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2" name="Google Shape;1372;p95"/>
            <p:cNvSpPr/>
            <p:nvPr/>
          </p:nvSpPr>
          <p:spPr>
            <a:xfrm>
              <a:off x="6705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3" name="Google Shape;1373;p95"/>
            <p:cNvSpPr/>
            <p:nvPr/>
          </p:nvSpPr>
          <p:spPr>
            <a:xfrm>
              <a:off x="6858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4" name="Google Shape;1374;p95"/>
            <p:cNvSpPr/>
            <p:nvPr/>
          </p:nvSpPr>
          <p:spPr>
            <a:xfrm>
              <a:off x="7162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5" name="Google Shape;1375;p95"/>
            <p:cNvSpPr/>
            <p:nvPr/>
          </p:nvSpPr>
          <p:spPr>
            <a:xfrm>
              <a:off x="7010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6" name="Google Shape;1376;p95"/>
            <p:cNvSpPr/>
            <p:nvPr/>
          </p:nvSpPr>
          <p:spPr>
            <a:xfrm>
              <a:off x="7315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7" name="Google Shape;1377;p95"/>
            <p:cNvSpPr/>
            <p:nvPr/>
          </p:nvSpPr>
          <p:spPr>
            <a:xfrm>
              <a:off x="7467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8" name="Google Shape;1378;p95"/>
            <p:cNvSpPr/>
            <p:nvPr/>
          </p:nvSpPr>
          <p:spPr>
            <a:xfrm>
              <a:off x="7772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9" name="Google Shape;1379;p95"/>
            <p:cNvSpPr/>
            <p:nvPr/>
          </p:nvSpPr>
          <p:spPr>
            <a:xfrm>
              <a:off x="7620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0" name="Google Shape;1380;p95"/>
            <p:cNvSpPr/>
            <p:nvPr/>
          </p:nvSpPr>
          <p:spPr>
            <a:xfrm>
              <a:off x="7924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1" name="Google Shape;1381;p95"/>
            <p:cNvSpPr/>
            <p:nvPr/>
          </p:nvSpPr>
          <p:spPr>
            <a:xfrm>
              <a:off x="8077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2" name="Google Shape;1382;p95"/>
            <p:cNvSpPr/>
            <p:nvPr/>
          </p:nvSpPr>
          <p:spPr>
            <a:xfrm>
              <a:off x="8382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3" name="Google Shape;1383;p95"/>
            <p:cNvSpPr/>
            <p:nvPr/>
          </p:nvSpPr>
          <p:spPr>
            <a:xfrm>
              <a:off x="8229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4" name="Google Shape;1384;p95"/>
            <p:cNvSpPr/>
            <p:nvPr/>
          </p:nvSpPr>
          <p:spPr>
            <a:xfrm>
              <a:off x="8534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5" name="Google Shape;1385;p95"/>
            <p:cNvSpPr/>
            <p:nvPr/>
          </p:nvSpPr>
          <p:spPr>
            <a:xfrm>
              <a:off x="8686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6" name="Google Shape;1386;p95"/>
            <p:cNvSpPr/>
            <p:nvPr/>
          </p:nvSpPr>
          <p:spPr>
            <a:xfrm>
              <a:off x="89916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7" name="Google Shape;1387;p95"/>
            <p:cNvSpPr/>
            <p:nvPr/>
          </p:nvSpPr>
          <p:spPr>
            <a:xfrm>
              <a:off x="8839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8" name="Google Shape;1388;p95"/>
            <p:cNvSpPr/>
            <p:nvPr/>
          </p:nvSpPr>
          <p:spPr>
            <a:xfrm>
              <a:off x="91440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9" name="Google Shape;1389;p95"/>
            <p:cNvSpPr/>
            <p:nvPr/>
          </p:nvSpPr>
          <p:spPr>
            <a:xfrm>
              <a:off x="92964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0" name="Google Shape;1390;p95"/>
            <p:cNvSpPr/>
            <p:nvPr/>
          </p:nvSpPr>
          <p:spPr>
            <a:xfrm>
              <a:off x="96012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1" name="Google Shape;1391;p95"/>
            <p:cNvSpPr/>
            <p:nvPr/>
          </p:nvSpPr>
          <p:spPr>
            <a:xfrm>
              <a:off x="9448800" y="1733487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2" name="Google Shape;1392;p95"/>
            <p:cNvSpPr/>
            <p:nvPr/>
          </p:nvSpPr>
          <p:spPr>
            <a:xfrm rot="-5400000">
              <a:off x="2476500" y="200018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93" name="Google Shape;1393;p95"/>
            <p:cNvCxnSpPr/>
            <p:nvPr/>
          </p:nvCxnSpPr>
          <p:spPr>
            <a:xfrm rot="-5400000" flipH="1">
              <a:off x="2552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4" name="Google Shape;1394;p95"/>
            <p:cNvCxnSpPr/>
            <p:nvPr/>
          </p:nvCxnSpPr>
          <p:spPr>
            <a:xfrm rot="5400000">
              <a:off x="2857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95" name="Google Shape;1395;p95"/>
            <p:cNvSpPr/>
            <p:nvPr/>
          </p:nvSpPr>
          <p:spPr>
            <a:xfrm rot="-5400000">
              <a:off x="29337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6" name="Google Shape;1396;p95"/>
            <p:cNvSpPr/>
            <p:nvPr/>
          </p:nvSpPr>
          <p:spPr>
            <a:xfrm rot="-5400000">
              <a:off x="33909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7" name="Google Shape;1397;p95"/>
            <p:cNvSpPr/>
            <p:nvPr/>
          </p:nvSpPr>
          <p:spPr>
            <a:xfrm rot="-5400000">
              <a:off x="38481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8" name="Google Shape;1398;p95"/>
            <p:cNvSpPr/>
            <p:nvPr/>
          </p:nvSpPr>
          <p:spPr>
            <a:xfrm rot="-5400000">
              <a:off x="4305300" y="2000190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9" name="Google Shape;1399;p95"/>
            <p:cNvSpPr/>
            <p:nvPr/>
          </p:nvSpPr>
          <p:spPr>
            <a:xfrm rot="-5400000">
              <a:off x="47625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0" name="Google Shape;1400;p95"/>
            <p:cNvSpPr/>
            <p:nvPr/>
          </p:nvSpPr>
          <p:spPr>
            <a:xfrm rot="-5400000">
              <a:off x="52197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1" name="Google Shape;1401;p95"/>
            <p:cNvSpPr/>
            <p:nvPr/>
          </p:nvSpPr>
          <p:spPr>
            <a:xfrm rot="-5400000">
              <a:off x="5676900" y="2000193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2" name="Google Shape;1402;p95"/>
            <p:cNvSpPr/>
            <p:nvPr/>
          </p:nvSpPr>
          <p:spPr>
            <a:xfrm rot="-5400000">
              <a:off x="6134100" y="2000191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3" name="Google Shape;1403;p95"/>
            <p:cNvSpPr/>
            <p:nvPr/>
          </p:nvSpPr>
          <p:spPr>
            <a:xfrm rot="-5400000">
              <a:off x="65913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4" name="Google Shape;1404;p95"/>
            <p:cNvSpPr/>
            <p:nvPr/>
          </p:nvSpPr>
          <p:spPr>
            <a:xfrm rot="-5400000">
              <a:off x="70485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5" name="Google Shape;1405;p95"/>
            <p:cNvSpPr/>
            <p:nvPr/>
          </p:nvSpPr>
          <p:spPr>
            <a:xfrm rot="-5400000">
              <a:off x="75057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6" name="Google Shape;1406;p95"/>
            <p:cNvSpPr/>
            <p:nvPr/>
          </p:nvSpPr>
          <p:spPr>
            <a:xfrm rot="-5400000">
              <a:off x="7962900" y="2000194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7" name="Google Shape;1407;p95"/>
            <p:cNvSpPr/>
            <p:nvPr/>
          </p:nvSpPr>
          <p:spPr>
            <a:xfrm rot="-5400000">
              <a:off x="84201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8" name="Google Shape;1408;p95"/>
            <p:cNvSpPr/>
            <p:nvPr/>
          </p:nvSpPr>
          <p:spPr>
            <a:xfrm rot="-5400000">
              <a:off x="88773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9" name="Google Shape;1409;p95"/>
            <p:cNvSpPr/>
            <p:nvPr/>
          </p:nvSpPr>
          <p:spPr>
            <a:xfrm rot="-5400000">
              <a:off x="9334500" y="2000197"/>
              <a:ext cx="3048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476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0" name="Google Shape;1410;p95"/>
            <p:cNvSpPr txBox="1"/>
            <p:nvPr/>
          </p:nvSpPr>
          <p:spPr>
            <a:xfrm>
              <a:off x="2667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11" name="Google Shape;1411;p95"/>
            <p:cNvCxnSpPr/>
            <p:nvPr/>
          </p:nvCxnSpPr>
          <p:spPr>
            <a:xfrm rot="-5400000" flipH="1">
              <a:off x="34671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2" name="Google Shape;1412;p95"/>
            <p:cNvCxnSpPr/>
            <p:nvPr/>
          </p:nvCxnSpPr>
          <p:spPr>
            <a:xfrm rot="5400000">
              <a:off x="3771900" y="243828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13" name="Google Shape;1413;p95"/>
            <p:cNvSpPr txBox="1"/>
            <p:nvPr/>
          </p:nvSpPr>
          <p:spPr>
            <a:xfrm>
              <a:off x="35814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14" name="Google Shape;1414;p95"/>
            <p:cNvCxnSpPr/>
            <p:nvPr/>
          </p:nvCxnSpPr>
          <p:spPr>
            <a:xfrm rot="-5400000" flipH="1">
              <a:off x="44577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5" name="Google Shape;1415;p95"/>
            <p:cNvCxnSpPr/>
            <p:nvPr/>
          </p:nvCxnSpPr>
          <p:spPr>
            <a:xfrm rot="5400000">
              <a:off x="4762500" y="245739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16" name="Google Shape;1416;p95"/>
            <p:cNvSpPr txBox="1"/>
            <p:nvPr/>
          </p:nvSpPr>
          <p:spPr>
            <a:xfrm>
              <a:off x="4572000" y="2476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17" name="Google Shape;1417;p95"/>
            <p:cNvCxnSpPr/>
            <p:nvPr/>
          </p:nvCxnSpPr>
          <p:spPr>
            <a:xfrm rot="-5400000" flipH="1">
              <a:off x="53721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8" name="Google Shape;1418;p95"/>
            <p:cNvCxnSpPr/>
            <p:nvPr/>
          </p:nvCxnSpPr>
          <p:spPr>
            <a:xfrm rot="5400000">
              <a:off x="56769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19" name="Google Shape;1419;p95"/>
            <p:cNvSpPr txBox="1"/>
            <p:nvPr/>
          </p:nvSpPr>
          <p:spPr>
            <a:xfrm>
              <a:off x="54864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20" name="Google Shape;1420;p95"/>
            <p:cNvCxnSpPr/>
            <p:nvPr/>
          </p:nvCxnSpPr>
          <p:spPr>
            <a:xfrm rot="-5400000" flipH="1">
              <a:off x="62865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1" name="Google Shape;1421;p95"/>
            <p:cNvCxnSpPr/>
            <p:nvPr/>
          </p:nvCxnSpPr>
          <p:spPr>
            <a:xfrm rot="5400000">
              <a:off x="6591300" y="24573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2" name="Google Shape;1422;p95"/>
            <p:cNvSpPr txBox="1"/>
            <p:nvPr/>
          </p:nvSpPr>
          <p:spPr>
            <a:xfrm>
              <a:off x="6400800" y="24763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23" name="Google Shape;1423;p95"/>
            <p:cNvCxnSpPr/>
            <p:nvPr/>
          </p:nvCxnSpPr>
          <p:spPr>
            <a:xfrm rot="-5400000" flipH="1">
              <a:off x="72009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4" name="Google Shape;1424;p95"/>
            <p:cNvCxnSpPr/>
            <p:nvPr/>
          </p:nvCxnSpPr>
          <p:spPr>
            <a:xfrm rot="5400000">
              <a:off x="75057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5" name="Google Shape;1425;p95"/>
            <p:cNvSpPr txBox="1"/>
            <p:nvPr/>
          </p:nvSpPr>
          <p:spPr>
            <a:xfrm>
              <a:off x="73152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26" name="Google Shape;1426;p95"/>
            <p:cNvCxnSpPr/>
            <p:nvPr/>
          </p:nvCxnSpPr>
          <p:spPr>
            <a:xfrm rot="-5400000" flipH="1">
              <a:off x="81153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7" name="Google Shape;1427;p95"/>
            <p:cNvCxnSpPr/>
            <p:nvPr/>
          </p:nvCxnSpPr>
          <p:spPr>
            <a:xfrm rot="5400000">
              <a:off x="8420100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8" name="Google Shape;1428;p95"/>
            <p:cNvSpPr txBox="1"/>
            <p:nvPr/>
          </p:nvSpPr>
          <p:spPr>
            <a:xfrm>
              <a:off x="8229600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29" name="Google Shape;1429;p95"/>
            <p:cNvCxnSpPr/>
            <p:nvPr/>
          </p:nvCxnSpPr>
          <p:spPr>
            <a:xfrm rot="-5400000" flipH="1">
              <a:off x="90296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0" name="Google Shape;1430;p95"/>
            <p:cNvCxnSpPr/>
            <p:nvPr/>
          </p:nvCxnSpPr>
          <p:spPr>
            <a:xfrm rot="5400000">
              <a:off x="9334499" y="2381191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1" name="Google Shape;1431;p95"/>
            <p:cNvSpPr txBox="1"/>
            <p:nvPr/>
          </p:nvSpPr>
          <p:spPr>
            <a:xfrm>
              <a:off x="9143999" y="2400181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32" name="Google Shape;1432;p95"/>
            <p:cNvCxnSpPr>
              <a:stCxn id="1410" idx="2"/>
            </p:cNvCxnSpPr>
            <p:nvPr/>
          </p:nvCxnSpPr>
          <p:spPr>
            <a:xfrm>
              <a:off x="2823450" y="2876580"/>
              <a:ext cx="3768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3" name="Google Shape;1433;p95"/>
            <p:cNvCxnSpPr>
              <a:stCxn id="1413" idx="2"/>
            </p:cNvCxnSpPr>
            <p:nvPr/>
          </p:nvCxnSpPr>
          <p:spPr>
            <a:xfrm flipH="1">
              <a:off x="3352650" y="2876580"/>
              <a:ext cx="3852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4" name="Google Shape;1434;p95"/>
            <p:cNvSpPr txBox="1"/>
            <p:nvPr/>
          </p:nvSpPr>
          <p:spPr>
            <a:xfrm>
              <a:off x="3124200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35" name="Google Shape;1435;p95"/>
            <p:cNvCxnSpPr/>
            <p:nvPr/>
          </p:nvCxnSpPr>
          <p:spPr>
            <a:xfrm rot="-5400000" flipH="1">
              <a:off x="48315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6" name="Google Shape;1436;p95"/>
            <p:cNvCxnSpPr/>
            <p:nvPr/>
          </p:nvCxnSpPr>
          <p:spPr>
            <a:xfrm rot="5400000">
              <a:off x="5364900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7" name="Google Shape;1437;p95"/>
            <p:cNvSpPr txBox="1"/>
            <p:nvPr/>
          </p:nvSpPr>
          <p:spPr>
            <a:xfrm>
              <a:off x="50002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38" name="Google Shape;1438;p95"/>
            <p:cNvCxnSpPr/>
            <p:nvPr/>
          </p:nvCxnSpPr>
          <p:spPr>
            <a:xfrm rot="-5400000" flipH="1">
              <a:off x="6660300" y="27502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9" name="Google Shape;1439;p95"/>
            <p:cNvCxnSpPr/>
            <p:nvPr/>
          </p:nvCxnSpPr>
          <p:spPr>
            <a:xfrm rot="5400000">
              <a:off x="7193701" y="27358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0" name="Google Shape;1440;p95"/>
            <p:cNvSpPr txBox="1"/>
            <p:nvPr/>
          </p:nvSpPr>
          <p:spPr>
            <a:xfrm>
              <a:off x="6829054" y="28573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41" name="Google Shape;1441;p95"/>
            <p:cNvCxnSpPr/>
            <p:nvPr/>
          </p:nvCxnSpPr>
          <p:spPr>
            <a:xfrm rot="-5400000" flipH="1">
              <a:off x="8489099" y="2674081"/>
              <a:ext cx="152400" cy="366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2" name="Google Shape;1442;p95"/>
            <p:cNvCxnSpPr/>
            <p:nvPr/>
          </p:nvCxnSpPr>
          <p:spPr>
            <a:xfrm rot="5400000">
              <a:off x="9022499" y="2659682"/>
              <a:ext cx="152400" cy="3954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3" name="Google Shape;1443;p95"/>
            <p:cNvSpPr txBox="1"/>
            <p:nvPr/>
          </p:nvSpPr>
          <p:spPr>
            <a:xfrm>
              <a:off x="8657853" y="2781180"/>
              <a:ext cx="31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44" name="Google Shape;1444;p95"/>
            <p:cNvCxnSpPr/>
            <p:nvPr/>
          </p:nvCxnSpPr>
          <p:spPr>
            <a:xfrm>
              <a:off x="3429001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5" name="Google Shape;1445;p95"/>
            <p:cNvCxnSpPr/>
            <p:nvPr/>
          </p:nvCxnSpPr>
          <p:spPr>
            <a:xfrm flipH="1">
              <a:off x="4252802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6" name="Google Shape;1446;p95"/>
            <p:cNvSpPr txBox="1"/>
            <p:nvPr/>
          </p:nvSpPr>
          <p:spPr>
            <a:xfrm>
              <a:off x="4009653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47" name="Google Shape;1447;p95"/>
            <p:cNvCxnSpPr/>
            <p:nvPr/>
          </p:nvCxnSpPr>
          <p:spPr>
            <a:xfrm>
              <a:off x="7162800" y="3181291"/>
              <a:ext cx="671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8" name="Google Shape;1448;p95"/>
            <p:cNvCxnSpPr/>
            <p:nvPr/>
          </p:nvCxnSpPr>
          <p:spPr>
            <a:xfrm flipH="1">
              <a:off x="7986601" y="3181290"/>
              <a:ext cx="7764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9" name="Google Shape;1449;p95"/>
            <p:cNvSpPr txBox="1"/>
            <p:nvPr/>
          </p:nvSpPr>
          <p:spPr>
            <a:xfrm>
              <a:off x="7743452" y="331458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  <p:cxnSp>
          <p:nvCxnSpPr>
            <p:cNvPr id="1450" name="Google Shape;1450;p95"/>
            <p:cNvCxnSpPr/>
            <p:nvPr/>
          </p:nvCxnSpPr>
          <p:spPr>
            <a:xfrm>
              <a:off x="4343400" y="3638491"/>
              <a:ext cx="1585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1" name="Google Shape;1451;p95"/>
            <p:cNvCxnSpPr/>
            <p:nvPr/>
          </p:nvCxnSpPr>
          <p:spPr>
            <a:xfrm flipH="1">
              <a:off x="6081600" y="3638490"/>
              <a:ext cx="1690800" cy="285600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52" name="Google Shape;1452;p95"/>
            <p:cNvSpPr txBox="1"/>
            <p:nvPr/>
          </p:nvSpPr>
          <p:spPr>
            <a:xfrm>
              <a:off x="5867400" y="3638490"/>
              <a:ext cx="3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100"/>
            </a:p>
          </p:txBody>
        </p:sp>
      </p:grpSp>
      <p:sp>
        <p:nvSpPr>
          <p:cNvPr id="1453" name="Google Shape;1453;p95"/>
          <p:cNvSpPr/>
          <p:nvPr/>
        </p:nvSpPr>
        <p:spPr>
          <a:xfrm>
            <a:off x="1531225" y="3029075"/>
            <a:ext cx="382800" cy="2739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95"/>
          <p:cNvSpPr/>
          <p:nvPr/>
        </p:nvSpPr>
        <p:spPr>
          <a:xfrm>
            <a:off x="1475525" y="2465300"/>
            <a:ext cx="807300" cy="911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95"/>
          <p:cNvSpPr/>
          <p:nvPr/>
        </p:nvSpPr>
        <p:spPr>
          <a:xfrm>
            <a:off x="1405925" y="2173000"/>
            <a:ext cx="1559100" cy="12807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95"/>
          <p:cNvSpPr/>
          <p:nvPr/>
        </p:nvSpPr>
        <p:spPr>
          <a:xfrm>
            <a:off x="1343300" y="1818025"/>
            <a:ext cx="2993100" cy="16983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95"/>
          <p:cNvSpPr/>
          <p:nvPr/>
        </p:nvSpPr>
        <p:spPr>
          <a:xfrm>
            <a:off x="1280650" y="1502125"/>
            <a:ext cx="5832600" cy="2070000"/>
          </a:xfrm>
          <a:prstGeom prst="rect">
            <a:avLst/>
          </a:prstGeom>
          <a:noFill/>
          <a:ln w="28575" cap="flat" cmpd="sng">
            <a:solidFill>
              <a:srgbClr val="D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95"/>
          <p:cNvSpPr txBox="1"/>
          <p:nvPr/>
        </p:nvSpPr>
        <p:spPr>
          <a:xfrm>
            <a:off x="3432325" y="949363"/>
            <a:ext cx="17505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 at different levels of granularity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95"/>
          <p:cNvSpPr txBox="1"/>
          <p:nvPr/>
        </p:nvSpPr>
        <p:spPr>
          <a:xfrm>
            <a:off x="244073" y="3642258"/>
            <a:ext cx="8184653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determines a task?</a:t>
            </a: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input array		ii) start index 		iii) length/end index</a:t>
            </a: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fields we want to store in the task</a:t>
            </a:r>
          </a:p>
        </p:txBody>
      </p:sp>
      <p:sp>
        <p:nvSpPr>
          <p:cNvPr id="1460" name="Google Shape;1460;p95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Divide and Conquer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E3525-99B2-449B-CEF0-A733EBD2CDC3}"/>
              </a:ext>
            </a:extLst>
          </p:cNvPr>
          <p:cNvSpPr txBox="1"/>
          <p:nvPr/>
        </p:nvSpPr>
        <p:spPr>
          <a:xfrm>
            <a:off x="8162641" y="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65A11"/>
                </a:solidFill>
              </a:rPr>
              <a:t>essentials</a:t>
            </a:r>
          </a:p>
        </p:txBody>
      </p:sp>
    </p:spTree>
    <p:extLst>
      <p:ext uri="{BB962C8B-B14F-4D97-AF65-F5344CB8AC3E}">
        <p14:creationId xmlns:p14="http://schemas.microsoft.com/office/powerpoint/2010/main" val="22885456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08ED7-B5F6-BC6A-8C09-F06D652D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D5042-B1AD-22AE-3246-DE602C92D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7732"/>
            <a:ext cx="7772400" cy="40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462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DF65-BF1C-1475-7D65-C79B6C4B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703FD-C168-7D7D-8838-FB83F74E8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508EA-FEB2-BDF9-7396-E98E77681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689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887D-078E-3BCE-BD10-6D44A48B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0D649-5497-E98F-0A65-CC63401CA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F705F-7496-8894-D86F-E51F0646A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087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FF1C-1BEF-7F3F-A41A-19B19DA9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F3CB-9E29-CB34-68B0-F72F4663A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85125-1228-C790-B4E5-9FD9D994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60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76D2-A0B2-E2A6-D489-BD97DB35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7838-E9DB-B88A-2B9C-F92E5C0D6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C17D2-F4EC-9808-5D65-597C1AF1D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727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208E-20E0-CBE4-4EE2-12EB0909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88667-5FBB-C039-1AE5-9804BE85B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602AA-BAEE-3907-9B4A-43711273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52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ADB96-FAF3-4D96-EE56-FC0711FC2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159" y="0"/>
            <a:ext cx="37876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573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74D0BD-B1A7-4B67-ACFA-6117A636C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6858000" cy="1790700"/>
          </a:xfrm>
        </p:spPr>
        <p:txBody>
          <a:bodyPr/>
          <a:lstStyle/>
          <a:p>
            <a:r>
              <a:rPr lang="en-CH" dirty="0"/>
              <a:t>Java Threads are too heavyweight. What should we do?</a:t>
            </a:r>
          </a:p>
        </p:txBody>
      </p:sp>
    </p:spTree>
    <p:extLst>
      <p:ext uri="{BB962C8B-B14F-4D97-AF65-F5344CB8AC3E}">
        <p14:creationId xmlns:p14="http://schemas.microsoft.com/office/powerpoint/2010/main" val="374972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0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0"/>
          <p:cNvSpPr txBox="1">
            <a:spLocks noGrp="1"/>
          </p:cNvSpPr>
          <p:nvPr>
            <p:ph type="body" idx="1"/>
          </p:nvPr>
        </p:nvSpPr>
        <p:spPr>
          <a:xfrm>
            <a:off x="253600" y="1144194"/>
            <a:ext cx="8634300" cy="13059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Washing </a:t>
            </a:r>
            <a:r>
              <a:rPr lang="en"/>
              <a:t>- 50 min, </a:t>
            </a:r>
            <a:r>
              <a:rPr lang="en" b="1">
                <a:solidFill>
                  <a:srgbClr val="70AD47"/>
                </a:solidFill>
              </a:rPr>
              <a:t>Dryer </a:t>
            </a:r>
            <a:r>
              <a:rPr lang="en"/>
              <a:t>- 90 min, </a:t>
            </a:r>
            <a:r>
              <a:rPr lang="en" b="1">
                <a:solidFill>
                  <a:srgbClr val="5B9BD5"/>
                </a:solidFill>
              </a:rPr>
              <a:t>Iron </a:t>
            </a:r>
            <a:r>
              <a:rPr lang="en"/>
              <a:t>- 15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a) total time if strictly sequential order?</a:t>
            </a:r>
            <a:endParaRPr/>
          </a:p>
        </p:txBody>
      </p:sp>
      <p:sp>
        <p:nvSpPr>
          <p:cNvPr id="253" name="Google Shape;253;p50"/>
          <p:cNvSpPr/>
          <p:nvPr/>
        </p:nvSpPr>
        <p:spPr>
          <a:xfrm>
            <a:off x="592175" y="26241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0"/>
          <p:cNvSpPr/>
          <p:nvPr/>
        </p:nvSpPr>
        <p:spPr>
          <a:xfrm>
            <a:off x="1126175" y="26241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0"/>
          <p:cNvSpPr/>
          <p:nvPr/>
        </p:nvSpPr>
        <p:spPr>
          <a:xfrm>
            <a:off x="2107475" y="26241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50"/>
          <p:cNvSpPr/>
          <p:nvPr/>
        </p:nvSpPr>
        <p:spPr>
          <a:xfrm>
            <a:off x="2386175" y="30132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0"/>
          <p:cNvSpPr/>
          <p:nvPr/>
        </p:nvSpPr>
        <p:spPr>
          <a:xfrm>
            <a:off x="2920175" y="30132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0"/>
          <p:cNvSpPr/>
          <p:nvPr/>
        </p:nvSpPr>
        <p:spPr>
          <a:xfrm>
            <a:off x="3901475" y="30132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50"/>
          <p:cNvSpPr txBox="1"/>
          <p:nvPr/>
        </p:nvSpPr>
        <p:spPr>
          <a:xfrm>
            <a:off x="571775" y="4480050"/>
            <a:ext cx="1898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155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50"/>
          <p:cNvSpPr txBox="1"/>
          <p:nvPr/>
        </p:nvSpPr>
        <p:spPr>
          <a:xfrm>
            <a:off x="2281775" y="4480050"/>
            <a:ext cx="1898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155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0"/>
          <p:cNvSpPr txBox="1"/>
          <p:nvPr/>
        </p:nvSpPr>
        <p:spPr>
          <a:xfrm>
            <a:off x="2070075" y="4480050"/>
            <a:ext cx="534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7599B3-08C1-D696-258D-BDA43EBD1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ExecutorService!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AACBCCE-C1FC-ADFA-DF64-23BB5EA6EA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993709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D864-58E9-116C-491D-B0E7DECD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0BEE02-CC7E-3606-199E-40940EE24E9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4084B-4EC3-29FC-9C1F-675E662FB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728E8-DC24-EFBC-DA13-17B4DAE8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217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81D7CA-D906-704E-E57F-1AAF0BA5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303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BD07B0-BD34-AC89-9D35-C121EC2C7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11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9F51E8-F2BC-450E-73CF-24296E6A2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332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F08A61-0BA8-0D30-E647-17284E6F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623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FEA6A3-644D-9B36-D259-61E9CB6D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Lesson: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BDC487-4569-635E-CDD3-145FAAB87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CH" dirty="0"/>
              <a:t>ExecutorService is good for “flat” problems. </a:t>
            </a:r>
          </a:p>
          <a:p>
            <a:pPr marL="95250" indent="0">
              <a:buNone/>
            </a:pPr>
            <a:r>
              <a:rPr lang="en-CH" dirty="0"/>
              <a:t>				</a:t>
            </a:r>
          </a:p>
          <a:p>
            <a:pPr marL="95250" indent="0">
              <a:buNone/>
            </a:pPr>
            <a:r>
              <a:rPr lang="en-CH" dirty="0"/>
              <a:t>But for recursive problems (like divide-and-conquer) we need a more complex system: Work stealing</a:t>
            </a:r>
          </a:p>
        </p:txBody>
      </p:sp>
    </p:spTree>
    <p:extLst>
      <p:ext uri="{BB962C8B-B14F-4D97-AF65-F5344CB8AC3E}">
        <p14:creationId xmlns:p14="http://schemas.microsoft.com/office/powerpoint/2010/main" val="5593268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4178-56CE-87BE-0350-EC5432CC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48DED-D511-949D-6192-3C4C85848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230"/>
            <a:ext cx="7772400" cy="49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885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CB68-AC80-E1E4-9B22-000E347A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DB1B1-C8C1-B0A6-FC24-AF69A20B7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34090"/>
            <a:ext cx="7772400" cy="36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730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3E8E0-4603-2E2A-833E-6EA6C21B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3" y="144926"/>
            <a:ext cx="8537713" cy="42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5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1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1"/>
          <p:cNvSpPr/>
          <p:nvPr/>
        </p:nvSpPr>
        <p:spPr>
          <a:xfrm>
            <a:off x="592175" y="26241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1"/>
          <p:cNvSpPr/>
          <p:nvPr/>
        </p:nvSpPr>
        <p:spPr>
          <a:xfrm>
            <a:off x="1126175" y="26241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1"/>
          <p:cNvSpPr/>
          <p:nvPr/>
        </p:nvSpPr>
        <p:spPr>
          <a:xfrm>
            <a:off x="2107475" y="26241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1"/>
          <p:cNvSpPr/>
          <p:nvPr/>
        </p:nvSpPr>
        <p:spPr>
          <a:xfrm>
            <a:off x="2386175" y="30132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1"/>
          <p:cNvSpPr/>
          <p:nvPr/>
        </p:nvSpPr>
        <p:spPr>
          <a:xfrm>
            <a:off x="2920175" y="30132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1"/>
          <p:cNvSpPr/>
          <p:nvPr/>
        </p:nvSpPr>
        <p:spPr>
          <a:xfrm>
            <a:off x="3901475" y="30132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1"/>
          <p:cNvSpPr/>
          <p:nvPr/>
        </p:nvSpPr>
        <p:spPr>
          <a:xfrm>
            <a:off x="4180175" y="34023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1"/>
          <p:cNvSpPr/>
          <p:nvPr/>
        </p:nvSpPr>
        <p:spPr>
          <a:xfrm>
            <a:off x="4714175" y="34023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1"/>
          <p:cNvSpPr/>
          <p:nvPr/>
        </p:nvSpPr>
        <p:spPr>
          <a:xfrm>
            <a:off x="5695475" y="34023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1"/>
          <p:cNvSpPr/>
          <p:nvPr/>
        </p:nvSpPr>
        <p:spPr>
          <a:xfrm>
            <a:off x="5974175" y="37914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51"/>
          <p:cNvSpPr/>
          <p:nvPr/>
        </p:nvSpPr>
        <p:spPr>
          <a:xfrm>
            <a:off x="6508175" y="37914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1"/>
          <p:cNvSpPr/>
          <p:nvPr/>
        </p:nvSpPr>
        <p:spPr>
          <a:xfrm>
            <a:off x="7489475" y="37914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51"/>
          <p:cNvSpPr txBox="1">
            <a:spLocks noGrp="1"/>
          </p:cNvSpPr>
          <p:nvPr>
            <p:ph type="body" idx="1"/>
          </p:nvPr>
        </p:nvSpPr>
        <p:spPr>
          <a:xfrm>
            <a:off x="253600" y="1144194"/>
            <a:ext cx="8634300" cy="13059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Washing </a:t>
            </a:r>
            <a:r>
              <a:rPr lang="en"/>
              <a:t>- 50 min, </a:t>
            </a:r>
            <a:r>
              <a:rPr lang="en" b="1">
                <a:solidFill>
                  <a:srgbClr val="70AD47"/>
                </a:solidFill>
              </a:rPr>
              <a:t>Dryer </a:t>
            </a:r>
            <a:r>
              <a:rPr lang="en"/>
              <a:t>- 90 min, </a:t>
            </a:r>
            <a:r>
              <a:rPr lang="en" b="1">
                <a:solidFill>
                  <a:srgbClr val="5B9BD5"/>
                </a:solidFill>
              </a:rPr>
              <a:t>Iron </a:t>
            </a:r>
            <a:r>
              <a:rPr lang="en"/>
              <a:t>- 15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a) total time if strictly sequential order?</a:t>
            </a:r>
            <a:endParaRPr/>
          </a:p>
        </p:txBody>
      </p:sp>
      <p:sp>
        <p:nvSpPr>
          <p:cNvPr id="280" name="Google Shape;280;p51"/>
          <p:cNvSpPr txBox="1"/>
          <p:nvPr/>
        </p:nvSpPr>
        <p:spPr>
          <a:xfrm>
            <a:off x="571775" y="4480050"/>
            <a:ext cx="1898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155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1"/>
          <p:cNvSpPr txBox="1"/>
          <p:nvPr/>
        </p:nvSpPr>
        <p:spPr>
          <a:xfrm>
            <a:off x="2281775" y="4480050"/>
            <a:ext cx="1898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155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1"/>
          <p:cNvSpPr txBox="1"/>
          <p:nvPr/>
        </p:nvSpPr>
        <p:spPr>
          <a:xfrm>
            <a:off x="4129275" y="4480050"/>
            <a:ext cx="1898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155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51"/>
          <p:cNvSpPr txBox="1"/>
          <p:nvPr/>
        </p:nvSpPr>
        <p:spPr>
          <a:xfrm>
            <a:off x="5974175" y="4480050"/>
            <a:ext cx="18984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155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51"/>
          <p:cNvSpPr txBox="1"/>
          <p:nvPr/>
        </p:nvSpPr>
        <p:spPr>
          <a:xfrm>
            <a:off x="2070075" y="4480050"/>
            <a:ext cx="534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51"/>
          <p:cNvSpPr txBox="1"/>
          <p:nvPr/>
        </p:nvSpPr>
        <p:spPr>
          <a:xfrm>
            <a:off x="3955175" y="4480050"/>
            <a:ext cx="534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1"/>
          <p:cNvSpPr txBox="1"/>
          <p:nvPr/>
        </p:nvSpPr>
        <p:spPr>
          <a:xfrm>
            <a:off x="5728700" y="4480050"/>
            <a:ext cx="534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51"/>
          <p:cNvSpPr txBox="1"/>
          <p:nvPr/>
        </p:nvSpPr>
        <p:spPr>
          <a:xfrm>
            <a:off x="7552875" y="4480050"/>
            <a:ext cx="534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7934475" y="4480050"/>
            <a:ext cx="10215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E715-8E2D-68DD-7693-B1D7405C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24298-9216-3DBE-EC7C-3B3DAEC9E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292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4717-D923-7F36-084A-73E1BDCC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C17A1-1585-08AF-5256-E7B9FB77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626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7"/>
          <p:cNvSpPr txBox="1">
            <a:spLocks noGrp="1"/>
          </p:cNvSpPr>
          <p:nvPr>
            <p:ph type="title"/>
          </p:nvPr>
        </p:nvSpPr>
        <p:spPr>
          <a:xfrm>
            <a:off x="253835" y="1282304"/>
            <a:ext cx="8634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800" dirty="0"/>
              <a:t>Pre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-Discussion </a:t>
            </a:r>
            <a:b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 5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7"/>
          <p:cNvSpPr txBox="1">
            <a:spLocks noGrp="1"/>
          </p:cNvSpPr>
          <p:nvPr>
            <p:ph type="sldNum" idx="12"/>
          </p:nvPr>
        </p:nvSpPr>
        <p:spPr>
          <a:xfrm>
            <a:off x="6457949" y="4767263"/>
            <a:ext cx="243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82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3473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96"/>
          <p:cNvSpPr txBox="1">
            <a:spLocks noGrp="1"/>
          </p:cNvSpPr>
          <p:nvPr>
            <p:ph type="title"/>
          </p:nvPr>
        </p:nvSpPr>
        <p:spPr>
          <a:xfrm>
            <a:off x="457110" y="366984"/>
            <a:ext cx="8229330" cy="5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Assignment </a:t>
            </a:r>
            <a:r>
              <a:rPr lang="en">
                <a:solidFill>
                  <a:srgbClr val="000000"/>
                </a:solidFill>
              </a:rPr>
              <a:t>5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96"/>
          <p:cNvSpPr txBox="1">
            <a:spLocks noGrp="1"/>
          </p:cNvSpPr>
          <p:nvPr>
            <p:ph type="body" idx="1"/>
          </p:nvPr>
        </p:nvSpPr>
        <p:spPr>
          <a:xfrm>
            <a:off x="457375" y="1203400"/>
            <a:ext cx="85350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i="1" dirty="0">
                <a:latin typeface="Calibri"/>
                <a:ea typeface="Calibri"/>
                <a:cs typeface="Calibri"/>
                <a:sym typeface="Calibri"/>
              </a:rPr>
              <a:t>Parallel Search and Count</a:t>
            </a:r>
            <a:br>
              <a:rPr lang="en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Search an array of integers for a certain feature and count integers that have this feature.</a:t>
            </a:r>
            <a:endParaRPr sz="1800" dirty="0"/>
          </a:p>
          <a:p>
            <a:pPr marL="863600" lvl="2" indent="-1460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Light workload: count number of non-zero values.</a:t>
            </a:r>
            <a:endParaRPr dirty="0"/>
          </a:p>
          <a:p>
            <a:pPr marL="863600" lvl="2" indent="-1460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Heavy workload: count how many integers are prime numbers.</a:t>
            </a:r>
            <a:endParaRPr dirty="0"/>
          </a:p>
          <a:p>
            <a:pPr marL="0" lvl="0" indent="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We will study single threaded and multi-threaded implementation of the problem.</a:t>
            </a:r>
            <a:endParaRPr lang="en" sz="18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26;p86">
            <a:extLst>
              <a:ext uri="{FF2B5EF4-FFF2-40B4-BE49-F238E27FC236}">
                <a16:creationId xmlns:a16="http://schemas.microsoft.com/office/drawing/2014/main" id="{B4977619-68AC-45C2-A8FA-DF460D04FCE5}"/>
              </a:ext>
            </a:extLst>
          </p:cNvPr>
          <p:cNvSpPr txBox="1"/>
          <p:nvPr/>
        </p:nvSpPr>
        <p:spPr>
          <a:xfrm>
            <a:off x="2584102" y="3429153"/>
            <a:ext cx="3527400" cy="634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34343"/>
                </a:solidFill>
                <a:latin typeface="Calibri"/>
                <a:cs typeface="Calibri"/>
                <a:sym typeface="Calibri"/>
              </a:rPr>
              <a:t>Explanation of given code</a:t>
            </a:r>
            <a:endParaRPr sz="18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96"/>
          <p:cNvSpPr txBox="1">
            <a:spLocks noGrp="1"/>
          </p:cNvSpPr>
          <p:nvPr>
            <p:ph type="title"/>
          </p:nvPr>
        </p:nvSpPr>
        <p:spPr>
          <a:xfrm>
            <a:off x="457110" y="366984"/>
            <a:ext cx="8229330" cy="5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Assignment </a:t>
            </a:r>
            <a:r>
              <a:rPr lang="en">
                <a:solidFill>
                  <a:srgbClr val="000000"/>
                </a:solidFill>
              </a:rPr>
              <a:t>5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96"/>
          <p:cNvSpPr txBox="1">
            <a:spLocks noGrp="1"/>
          </p:cNvSpPr>
          <p:nvPr>
            <p:ph type="body" idx="1"/>
          </p:nvPr>
        </p:nvSpPr>
        <p:spPr>
          <a:xfrm>
            <a:off x="457375" y="1203400"/>
            <a:ext cx="85350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i="1" dirty="0">
                <a:latin typeface="Calibri"/>
                <a:ea typeface="Calibri"/>
                <a:cs typeface="Calibri"/>
                <a:sym typeface="Calibri"/>
              </a:rPr>
              <a:t>Parallel Search and Count</a:t>
            </a:r>
            <a:br>
              <a:rPr lang="en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Search an array of integers for a certain feature and count integers that have this feature.</a:t>
            </a:r>
            <a:endParaRPr sz="1800" dirty="0"/>
          </a:p>
          <a:p>
            <a:pPr marL="863600" lvl="2" indent="-1460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Light workload: count number of non-zero values.</a:t>
            </a:r>
            <a:endParaRPr dirty="0"/>
          </a:p>
          <a:p>
            <a:pPr marL="863600" lvl="2" indent="-1460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Heavy workload: count how many integers are prime numbers.</a:t>
            </a:r>
            <a:endParaRPr dirty="0"/>
          </a:p>
          <a:p>
            <a:pPr marL="0" lvl="0" indent="4572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We will study single threaded and multi-threaded implementation of the problem.</a:t>
            </a:r>
            <a:endParaRPr lang="en" sz="1800" i="1" dirty="0">
              <a:latin typeface="Calibri"/>
              <a:ea typeface="Calibri"/>
              <a:cs typeface="Calibri"/>
              <a:sym typeface="Calibri"/>
            </a:endParaRPr>
          </a:p>
          <a:p>
            <a:pPr marL="55245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 startAt="3"/>
            </a:pPr>
            <a:r>
              <a:rPr lang="en" i="1" dirty="0">
                <a:latin typeface="Calibri"/>
                <a:ea typeface="Calibri"/>
                <a:cs typeface="Calibri"/>
                <a:sym typeface="Calibri"/>
              </a:rPr>
              <a:t>Amdahl’s and Gustafson’s Law II</a:t>
            </a:r>
          </a:p>
          <a:p>
            <a:pPr marL="552450" indent="-457200">
              <a:lnSpc>
                <a:spcPct val="100000"/>
              </a:lnSpc>
              <a:spcBef>
                <a:spcPts val="1000"/>
              </a:spcBef>
              <a:buFont typeface="Arial"/>
              <a:buAutoNum type="arabicPeriod" startAt="3"/>
            </a:pPr>
            <a:r>
              <a:rPr lang="de-CH" i="1" dirty="0" err="1">
                <a:latin typeface="Calibri"/>
                <a:ea typeface="Calibri"/>
                <a:cs typeface="Calibri"/>
                <a:sym typeface="Calibri"/>
              </a:rPr>
              <a:t>Amdahl’s</a:t>
            </a:r>
            <a:r>
              <a:rPr lang="de-CH" i="1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de-CH" i="1" dirty="0" err="1">
                <a:latin typeface="Calibri"/>
                <a:ea typeface="Calibri"/>
                <a:cs typeface="Calibri"/>
                <a:sym typeface="Calibri"/>
              </a:rPr>
              <a:t>Gustafson’s</a:t>
            </a:r>
            <a:r>
              <a:rPr lang="de-CH" i="1" dirty="0">
                <a:latin typeface="Calibri"/>
                <a:ea typeface="Calibri"/>
                <a:cs typeface="Calibri"/>
                <a:sym typeface="Calibri"/>
              </a:rPr>
              <a:t> Law</a:t>
            </a:r>
            <a:endParaRPr lang="en" i="1" dirty="0">
              <a:latin typeface="Calibri"/>
              <a:ea typeface="Calibri"/>
              <a:cs typeface="Calibri"/>
              <a:sym typeface="Calibri"/>
            </a:endParaRPr>
          </a:p>
          <a:p>
            <a:pPr marL="55245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 startAt="3"/>
            </a:pPr>
            <a:r>
              <a:rPr lang="en" i="1" dirty="0">
                <a:latin typeface="Calibri"/>
                <a:ea typeface="Calibri"/>
                <a:cs typeface="Calibri"/>
                <a:sym typeface="Calibri"/>
              </a:rPr>
              <a:t>Task Graph</a:t>
            </a:r>
            <a:endParaRPr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7984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99"/>
          <p:cNvSpPr txBox="1">
            <a:spLocks noGrp="1"/>
          </p:cNvSpPr>
          <p:nvPr>
            <p:ph type="title"/>
          </p:nvPr>
        </p:nvSpPr>
        <p:spPr>
          <a:xfrm>
            <a:off x="253835" y="135793"/>
            <a:ext cx="86349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 dirty="0"/>
              <a:t>Amdal’s &amp; Gustavson’s Law</a:t>
            </a:r>
            <a:endParaRPr dirty="0"/>
          </a:p>
        </p:txBody>
      </p:sp>
      <p:sp>
        <p:nvSpPr>
          <p:cNvPr id="1515" name="Google Shape;1515;p99"/>
          <p:cNvSpPr txBox="1">
            <a:spLocks noGrp="1"/>
          </p:cNvSpPr>
          <p:nvPr>
            <p:ph type="body" idx="1"/>
          </p:nvPr>
        </p:nvSpPr>
        <p:spPr>
          <a:xfrm>
            <a:off x="253825" y="1144474"/>
            <a:ext cx="8634900" cy="3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Assuming a program consists of 50% non-parallelizable code.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a) Compute the speed-up when using 2 and 4 processors according to Amdahl’s law.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b) Now assume that </a:t>
            </a:r>
            <a:r>
              <a:rPr lang="en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the parallel </a:t>
            </a:r>
            <a:br>
              <a:rPr lang="en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work per processor is fixed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Compute the speed-up when </a:t>
            </a:r>
            <a:br>
              <a:rPr lang="en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using 2 and 4 processors according </a:t>
            </a:r>
            <a:br>
              <a:rPr lang="en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to Gustafson’s law.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6" name="Google Shape;1516;p99"/>
          <p:cNvPicPr preferRelativeResize="0"/>
          <p:nvPr/>
        </p:nvPicPr>
        <p:blipFill rotWithShape="1">
          <a:blip r:embed="rId3">
            <a:alphaModFix/>
          </a:blip>
          <a:srcRect l="44233"/>
          <a:stretch/>
        </p:blipFill>
        <p:spPr>
          <a:xfrm>
            <a:off x="4637049" y="2568675"/>
            <a:ext cx="2657101" cy="24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p99"/>
          <p:cNvSpPr txBox="1"/>
          <p:nvPr/>
        </p:nvSpPr>
        <p:spPr>
          <a:xfrm>
            <a:off x="7472000" y="3405325"/>
            <a:ext cx="1617900" cy="168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is constant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work overall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1944-0388-6B8F-CEC2-294542F2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Old Exam Task (HS20 – Task 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F1A54-065B-4856-1BD8-4712B191D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  <a:p>
            <a:pPr marL="95250" indent="0">
              <a:buNone/>
            </a:pPr>
            <a:endParaRPr lang="en-CH" dirty="0"/>
          </a:p>
          <a:p>
            <a:pPr marL="95250" indent="0">
              <a:buNone/>
            </a:pPr>
            <a:endParaRPr lang="en-CH" sz="1600" dirty="0"/>
          </a:p>
          <a:p>
            <a:pPr marL="95250" indent="0">
              <a:buNone/>
            </a:pPr>
            <a:r>
              <a:rPr lang="en-CH" sz="1600" dirty="0"/>
              <a:t>Gustafson:			From the text:</a:t>
            </a:r>
          </a:p>
          <a:p>
            <a:pPr marL="95250" indent="0">
              <a:buNone/>
            </a:pPr>
            <a:endParaRPr lang="en-CH" sz="1600" dirty="0"/>
          </a:p>
          <a:p>
            <a:pPr marL="95250" indent="0">
              <a:buNone/>
            </a:pPr>
            <a:endParaRPr lang="en-CH" sz="1600" dirty="0"/>
          </a:p>
          <a:p>
            <a:pPr marL="95250" indent="0">
              <a:buNone/>
            </a:pPr>
            <a:endParaRPr lang="en-CH" sz="1600" dirty="0"/>
          </a:p>
          <a:p>
            <a:pPr marL="95250" indent="0">
              <a:buNone/>
            </a:pPr>
            <a:r>
              <a:rPr lang="en-CH" sz="1600" dirty="0"/>
              <a:t>			</a:t>
            </a:r>
            <a:r>
              <a:rPr lang="en-CH" sz="1600" dirty="0">
                <a:sym typeface="Wingdings" pitchFamily="2" charset="2"/>
              </a:rPr>
              <a:t> </a:t>
            </a:r>
            <a:r>
              <a:rPr lang="en-CH" sz="1600" dirty="0">
                <a:solidFill>
                  <a:srgbClr val="C00000"/>
                </a:solidFill>
                <a:sym typeface="Wingdings" pitchFamily="2" charset="2"/>
              </a:rPr>
              <a:t>5 processors</a:t>
            </a:r>
            <a:r>
              <a:rPr lang="en-CH" sz="1600" dirty="0">
                <a:sym typeface="Wingdings" pitchFamily="2" charset="2"/>
              </a:rPr>
              <a:t> are required!</a:t>
            </a:r>
            <a:endParaRPr lang="en-CH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DF397-B4FF-AE83-E78E-C30BD156B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69219"/>
            <a:ext cx="7772400" cy="1162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B1DAE-7F8B-1AF9-8A40-3AA4FD5C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3011131"/>
            <a:ext cx="1701800" cy="29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9D1FD1-A165-1850-B111-53DED5F86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810" y="3006051"/>
            <a:ext cx="1689100" cy="2667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A61BD83-7D16-4FB4-7B17-42123E5E15EA}"/>
              </a:ext>
            </a:extLst>
          </p:cNvPr>
          <p:cNvGrpSpPr/>
          <p:nvPr/>
        </p:nvGrpSpPr>
        <p:grpSpPr>
          <a:xfrm>
            <a:off x="1092200" y="3540126"/>
            <a:ext cx="1874520" cy="1193800"/>
            <a:chOff x="756920" y="3540126"/>
            <a:chExt cx="1874520" cy="11938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04FB7F-5E31-E821-4B30-9CDFD2865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920" y="3540126"/>
              <a:ext cx="1701800" cy="11938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005098-03EA-41ED-1013-17133CFCB491}"/>
                </a:ext>
              </a:extLst>
            </p:cNvPr>
            <p:cNvSpPr/>
            <p:nvPr/>
          </p:nvSpPr>
          <p:spPr>
            <a:xfrm>
              <a:off x="1607820" y="4439920"/>
              <a:ext cx="1023620" cy="294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34D3A8F-6015-7762-B58D-FDCAD0A90A60}"/>
              </a:ext>
            </a:extLst>
          </p:cNvPr>
          <p:cNvSpPr txBox="1"/>
          <p:nvPr/>
        </p:nvSpPr>
        <p:spPr>
          <a:xfrm>
            <a:off x="721349" y="3802856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⟺</a:t>
            </a:r>
          </a:p>
          <a:p>
            <a:endParaRPr lang="en-C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CA134-1F0E-E027-20B8-C66A19025A0C}"/>
              </a:ext>
            </a:extLst>
          </p:cNvPr>
          <p:cNvSpPr txBox="1"/>
          <p:nvPr/>
        </p:nvSpPr>
        <p:spPr>
          <a:xfrm>
            <a:off x="721349" y="4109503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⟺</a:t>
            </a:r>
          </a:p>
          <a:p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1EA9B-374F-FDAB-80B3-343D271BDA94}"/>
              </a:ext>
            </a:extLst>
          </p:cNvPr>
          <p:cNvSpPr txBox="1"/>
          <p:nvPr/>
        </p:nvSpPr>
        <p:spPr>
          <a:xfrm>
            <a:off x="721349" y="4441777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⟺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117386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1944-0388-6B8F-CEC2-294542F2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Old Exam Task (HS20 – Task 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F1A54-065B-4856-1BD8-4712B191D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  <a:p>
            <a:pPr marL="95250" indent="0">
              <a:buNone/>
            </a:pPr>
            <a:endParaRPr lang="en-CH" dirty="0"/>
          </a:p>
          <a:p>
            <a:pPr marL="95250" indent="0">
              <a:buNone/>
            </a:pPr>
            <a:endParaRPr lang="en-CH" sz="1600" dirty="0"/>
          </a:p>
          <a:p>
            <a:pPr marL="95250" indent="0">
              <a:buNone/>
            </a:pPr>
            <a:r>
              <a:rPr lang="en-CH" sz="1600" dirty="0"/>
              <a:t>Gustafson: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DF397-B4FF-AE83-E78E-C30BD156B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69219"/>
            <a:ext cx="7772400" cy="1162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B1DAE-7F8B-1AF9-8A40-3AA4FD5C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3011131"/>
            <a:ext cx="1701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068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photo Letters Scrabble Quiz Red Test Tiles Game - Max Pixel">
            <a:extLst>
              <a:ext uri="{FF2B5EF4-FFF2-40B4-BE49-F238E27FC236}">
                <a16:creationId xmlns:a16="http://schemas.microsoft.com/office/drawing/2014/main" id="{78E2BBB8-45D6-4E04-A9F4-D0C64C1D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62" y="1650054"/>
            <a:ext cx="3956671" cy="19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92790B0-E1BE-499D-8FEE-FA900B30544E}"/>
              </a:ext>
            </a:extLst>
          </p:cNvPr>
          <p:cNvSpPr txBox="1"/>
          <p:nvPr/>
        </p:nvSpPr>
        <p:spPr>
          <a:xfrm>
            <a:off x="1146412" y="3951027"/>
            <a:ext cx="7021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latin typeface="Calibri" panose="020F0502020204030204" pitchFamily="34" charset="0"/>
                <a:cs typeface="Calibri" panose="020F0502020204030204" pitchFamily="34" charset="0"/>
              </a:rPr>
              <a:t>https://quizizz.com/admin/quiz/65f7e8ede558fa3845d65bf3?source=quiz_share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8DCF18-A779-4D10-8CCF-DD6C0E1E1BF3}"/>
              </a:ext>
            </a:extLst>
          </p:cNvPr>
          <p:cNvSpPr txBox="1"/>
          <p:nvPr/>
        </p:nvSpPr>
        <p:spPr>
          <a:xfrm>
            <a:off x="1985750" y="4396285"/>
            <a:ext cx="4780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100" b="1" dirty="0" err="1"/>
              <a:t>Replace</a:t>
            </a:r>
            <a:r>
              <a:rPr lang="de-CH" sz="2100" b="1" dirty="0"/>
              <a:t> link </a:t>
            </a:r>
            <a:r>
              <a:rPr lang="de-CH" sz="2100" b="1" dirty="0" err="1"/>
              <a:t>with</a:t>
            </a:r>
            <a:r>
              <a:rPr lang="de-CH" sz="2100" b="1" dirty="0"/>
              <a:t> link to </a:t>
            </a:r>
            <a:r>
              <a:rPr lang="de-CH" sz="2100" b="1" dirty="0" err="1"/>
              <a:t>quiz</a:t>
            </a:r>
            <a:endParaRPr lang="de-CH" sz="2100" b="1" dirty="0"/>
          </a:p>
        </p:txBody>
      </p:sp>
    </p:spTree>
    <p:extLst>
      <p:ext uri="{BB962C8B-B14F-4D97-AF65-F5344CB8AC3E}">
        <p14:creationId xmlns:p14="http://schemas.microsoft.com/office/powerpoint/2010/main" val="295450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>
            <a:spLocks noGrp="1"/>
          </p:cNvSpPr>
          <p:nvPr>
            <p:ph type="title"/>
          </p:nvPr>
        </p:nvSpPr>
        <p:spPr>
          <a:xfrm>
            <a:off x="253603" y="0"/>
            <a:ext cx="86343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Pipelining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52"/>
          <p:cNvSpPr txBox="1">
            <a:spLocks noGrp="1"/>
          </p:cNvSpPr>
          <p:nvPr>
            <p:ph type="body" idx="1"/>
          </p:nvPr>
        </p:nvSpPr>
        <p:spPr>
          <a:xfrm>
            <a:off x="253600" y="1144194"/>
            <a:ext cx="8634300" cy="1247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Washing </a:t>
            </a:r>
            <a:r>
              <a:rPr lang="en">
                <a:solidFill>
                  <a:schemeClr val="dk1"/>
                </a:solidFill>
              </a:rPr>
              <a:t>- 50 min, </a:t>
            </a:r>
            <a:r>
              <a:rPr lang="en" b="1">
                <a:solidFill>
                  <a:srgbClr val="70AD47"/>
                </a:solidFill>
              </a:rPr>
              <a:t>Dryer </a:t>
            </a:r>
            <a:r>
              <a:rPr lang="en">
                <a:solidFill>
                  <a:schemeClr val="dk1"/>
                </a:solidFill>
              </a:rPr>
              <a:t>- 90 min, </a:t>
            </a:r>
            <a:r>
              <a:rPr lang="en" b="1">
                <a:solidFill>
                  <a:srgbClr val="5B9BD5"/>
                </a:solidFill>
              </a:rPr>
              <a:t>Iron </a:t>
            </a:r>
            <a:r>
              <a:rPr lang="en">
                <a:solidFill>
                  <a:schemeClr val="dk1"/>
                </a:solidFill>
              </a:rPr>
              <a:t>- 15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b) what would be a better (faster) strategy?</a:t>
            </a:r>
            <a:endParaRPr/>
          </a:p>
        </p:txBody>
      </p:sp>
      <p:sp>
        <p:nvSpPr>
          <p:cNvPr id="295" name="Google Shape;295;p52"/>
          <p:cNvSpPr/>
          <p:nvPr/>
        </p:nvSpPr>
        <p:spPr>
          <a:xfrm>
            <a:off x="592175" y="2624175"/>
            <a:ext cx="534000" cy="3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2"/>
          <p:cNvSpPr/>
          <p:nvPr/>
        </p:nvSpPr>
        <p:spPr>
          <a:xfrm>
            <a:off x="1126175" y="2624175"/>
            <a:ext cx="981300" cy="3891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52"/>
          <p:cNvSpPr/>
          <p:nvPr/>
        </p:nvSpPr>
        <p:spPr>
          <a:xfrm>
            <a:off x="2107475" y="2624175"/>
            <a:ext cx="278700" cy="3891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5735</Words>
  <Application>Microsoft Macintosh PowerPoint</Application>
  <PresentationFormat>On-screen Show (16:9)</PresentationFormat>
  <Paragraphs>980</Paragraphs>
  <Slides>88</Slides>
  <Notes>70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88</vt:i4>
      </vt:variant>
    </vt:vector>
  </HeadingPairs>
  <TitlesOfParts>
    <vt:vector size="99" baseType="lpstr">
      <vt:lpstr>Avenir</vt:lpstr>
      <vt:lpstr>Arial</vt:lpstr>
      <vt:lpstr>Consolas</vt:lpstr>
      <vt:lpstr>Times New Roman</vt:lpstr>
      <vt:lpstr>Calibri</vt:lpstr>
      <vt:lpstr>Noto Sans Symbols</vt:lpstr>
      <vt:lpstr>Helvetica Neue</vt:lpstr>
      <vt:lpstr>Wingdings</vt:lpstr>
      <vt:lpstr>Office Theme</vt:lpstr>
      <vt:lpstr>Office Theme</vt:lpstr>
      <vt:lpstr>Motiv Office</vt:lpstr>
      <vt:lpstr>Parallel Programming Exercise Session 5</vt:lpstr>
      <vt:lpstr>Schedule</vt:lpstr>
      <vt:lpstr>NEXT FRIDAY NO EXERCISE SESSION</vt:lpstr>
      <vt:lpstr>Post-Discussion  Exercise 4</vt:lpstr>
      <vt:lpstr>Pipelining</vt:lpstr>
      <vt:lpstr>Pipelining</vt:lpstr>
      <vt:lpstr>Pipelining</vt:lpstr>
      <vt:lpstr>Pipelining</vt:lpstr>
      <vt:lpstr>Pipelining</vt:lpstr>
      <vt:lpstr>Pipelining</vt:lpstr>
      <vt:lpstr>Pipelining</vt:lpstr>
      <vt:lpstr>Pipelining</vt:lpstr>
      <vt:lpstr>Pipelining</vt:lpstr>
      <vt:lpstr>Pipelining</vt:lpstr>
      <vt:lpstr>Pipelining</vt:lpstr>
      <vt:lpstr>Pipelining</vt:lpstr>
      <vt:lpstr>Pipelining</vt:lpstr>
      <vt:lpstr>Pipelining</vt:lpstr>
      <vt:lpstr>Pipelining II</vt:lpstr>
      <vt:lpstr>Pipelining II</vt:lpstr>
      <vt:lpstr>Pipelining II</vt:lpstr>
      <vt:lpstr>Pipelining II</vt:lpstr>
      <vt:lpstr>Pipelining II</vt:lpstr>
      <vt:lpstr>Loop Parallelism</vt:lpstr>
      <vt:lpstr>Loop Parallelism</vt:lpstr>
      <vt:lpstr>Loop Parallelism</vt:lpstr>
      <vt:lpstr>Supplementary Exercise 4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SOLA Stafette</vt:lpstr>
      <vt:lpstr>Theory 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Divide and Conquer</vt:lpstr>
      <vt:lpstr>Adding Numbers from Vector: (Recursive Version)</vt:lpstr>
      <vt:lpstr>Parallel Version: Task Parallelism Model</vt:lpstr>
      <vt:lpstr>Divide and Conquer</vt:lpstr>
      <vt:lpstr>Divide and Conquer</vt:lpstr>
      <vt:lpstr>Divide and Conquer</vt:lpstr>
      <vt:lpstr>Divide and Conquer</vt:lpstr>
      <vt:lpstr>Divide and Conquer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Java Threads are too heavyweight. What should we do?</vt:lpstr>
      <vt:lpstr>ExecutorService!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Pre-Discussion  Exercise 5</vt:lpstr>
      <vt:lpstr>Assignment 5</vt:lpstr>
      <vt:lpstr>Assignment 5</vt:lpstr>
      <vt:lpstr>Amdal’s &amp; Gustavson’s Law</vt:lpstr>
      <vt:lpstr>Old Exam Task (HS20 – Task 1)</vt:lpstr>
      <vt:lpstr>Old Exam Task (HS20 – Task 1)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2024-03-25T19:19:13Z</dcterms:modified>
</cp:coreProperties>
</file>