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  <p:sldMasterId id="2147483689" r:id="rId3"/>
  </p:sldMasterIdLst>
  <p:notesMasterIdLst>
    <p:notesMasterId r:id="rId96"/>
  </p:notesMasterIdLst>
  <p:sldIdLst>
    <p:sldId id="256" r:id="rId4"/>
    <p:sldId id="330" r:id="rId5"/>
    <p:sldId id="324" r:id="rId6"/>
    <p:sldId id="336" r:id="rId7"/>
    <p:sldId id="257" r:id="rId8"/>
    <p:sldId id="258" r:id="rId9"/>
    <p:sldId id="259" r:id="rId10"/>
    <p:sldId id="260" r:id="rId11"/>
    <p:sldId id="261" r:id="rId12"/>
    <p:sldId id="332" r:id="rId13"/>
    <p:sldId id="337" r:id="rId14"/>
    <p:sldId id="338" r:id="rId15"/>
    <p:sldId id="340" r:id="rId16"/>
    <p:sldId id="263" r:id="rId17"/>
    <p:sldId id="341" r:id="rId18"/>
    <p:sldId id="342" r:id="rId19"/>
    <p:sldId id="344" r:id="rId20"/>
    <p:sldId id="345" r:id="rId21"/>
    <p:sldId id="347" r:id="rId22"/>
    <p:sldId id="346" r:id="rId23"/>
    <p:sldId id="267" r:id="rId24"/>
    <p:sldId id="268" r:id="rId25"/>
    <p:sldId id="269" r:id="rId26"/>
    <p:sldId id="270" r:id="rId27"/>
    <p:sldId id="331" r:id="rId28"/>
    <p:sldId id="271" r:id="rId29"/>
    <p:sldId id="272" r:id="rId30"/>
    <p:sldId id="273" r:id="rId31"/>
    <p:sldId id="274" r:id="rId32"/>
    <p:sldId id="275" r:id="rId33"/>
    <p:sldId id="333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8" r:id="rId45"/>
    <p:sldId id="289" r:id="rId46"/>
    <p:sldId id="290" r:id="rId47"/>
    <p:sldId id="291" r:id="rId48"/>
    <p:sldId id="292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49" r:id="rId72"/>
    <p:sldId id="348" r:id="rId73"/>
    <p:sldId id="350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58" r:id="rId82"/>
    <p:sldId id="359" r:id="rId83"/>
    <p:sldId id="360" r:id="rId84"/>
    <p:sldId id="316" r:id="rId85"/>
    <p:sldId id="317" r:id="rId86"/>
    <p:sldId id="318" r:id="rId87"/>
    <p:sldId id="319" r:id="rId88"/>
    <p:sldId id="320" r:id="rId89"/>
    <p:sldId id="321" r:id="rId90"/>
    <p:sldId id="322" r:id="rId91"/>
    <p:sldId id="323" r:id="rId92"/>
    <p:sldId id="334" r:id="rId93"/>
    <p:sldId id="335" r:id="rId94"/>
    <p:sldId id="329" r:id="rId95"/>
  </p:sldIdLst>
  <p:sldSz cx="9144000" cy="5143500" type="screen16x9"/>
  <p:notesSz cx="6858000" cy="9144000"/>
  <p:embeddedFontLst>
    <p:embeddedFont>
      <p:font typeface="Avenir" panose="02000503020000020003" pitchFamily="2" charset="0"/>
      <p:regular r:id="rId97"/>
      <p:italic r:id="rId98"/>
    </p:embeddedFont>
    <p:embeddedFont>
      <p:font typeface="Cambria Math" panose="02040503050406030204" pitchFamily="18" charset="0"/>
      <p:regular r:id="rId99"/>
    </p:embeddedFont>
    <p:embeddedFont>
      <p:font typeface="Consolas" panose="020B0609020204030204" pitchFamily="49" charset="0"/>
      <p:regular r:id="rId100"/>
      <p:bold r:id="rId101"/>
      <p:italic r:id="rId102"/>
      <p:boldItalic r:id="rId103"/>
    </p:embeddedFont>
    <p:embeddedFont>
      <p:font typeface="Helvetica Neue" panose="02000503000000020004" pitchFamily="2" charset="0"/>
      <p:regular r:id="rId104"/>
      <p:bold r:id="rId105"/>
      <p:italic r:id="rId106"/>
      <p:boldItalic r:id="rId10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 autoAdjust="0"/>
    <p:restoredTop sz="94643"/>
  </p:normalViewPr>
  <p:slideViewPr>
    <p:cSldViewPr snapToGrid="0">
      <p:cViewPr varScale="1">
        <p:scale>
          <a:sx n="180" d="100"/>
          <a:sy n="180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font" Target="fonts/font11.fntdata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font" Target="fonts/font6.fntdata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font" Target="fonts/font7.fntdata"/><Relationship Id="rId108" Type="http://schemas.openxmlformats.org/officeDocument/2006/relationships/presProps" Target="pres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font" Target="fonts/font10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viewProps" Target="view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font" Target="fonts/font1.fntdata"/><Relationship Id="rId104" Type="http://schemas.openxmlformats.org/officeDocument/2006/relationships/font" Target="fonts/font8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font" Target="fonts/font4.fntdata"/><Relationship Id="rId105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324e25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1324e25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1324e25e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1b3ca591c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g71b3ca591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9" name="Google Shape;279;g71b3ca591c_0_161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227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1b3ca591c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g71b3ca591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9" name="Google Shape;279;g71b3ca591c_0_161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557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1b3ca591c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g71b3ca591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9" name="Google Shape;279;g71b3ca591c_0_161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330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1b3ca591c_0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g71b3ca591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1" name="Google Shape;311;g71b3ca591c_0_216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1b3ca591c_0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g71b3ca591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1" name="Google Shape;311;g71b3ca591c_0_216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575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1b3ca591c_0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g71b3ca591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1" name="Google Shape;311;g71b3ca591c_0_216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146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1b3ca591c_0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g71b3ca591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1" name="Google Shape;311;g71b3ca591c_0_216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99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1b3ca591c_0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g71b3ca591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1" name="Google Shape;311;g71b3ca591c_0_216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 out </a:t>
            </a:r>
            <a:r>
              <a:rPr lang="de-CH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de-CH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de-CH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shows</a:t>
            </a:r>
            <a:r>
              <a:rPr lang="de-CH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de-CH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time </a:t>
            </a:r>
            <a:r>
              <a:rPr lang="de-CH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de-CH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r>
              <a:rPr lang="de-CH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CH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Gustafson</a:t>
            </a:r>
            <a:r>
              <a:rPr lang="de-CH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lawa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578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1b3ca591c_0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g71b3ca591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1" name="Google Shape;311;g71b3ca591c_0_216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182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1b3ca591c_0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g71b3ca591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1" name="Google Shape;311;g71b3ca591c_0_216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50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ce04784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ce04784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1ce7af942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g71ce7af94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85" name="Google Shape;385;g71ce7af942_2_0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71ce7af942_2_2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g71ce7af942_2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58" name="Google Shape;458;g71ce7af942_2_297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1ce7af942_2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23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6" name="Google Shape;546;g71ce7af942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47" name="Google Shape;547;g71ce7af942_2_88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1ce7af942_2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3" name="Google Shape;633;g71ce7af942_2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34" name="Google Shape;634;g71ce7af942_2_174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1ce7af942_2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3" name="Google Shape;633;g71ce7af942_2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34" name="Google Shape;634;g71ce7af942_2_174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485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71b3ca591c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7" name="Google Shape;667;g71b3ca591c_0_3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71b3ca591c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4" name="Google Shape;674;g71b3ca591c_0_3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71b3ca591c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71b3ca591c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71b3ca591c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71b3ca591c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71b3ca591c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71b3ca591c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86499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71b3ca591c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71b3ca591c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046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71b3ca591c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71b3ca591c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71b3ca591c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71b3ca591c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71b3ca591c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71b3ca591c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71b3ca591c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71b3ca591c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21417c46e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g21417c46e7_0_0:notes"/>
          <p:cNvSpPr txBox="1"/>
          <p:nvPr/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2" name="Google Shape;822;g21417c46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B9BD5"/>
          </a:solidFill>
          <a:ln w="12600" cap="flat" cmpd="sng">
            <a:solidFill>
              <a:srgbClr val="41719C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23" name="Google Shape;823;g21417c46e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1417c46e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1417c46e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1417c46e7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8" name="Google Shape;838;g21417c46e7_0_7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2.c is not necessary if algorithm is tail-recursive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g21417c46e7_0_7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1417c46e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g21417c46e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g21417c46e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21417c46e7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1" name="Google Shape;961;g21417c46e7_0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g21417c46e7_0_2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324e25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1324e25e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1324e25e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21417c46e7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9" name="Google Shape;1079;g21417c46e7_0_5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g21417c46e7_0_5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71b3ca591c_0_1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71b3ca591c_0_1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71b3ca591c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5" name="Google Shape;1215;g71b3ca591c_0_4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g71b3ca591c_0_4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71b3ca591c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9" name="Google Shape;1349;g71b3ca591c_0_6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g71b3ca591c_0_6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71b3ca591c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6" name="Google Shape;1486;g71b3ca591c_0_7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g71b3ca591c_0_7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71b3ca591c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4" name="Google Shape;1624;g71b3ca591c_0_8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g71b3ca591c_0_8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71b3ca591c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2" name="Google Shape;1892;g71b3ca591c_0_1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g71b3ca591c_0_1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71b3ca591c_0_1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7" name="Google Shape;2017;g71b3ca591c_0_12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8" name="Google Shape;2018;g71b3ca591c_0_12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71b3ca591c_0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8" name="Google Shape;2148;g71b3ca591c_0_14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g71b3ca591c_0_14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3627ed93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0" name="Google Shape;2280;g3627ed930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1" name="Google Shape;2281;g3627ed930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1b3ca591c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g71b3ca591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8" name="Google Shape;228;g71b3ca591c_0_115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3627ed9304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7" name="Google Shape;2287;g3627ed9304_0_3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8" name="Google Shape;2288;g3627ed9304_0_3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3627ed9304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3" name="Google Shape;2413;g3627ed9304_0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4" name="Google Shape;2414;g3627ed9304_0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g3627ed9304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9" name="Google Shape;2549;g3627ed9304_0_5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0" name="Google Shape;2550;g3627ed9304_0_5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21417c46e7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21417c46e7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g21417c46e7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2" name="Google Shape;2692;g21417c46e7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1417c46e7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21417c46e7_0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g21417c46e7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8" name="Google Shape;2708;g21417c46e7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21417c46e7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21417c46e7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g21417c46e7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5" name="Google Shape;2725;g21417c46e7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21417c46e7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21417c46e7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b3ca591c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g71b3ca591c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5" name="Google Shape;235;g71b3ca591c_0_147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g21417c46e7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3" name="Google Shape;2743;g21417c46e7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Google Shape;2752;g21417c46e7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3" name="Google Shape;2753;g21417c46e7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1417c46e7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2" name="Google Shape;2762;g21417c46e7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g21417c46e7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1" name="Google Shape;2771;g21417c46e7_0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g21417c46e7_0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0" name="Google Shape;2780;g21417c46e7_0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g21417c46e7_0_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9" name="Google Shape;2789;g21417c46e7_0_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Google Shape;2797;g21417c46e7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8" name="Google Shape;2798;g21417c46e7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g21417c46e7_0_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7" name="Google Shape;2807;g21417c46e7_0_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CH" dirty="0"/>
              <a:t>LAST PARAGRAPH IMPORTANT!!!!</a:t>
            </a:r>
          </a:p>
        </p:txBody>
      </p:sp>
    </p:spTree>
    <p:extLst>
      <p:ext uri="{BB962C8B-B14F-4D97-AF65-F5344CB8AC3E}">
        <p14:creationId xmlns:p14="http://schemas.microsoft.com/office/powerpoint/2010/main" val="27491185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CH" dirty="0"/>
              <a:t>Explain count</a:t>
            </a:r>
          </a:p>
        </p:txBody>
      </p:sp>
    </p:spTree>
    <p:extLst>
      <p:ext uri="{BB962C8B-B14F-4D97-AF65-F5344CB8AC3E}">
        <p14:creationId xmlns:p14="http://schemas.microsoft.com/office/powerpoint/2010/main" val="3842931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b3ca591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g71b3ca59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2" name="Google Shape;242;g71b3ca591c_0_0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21324e25e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5" name="Google Shape;2815;g21324e25e9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6" name="Google Shape;2816;g21324e25e9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g21324e25e9_2_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1" name="Google Shape;2821;g21324e25e9_2_263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2" name="Google Shape;2822;g21324e25e9_2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B9BD5"/>
          </a:solidFill>
          <a:ln w="12600" cap="flat" cmpd="sng">
            <a:solidFill>
              <a:srgbClr val="41719C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23" name="Google Shape;2823;g21324e25e9_2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35d7b94030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g35d7b9403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g21417c46e7_0_1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5" name="Google Shape;2835;g21417c46e7_0_1128:notes"/>
          <p:cNvSpPr txBox="1"/>
          <p:nvPr/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6" name="Google Shape;2836;g21417c46e7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B9BD5"/>
          </a:solidFill>
          <a:ln w="12600" cap="flat" cmpd="sng">
            <a:solidFill>
              <a:srgbClr val="41719C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37" name="Google Shape;2837;g21417c46e7_0_1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g21417c46e7_0_1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3" name="Google Shape;2843;g21417c46e7_0_1154:notes"/>
          <p:cNvSpPr txBox="1"/>
          <p:nvPr/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4" name="Google Shape;2844;g21417c46e7_0_1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B9BD5"/>
          </a:solidFill>
          <a:ln w="12600" cap="flat" cmpd="sng">
            <a:solidFill>
              <a:srgbClr val="41719C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45" name="Google Shape;2845;g21417c46e7_0_1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Google Shape;2851;g21417c46e7_0_1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2" name="Google Shape;2852;g21417c46e7_0_1162:notes"/>
          <p:cNvSpPr txBox="1"/>
          <p:nvPr/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3" name="Google Shape;2853;g21417c46e7_0_1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B9BD5"/>
          </a:solidFill>
          <a:ln w="12600" cap="flat" cmpd="sng">
            <a:solidFill>
              <a:srgbClr val="41719C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54" name="Google Shape;2854;g21417c46e7_0_1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1417c46e7_0_1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3" name="Google Shape;2863;g21417c46e7_0_1173:notes"/>
          <p:cNvSpPr txBox="1"/>
          <p:nvPr/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4" name="Google Shape;2864;g21417c46e7_0_1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B9BD5"/>
          </a:solidFill>
          <a:ln w="12600" cap="flat" cmpd="sng">
            <a:solidFill>
              <a:srgbClr val="41719C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65" name="Google Shape;2865;g21417c46e7_0_1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1417c46e7_0_1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1417c46e7_0_1188:notes"/>
          <p:cNvSpPr txBox="1"/>
          <p:nvPr/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4" name="Google Shape;2874;g21417c46e7_0_1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B9BD5"/>
          </a:solidFill>
          <a:ln w="12600" cap="flat" cmpd="sng">
            <a:solidFill>
              <a:srgbClr val="41719C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75" name="Google Shape;2875;g21417c46e7_0_1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1b3ca591c_0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g71b3ca591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2" name="Google Shape;272;g71b3ca591c_0_153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1b3ca591c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fld>
            <a:endParaRPr sz="1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g71b3ca591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9" name="Google Shape;279;g71b3ca591c_0_161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54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09699" y="841772"/>
            <a:ext cx="8305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09699" y="2701528"/>
            <a:ext cx="8305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657604" y="47517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dt" idx="10"/>
          </p:nvPr>
        </p:nvSpPr>
        <p:spPr>
          <a:xfrm>
            <a:off x="253835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253835" y="1153391"/>
            <a:ext cx="4260900" cy="3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2"/>
          </p:nvPr>
        </p:nvSpPr>
        <p:spPr>
          <a:xfrm>
            <a:off x="4629150" y="1153391"/>
            <a:ext cx="4259400" cy="3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dt" idx="10"/>
          </p:nvPr>
        </p:nvSpPr>
        <p:spPr>
          <a:xfrm>
            <a:off x="253835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dt" idx="10"/>
          </p:nvPr>
        </p:nvSpPr>
        <p:spPr>
          <a:xfrm>
            <a:off x="253835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title" idx="2"/>
          </p:nvPr>
        </p:nvSpPr>
        <p:spPr>
          <a:xfrm>
            <a:off x="45711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110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6" name="Google Shape;186;p3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OBJECT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body" idx="1"/>
          </p:nvPr>
        </p:nvSpPr>
        <p:spPr>
          <a:xfrm>
            <a:off x="253603" y="1144191"/>
            <a:ext cx="8634300" cy="3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 1">
  <p:cSld name="OBJECT_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9" name="Google Shape;209;p42"/>
          <p:cNvSpPr txBox="1">
            <a:spLocks noGrp="1"/>
          </p:cNvSpPr>
          <p:nvPr>
            <p:ph type="body" idx="1"/>
          </p:nvPr>
        </p:nvSpPr>
        <p:spPr>
          <a:xfrm>
            <a:off x="253603" y="1144191"/>
            <a:ext cx="8634300" cy="3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0" name="Google Shape;210;p42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253835" y="1153391"/>
            <a:ext cx="4261200" cy="3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2"/>
          </p:nvPr>
        </p:nvSpPr>
        <p:spPr>
          <a:xfrm>
            <a:off x="4629150" y="1153391"/>
            <a:ext cx="4259400" cy="3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ctrTitle"/>
          </p:nvPr>
        </p:nvSpPr>
        <p:spPr>
          <a:xfrm>
            <a:off x="409699" y="841772"/>
            <a:ext cx="8305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ubTitle" idx="1"/>
          </p:nvPr>
        </p:nvSpPr>
        <p:spPr>
          <a:xfrm>
            <a:off x="409699" y="2701528"/>
            <a:ext cx="8305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dt" idx="10"/>
          </p:nvPr>
        </p:nvSpPr>
        <p:spPr>
          <a:xfrm>
            <a:off x="409699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6657604" y="47517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253835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dt" idx="10"/>
          </p:nvPr>
        </p:nvSpPr>
        <p:spPr>
          <a:xfrm>
            <a:off x="253835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53835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dt" idx="10"/>
          </p:nvPr>
        </p:nvSpPr>
        <p:spPr>
          <a:xfrm>
            <a:off x="253835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 txBox="1">
            <a:spLocks noGrp="1"/>
          </p:cNvSpPr>
          <p:nvPr>
            <p:ph type="ctrTitle"/>
          </p:nvPr>
        </p:nvSpPr>
        <p:spPr>
          <a:xfrm>
            <a:off x="409699" y="841772"/>
            <a:ext cx="8305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4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Programming</a:t>
            </a:r>
            <a:br>
              <a:rPr lang="en" sz="4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Session </a:t>
            </a:r>
            <a:r>
              <a:rPr lang="en" dirty="0"/>
              <a:t>6</a:t>
            </a:r>
            <a:endParaRPr sz="4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3"/>
          <p:cNvSpPr txBox="1">
            <a:spLocks noGrp="1"/>
          </p:cNvSpPr>
          <p:nvPr>
            <p:ph type="subTitle" idx="1"/>
          </p:nvPr>
        </p:nvSpPr>
        <p:spPr>
          <a:xfrm>
            <a:off x="409699" y="2701528"/>
            <a:ext cx="8305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Calibri"/>
              <a:buNone/>
            </a:pPr>
            <a:r>
              <a:rPr lang="en" dirty="0">
                <a:solidFill>
                  <a:srgbClr val="C55A11"/>
                </a:solidFill>
              </a:rPr>
              <a:t>Spring 2024</a:t>
            </a:r>
            <a:endParaRPr dirty="0">
              <a:solidFill>
                <a:srgbClr val="C55A1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281;p49">
            <a:extLst>
              <a:ext uri="{FF2B5EF4-FFF2-40B4-BE49-F238E27FC236}">
                <a16:creationId xmlns:a16="http://schemas.microsoft.com/office/drawing/2014/main" id="{AC0828DF-BD8B-BC87-510A-996D9493872D}"/>
              </a:ext>
            </a:extLst>
          </p:cNvPr>
          <p:cNvGrpSpPr/>
          <p:nvPr/>
        </p:nvGrpSpPr>
        <p:grpSpPr>
          <a:xfrm>
            <a:off x="1184537" y="2578402"/>
            <a:ext cx="572200" cy="581430"/>
            <a:chOff x="3706525" y="1481900"/>
            <a:chExt cx="572200" cy="2924700"/>
          </a:xfrm>
        </p:grpSpPr>
        <p:sp>
          <p:nvSpPr>
            <p:cNvPr id="45" name="Google Shape;282;p49">
              <a:extLst>
                <a:ext uri="{FF2B5EF4-FFF2-40B4-BE49-F238E27FC236}">
                  <a16:creationId xmlns:a16="http://schemas.microsoft.com/office/drawing/2014/main" id="{52274AED-22F4-0B79-B6A3-27CD70909623}"/>
                </a:ext>
              </a:extLst>
            </p:cNvPr>
            <p:cNvSpPr/>
            <p:nvPr/>
          </p:nvSpPr>
          <p:spPr>
            <a:xfrm>
              <a:off x="3706525" y="1648700"/>
              <a:ext cx="444600" cy="2416800"/>
            </a:xfrm>
            <a:prstGeom prst="bracePair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3;p49">
              <a:extLst>
                <a:ext uri="{FF2B5EF4-FFF2-40B4-BE49-F238E27FC236}">
                  <a16:creationId xmlns:a16="http://schemas.microsoft.com/office/drawing/2014/main" id="{54953625-78AD-195B-57AB-E89FE34ADAF2}"/>
                </a:ext>
              </a:extLst>
            </p:cNvPr>
            <p:cNvSpPr/>
            <p:nvPr/>
          </p:nvSpPr>
          <p:spPr>
            <a:xfrm>
              <a:off x="3911525" y="1481900"/>
              <a:ext cx="367200" cy="292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85;p49">
            <a:extLst>
              <a:ext uri="{FF2B5EF4-FFF2-40B4-BE49-F238E27FC236}">
                <a16:creationId xmlns:a16="http://schemas.microsoft.com/office/drawing/2014/main" id="{901E7AA5-6684-CEC7-E426-9213F890F28A}"/>
              </a:ext>
            </a:extLst>
          </p:cNvPr>
          <p:cNvGrpSpPr/>
          <p:nvPr/>
        </p:nvGrpSpPr>
        <p:grpSpPr>
          <a:xfrm>
            <a:off x="1184537" y="2045002"/>
            <a:ext cx="572200" cy="581430"/>
            <a:chOff x="3706525" y="1481900"/>
            <a:chExt cx="572200" cy="2924700"/>
          </a:xfrm>
        </p:grpSpPr>
        <p:sp>
          <p:nvSpPr>
            <p:cNvPr id="49" name="Google Shape;286;p49">
              <a:extLst>
                <a:ext uri="{FF2B5EF4-FFF2-40B4-BE49-F238E27FC236}">
                  <a16:creationId xmlns:a16="http://schemas.microsoft.com/office/drawing/2014/main" id="{04E611DE-B421-CACA-F2D2-030D280BB244}"/>
                </a:ext>
              </a:extLst>
            </p:cNvPr>
            <p:cNvSpPr/>
            <p:nvPr/>
          </p:nvSpPr>
          <p:spPr>
            <a:xfrm>
              <a:off x="3706525" y="1648700"/>
              <a:ext cx="444600" cy="2416800"/>
            </a:xfrm>
            <a:prstGeom prst="bracePair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7;p49">
              <a:extLst>
                <a:ext uri="{FF2B5EF4-FFF2-40B4-BE49-F238E27FC236}">
                  <a16:creationId xmlns:a16="http://schemas.microsoft.com/office/drawing/2014/main" id="{48A97B95-538B-0EF4-7737-59BA99CCFEF1}"/>
                </a:ext>
              </a:extLst>
            </p:cNvPr>
            <p:cNvSpPr/>
            <p:nvPr/>
          </p:nvSpPr>
          <p:spPr>
            <a:xfrm>
              <a:off x="3911525" y="1481900"/>
              <a:ext cx="367200" cy="292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49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Law Derivation</a:t>
            </a:r>
            <a:endParaRPr sz="1100"/>
          </a:p>
        </p:txBody>
      </p:sp>
      <p:sp>
        <p:nvSpPr>
          <p:cNvPr id="294" name="Google Shape;294;p49"/>
          <p:cNvSpPr txBox="1"/>
          <p:nvPr/>
        </p:nvSpPr>
        <p:spPr>
          <a:xfrm>
            <a:off x="5878993" y="664283"/>
            <a:ext cx="3610500" cy="465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-GB" sz="1800" baseline="-25000" dirty="0"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- sequential time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- sequential fraction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-GB" sz="1800" baseline="-25000" dirty="0" err="1"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- parallel time on p processors </a:t>
            </a:r>
            <a:br>
              <a:rPr lang="en-GB" sz="1800" dirty="0"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-GB" sz="1800" b="1" baseline="-250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-GB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?</a:t>
            </a:r>
            <a:endParaRPr lang="en-GB" sz="1800" b="1" dirty="0"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15000"/>
              </a:lnSpc>
            </a:pPr>
            <a:endParaRPr lang="en-GB"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" name="Google Shape;252;p47">
            <a:extLst>
              <a:ext uri="{FF2B5EF4-FFF2-40B4-BE49-F238E27FC236}">
                <a16:creationId xmlns:a16="http://schemas.microsoft.com/office/drawing/2014/main" id="{792D947C-B421-3BC8-8C09-1CAD014929D0}"/>
              </a:ext>
            </a:extLst>
          </p:cNvPr>
          <p:cNvCxnSpPr/>
          <p:nvPr/>
        </p:nvCxnSpPr>
        <p:spPr>
          <a:xfrm flipH="1">
            <a:off x="3341166" y="3412243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Google Shape;253;p47">
            <a:extLst>
              <a:ext uri="{FF2B5EF4-FFF2-40B4-BE49-F238E27FC236}">
                <a16:creationId xmlns:a16="http://schemas.microsoft.com/office/drawing/2014/main" id="{E022B591-EC69-536B-BB6D-D3D0A76519E6}"/>
              </a:ext>
            </a:extLst>
          </p:cNvPr>
          <p:cNvSpPr txBox="1"/>
          <p:nvPr/>
        </p:nvSpPr>
        <p:spPr>
          <a:xfrm>
            <a:off x="4325426" y="1303331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3;p47">
            <a:extLst>
              <a:ext uri="{FF2B5EF4-FFF2-40B4-BE49-F238E27FC236}">
                <a16:creationId xmlns:a16="http://schemas.microsoft.com/office/drawing/2014/main" id="{B8E844D0-3EE1-6A6D-ED16-F9DE92CF9B4C}"/>
              </a:ext>
            </a:extLst>
          </p:cNvPr>
          <p:cNvSpPr txBox="1"/>
          <p:nvPr/>
        </p:nvSpPr>
        <p:spPr>
          <a:xfrm>
            <a:off x="2508029" y="985862"/>
            <a:ext cx="2246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Law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5;p47">
            <a:extLst>
              <a:ext uri="{FF2B5EF4-FFF2-40B4-BE49-F238E27FC236}">
                <a16:creationId xmlns:a16="http://schemas.microsoft.com/office/drawing/2014/main" id="{71B6EF75-8BB4-5CDE-ABEF-10128E5DD670}"/>
              </a:ext>
            </a:extLst>
          </p:cNvPr>
          <p:cNvSpPr/>
          <p:nvPr/>
        </p:nvSpPr>
        <p:spPr>
          <a:xfrm>
            <a:off x="1344594" y="2077388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249;p47">
            <a:extLst>
              <a:ext uri="{FF2B5EF4-FFF2-40B4-BE49-F238E27FC236}">
                <a16:creationId xmlns:a16="http://schemas.microsoft.com/office/drawing/2014/main" id="{775C67A8-8CE8-E32B-DD58-BCF807DB5863}"/>
              </a:ext>
            </a:extLst>
          </p:cNvPr>
          <p:cNvSpPr/>
          <p:nvPr/>
        </p:nvSpPr>
        <p:spPr>
          <a:xfrm>
            <a:off x="1344594" y="2585576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249;p47">
            <a:extLst>
              <a:ext uri="{FF2B5EF4-FFF2-40B4-BE49-F238E27FC236}">
                <a16:creationId xmlns:a16="http://schemas.microsoft.com/office/drawing/2014/main" id="{D831997A-0C4D-E20D-B341-5A83DEF80714}"/>
              </a:ext>
            </a:extLst>
          </p:cNvPr>
          <p:cNvSpPr/>
          <p:nvPr/>
        </p:nvSpPr>
        <p:spPr>
          <a:xfrm>
            <a:off x="1831192" y="2585576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249;p47">
            <a:extLst>
              <a:ext uri="{FF2B5EF4-FFF2-40B4-BE49-F238E27FC236}">
                <a16:creationId xmlns:a16="http://schemas.microsoft.com/office/drawing/2014/main" id="{96CB05C5-0D4E-F7AB-C217-CD55A28F87EB}"/>
              </a:ext>
            </a:extLst>
          </p:cNvPr>
          <p:cNvSpPr/>
          <p:nvPr/>
        </p:nvSpPr>
        <p:spPr>
          <a:xfrm>
            <a:off x="2324429" y="2586185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49;p47">
            <a:extLst>
              <a:ext uri="{FF2B5EF4-FFF2-40B4-BE49-F238E27FC236}">
                <a16:creationId xmlns:a16="http://schemas.microsoft.com/office/drawing/2014/main" id="{A2D99589-B887-4D84-3B42-6022D621AB9B}"/>
              </a:ext>
            </a:extLst>
          </p:cNvPr>
          <p:cNvSpPr/>
          <p:nvPr/>
        </p:nvSpPr>
        <p:spPr>
          <a:xfrm>
            <a:off x="2816694" y="2586185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262;p47">
            <a:extLst>
              <a:ext uri="{FF2B5EF4-FFF2-40B4-BE49-F238E27FC236}">
                <a16:creationId xmlns:a16="http://schemas.microsoft.com/office/drawing/2014/main" id="{CAED5C45-91E1-C420-0B7A-A1B93B13E937}"/>
              </a:ext>
            </a:extLst>
          </p:cNvPr>
          <p:cNvSpPr txBox="1"/>
          <p:nvPr/>
        </p:nvSpPr>
        <p:spPr>
          <a:xfrm>
            <a:off x="2014792" y="1353827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1100" dirty="0"/>
          </a:p>
        </p:txBody>
      </p:sp>
      <p:sp>
        <p:nvSpPr>
          <p:cNvPr id="21" name="Google Shape;265;p47">
            <a:extLst>
              <a:ext uri="{FF2B5EF4-FFF2-40B4-BE49-F238E27FC236}">
                <a16:creationId xmlns:a16="http://schemas.microsoft.com/office/drawing/2014/main" id="{0F9F5746-B0C6-C988-73A0-8FFEE766291B}"/>
              </a:ext>
            </a:extLst>
          </p:cNvPr>
          <p:cNvSpPr txBox="1"/>
          <p:nvPr/>
        </p:nvSpPr>
        <p:spPr>
          <a:xfrm>
            <a:off x="1639788" y="4638420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Less Time </a:t>
            </a:r>
            <a:r>
              <a:rPr lang="en" sz="1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the parallel part</a:t>
            </a:r>
            <a:endParaRPr sz="15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288;p49">
            <a:extLst>
              <a:ext uri="{FF2B5EF4-FFF2-40B4-BE49-F238E27FC236}">
                <a16:creationId xmlns:a16="http://schemas.microsoft.com/office/drawing/2014/main" id="{1CA435A7-8CBE-176A-16DE-C0AC61C03DB8}"/>
              </a:ext>
            </a:extLst>
          </p:cNvPr>
          <p:cNvGrpSpPr/>
          <p:nvPr/>
        </p:nvGrpSpPr>
        <p:grpSpPr>
          <a:xfrm>
            <a:off x="4924605" y="2073539"/>
            <a:ext cx="340226" cy="581430"/>
            <a:chOff x="3606725" y="1481900"/>
            <a:chExt cx="544400" cy="2924700"/>
          </a:xfrm>
        </p:grpSpPr>
        <p:sp>
          <p:nvSpPr>
            <p:cNvPr id="31" name="Google Shape;289;p49">
              <a:extLst>
                <a:ext uri="{FF2B5EF4-FFF2-40B4-BE49-F238E27FC236}">
                  <a16:creationId xmlns:a16="http://schemas.microsoft.com/office/drawing/2014/main" id="{8F00F929-E69A-35C9-A5FD-FB81F51DF731}"/>
                </a:ext>
              </a:extLst>
            </p:cNvPr>
            <p:cNvSpPr/>
            <p:nvPr/>
          </p:nvSpPr>
          <p:spPr>
            <a:xfrm>
              <a:off x="3706525" y="1648700"/>
              <a:ext cx="444600" cy="2416800"/>
            </a:xfrm>
            <a:prstGeom prst="bracePair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0;p49">
              <a:extLst>
                <a:ext uri="{FF2B5EF4-FFF2-40B4-BE49-F238E27FC236}">
                  <a16:creationId xmlns:a16="http://schemas.microsoft.com/office/drawing/2014/main" id="{E1730467-C5A2-94AA-8CE8-3DE899FD7218}"/>
                </a:ext>
              </a:extLst>
            </p:cNvPr>
            <p:cNvSpPr/>
            <p:nvPr/>
          </p:nvSpPr>
          <p:spPr>
            <a:xfrm>
              <a:off x="3606725" y="1481900"/>
              <a:ext cx="367200" cy="292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291;p49">
            <a:extLst>
              <a:ext uri="{FF2B5EF4-FFF2-40B4-BE49-F238E27FC236}">
                <a16:creationId xmlns:a16="http://schemas.microsoft.com/office/drawing/2014/main" id="{5AAB9261-7AD9-C340-3152-6693EAB06267}"/>
              </a:ext>
            </a:extLst>
          </p:cNvPr>
          <p:cNvSpPr/>
          <p:nvPr/>
        </p:nvSpPr>
        <p:spPr>
          <a:xfrm>
            <a:off x="4623071" y="2098296"/>
            <a:ext cx="444600" cy="2416800"/>
          </a:xfrm>
          <a:prstGeom prst="bracePai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05;p49">
            <a:extLst>
              <a:ext uri="{FF2B5EF4-FFF2-40B4-BE49-F238E27FC236}">
                <a16:creationId xmlns:a16="http://schemas.microsoft.com/office/drawing/2014/main" id="{BA79A7C4-5577-3ECF-8DFC-8F56A33B074F}"/>
              </a:ext>
            </a:extLst>
          </p:cNvPr>
          <p:cNvSpPr txBox="1"/>
          <p:nvPr/>
        </p:nvSpPr>
        <p:spPr>
          <a:xfrm>
            <a:off x="5063690" y="3082950"/>
            <a:ext cx="444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" name="Google Shape;306;p49">
            <a:extLst>
              <a:ext uri="{FF2B5EF4-FFF2-40B4-BE49-F238E27FC236}">
                <a16:creationId xmlns:a16="http://schemas.microsoft.com/office/drawing/2014/main" id="{B538ECD6-0FCE-EAAE-2CE6-A08ED92A4AC3}"/>
              </a:ext>
            </a:extLst>
          </p:cNvPr>
          <p:cNvSpPr txBox="1"/>
          <p:nvPr/>
        </p:nvSpPr>
        <p:spPr>
          <a:xfrm>
            <a:off x="5280869" y="2125515"/>
            <a:ext cx="554187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" name="Google Shape;284;p49">
            <a:extLst>
              <a:ext uri="{FF2B5EF4-FFF2-40B4-BE49-F238E27FC236}">
                <a16:creationId xmlns:a16="http://schemas.microsoft.com/office/drawing/2014/main" id="{2A3F6EFE-B60A-39BA-356F-CE3A8F197520}"/>
              </a:ext>
            </a:extLst>
          </p:cNvPr>
          <p:cNvSpPr txBox="1"/>
          <p:nvPr/>
        </p:nvSpPr>
        <p:spPr>
          <a:xfrm>
            <a:off x="-388263" y="2623012"/>
            <a:ext cx="15408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(1-f)/p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" name="Google Shape;307;p49">
            <a:extLst>
              <a:ext uri="{FF2B5EF4-FFF2-40B4-BE49-F238E27FC236}">
                <a16:creationId xmlns:a16="http://schemas.microsoft.com/office/drawing/2014/main" id="{D51CC3FC-F2FC-78B2-B593-7067C58B425C}"/>
              </a:ext>
            </a:extLst>
          </p:cNvPr>
          <p:cNvSpPr txBox="1"/>
          <p:nvPr/>
        </p:nvSpPr>
        <p:spPr>
          <a:xfrm>
            <a:off x="323262" y="210750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Google Shape;245;p47">
            <a:extLst>
              <a:ext uri="{FF2B5EF4-FFF2-40B4-BE49-F238E27FC236}">
                <a16:creationId xmlns:a16="http://schemas.microsoft.com/office/drawing/2014/main" id="{63A399F2-370F-61A4-6020-365DB6FD136E}"/>
              </a:ext>
            </a:extLst>
          </p:cNvPr>
          <p:cNvSpPr/>
          <p:nvPr/>
        </p:nvSpPr>
        <p:spPr>
          <a:xfrm>
            <a:off x="4536890" y="2089040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246;p47">
            <a:extLst>
              <a:ext uri="{FF2B5EF4-FFF2-40B4-BE49-F238E27FC236}">
                <a16:creationId xmlns:a16="http://schemas.microsoft.com/office/drawing/2014/main" id="{581E5297-4236-B5BF-18C0-9C025A1803AD}"/>
              </a:ext>
            </a:extLst>
          </p:cNvPr>
          <p:cNvSpPr/>
          <p:nvPr/>
        </p:nvSpPr>
        <p:spPr>
          <a:xfrm>
            <a:off x="4536890" y="3076264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247;p47">
            <a:extLst>
              <a:ext uri="{FF2B5EF4-FFF2-40B4-BE49-F238E27FC236}">
                <a16:creationId xmlns:a16="http://schemas.microsoft.com/office/drawing/2014/main" id="{79FE8CA8-E379-EF35-E1D8-18DD6FA567A3}"/>
              </a:ext>
            </a:extLst>
          </p:cNvPr>
          <p:cNvSpPr/>
          <p:nvPr/>
        </p:nvSpPr>
        <p:spPr>
          <a:xfrm>
            <a:off x="4536890" y="3559074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248;p47">
            <a:extLst>
              <a:ext uri="{FF2B5EF4-FFF2-40B4-BE49-F238E27FC236}">
                <a16:creationId xmlns:a16="http://schemas.microsoft.com/office/drawing/2014/main" id="{2BB3A779-D7AF-9556-DE49-83A2EF0F3821}"/>
              </a:ext>
            </a:extLst>
          </p:cNvPr>
          <p:cNvSpPr/>
          <p:nvPr/>
        </p:nvSpPr>
        <p:spPr>
          <a:xfrm>
            <a:off x="4536890" y="4048365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249;p47">
            <a:extLst>
              <a:ext uri="{FF2B5EF4-FFF2-40B4-BE49-F238E27FC236}">
                <a16:creationId xmlns:a16="http://schemas.microsoft.com/office/drawing/2014/main" id="{C19FF418-8D46-758C-7884-3D0CE5E8C1FF}"/>
              </a:ext>
            </a:extLst>
          </p:cNvPr>
          <p:cNvSpPr/>
          <p:nvPr/>
        </p:nvSpPr>
        <p:spPr>
          <a:xfrm>
            <a:off x="4536890" y="2586972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A7BED-4A98-2765-2FBE-DB59358D192D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401558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281;p49">
            <a:extLst>
              <a:ext uri="{FF2B5EF4-FFF2-40B4-BE49-F238E27FC236}">
                <a16:creationId xmlns:a16="http://schemas.microsoft.com/office/drawing/2014/main" id="{AC0828DF-BD8B-BC87-510A-996D9493872D}"/>
              </a:ext>
            </a:extLst>
          </p:cNvPr>
          <p:cNvGrpSpPr/>
          <p:nvPr/>
        </p:nvGrpSpPr>
        <p:grpSpPr>
          <a:xfrm>
            <a:off x="1184537" y="2578402"/>
            <a:ext cx="572200" cy="581430"/>
            <a:chOff x="3706525" y="1481900"/>
            <a:chExt cx="572200" cy="2924700"/>
          </a:xfrm>
        </p:grpSpPr>
        <p:sp>
          <p:nvSpPr>
            <p:cNvPr id="45" name="Google Shape;282;p49">
              <a:extLst>
                <a:ext uri="{FF2B5EF4-FFF2-40B4-BE49-F238E27FC236}">
                  <a16:creationId xmlns:a16="http://schemas.microsoft.com/office/drawing/2014/main" id="{52274AED-22F4-0B79-B6A3-27CD70909623}"/>
                </a:ext>
              </a:extLst>
            </p:cNvPr>
            <p:cNvSpPr/>
            <p:nvPr/>
          </p:nvSpPr>
          <p:spPr>
            <a:xfrm>
              <a:off x="3706525" y="1648700"/>
              <a:ext cx="444600" cy="2416800"/>
            </a:xfrm>
            <a:prstGeom prst="bracePair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3;p49">
              <a:extLst>
                <a:ext uri="{FF2B5EF4-FFF2-40B4-BE49-F238E27FC236}">
                  <a16:creationId xmlns:a16="http://schemas.microsoft.com/office/drawing/2014/main" id="{54953625-78AD-195B-57AB-E89FE34ADAF2}"/>
                </a:ext>
              </a:extLst>
            </p:cNvPr>
            <p:cNvSpPr/>
            <p:nvPr/>
          </p:nvSpPr>
          <p:spPr>
            <a:xfrm>
              <a:off x="3911525" y="1481900"/>
              <a:ext cx="367200" cy="292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85;p49">
            <a:extLst>
              <a:ext uri="{FF2B5EF4-FFF2-40B4-BE49-F238E27FC236}">
                <a16:creationId xmlns:a16="http://schemas.microsoft.com/office/drawing/2014/main" id="{901E7AA5-6684-CEC7-E426-9213F890F28A}"/>
              </a:ext>
            </a:extLst>
          </p:cNvPr>
          <p:cNvGrpSpPr/>
          <p:nvPr/>
        </p:nvGrpSpPr>
        <p:grpSpPr>
          <a:xfrm>
            <a:off x="1184537" y="2045002"/>
            <a:ext cx="572200" cy="581430"/>
            <a:chOff x="3706525" y="1481900"/>
            <a:chExt cx="572200" cy="2924700"/>
          </a:xfrm>
        </p:grpSpPr>
        <p:sp>
          <p:nvSpPr>
            <p:cNvPr id="49" name="Google Shape;286;p49">
              <a:extLst>
                <a:ext uri="{FF2B5EF4-FFF2-40B4-BE49-F238E27FC236}">
                  <a16:creationId xmlns:a16="http://schemas.microsoft.com/office/drawing/2014/main" id="{04E611DE-B421-CACA-F2D2-030D280BB244}"/>
                </a:ext>
              </a:extLst>
            </p:cNvPr>
            <p:cNvSpPr/>
            <p:nvPr/>
          </p:nvSpPr>
          <p:spPr>
            <a:xfrm>
              <a:off x="3706525" y="1648700"/>
              <a:ext cx="444600" cy="2416800"/>
            </a:xfrm>
            <a:prstGeom prst="bracePair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7;p49">
              <a:extLst>
                <a:ext uri="{FF2B5EF4-FFF2-40B4-BE49-F238E27FC236}">
                  <a16:creationId xmlns:a16="http://schemas.microsoft.com/office/drawing/2014/main" id="{48A97B95-538B-0EF4-7737-59BA99CCFEF1}"/>
                </a:ext>
              </a:extLst>
            </p:cNvPr>
            <p:cNvSpPr/>
            <p:nvPr/>
          </p:nvSpPr>
          <p:spPr>
            <a:xfrm>
              <a:off x="3911525" y="1481900"/>
              <a:ext cx="367200" cy="292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49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Law Derivation</a:t>
            </a:r>
            <a:endParaRPr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Google Shape;294;p49"/>
              <p:cNvSpPr txBox="1"/>
              <p:nvPr/>
            </p:nvSpPr>
            <p:spPr>
              <a:xfrm>
                <a:off x="5878993" y="664283"/>
                <a:ext cx="3610500" cy="4654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1225" tIns="30600" rIns="61225" bIns="306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sequential time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f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sequential fraction 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 err="1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 err="1"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parallel time on p processors 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800" b="1" dirty="0">
                  <a:solidFill>
                    <a:schemeClr val="dk1"/>
                  </a:solidFill>
                  <a:latin typeface="Calibri"/>
                  <a:ea typeface="Consolas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b="1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sSubPr>
                      <m:e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𝑻</m:t>
                        </m:r>
                      </m:e>
                      <m:sub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</m:sub>
                    </m:sSub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𝒇</m:t>
                    </m:r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f>
                      <m:fPr>
                        <m:ctrlP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1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</m:ctrlPr>
                          </m:sSubPr>
                          <m:e>
                            <m:r>
                              <a:rPr lang="de-CH" sz="1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  <m:t>𝑻</m:t>
                            </m:r>
                          </m:e>
                          <m:sub>
                            <m:r>
                              <a:rPr lang="de-CH" sz="1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  <m:t>𝟏</m:t>
                            </m:r>
                          </m:sub>
                        </m:sSub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(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𝒇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)</m:t>
                        </m:r>
                      </m:num>
                      <m:den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𝒑</m:t>
                        </m:r>
                      </m:den>
                    </m:f>
                  </m:oMath>
                </a14:m>
                <a:endParaRPr lang="en-GB" sz="1800" b="1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lvl="0">
                  <a:lnSpc>
                    <a:spcPct val="115000"/>
                  </a:lnSpc>
                </a:pPr>
                <a:endParaRPr lang="en-GB"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mc:Choice>
        <mc:Fallback xmlns="">
          <p:sp>
            <p:nvSpPr>
              <p:cNvPr id="294" name="Google Shape;294;p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993" y="664283"/>
                <a:ext cx="3610500" cy="4654219"/>
              </a:xfrm>
              <a:prstGeom prst="rect">
                <a:avLst/>
              </a:prstGeom>
              <a:blipFill>
                <a:blip r:embed="rId3"/>
                <a:stretch>
                  <a:fillRect l="-2098" t="-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oogle Shape;252;p47">
            <a:extLst>
              <a:ext uri="{FF2B5EF4-FFF2-40B4-BE49-F238E27FC236}">
                <a16:creationId xmlns:a16="http://schemas.microsoft.com/office/drawing/2014/main" id="{792D947C-B421-3BC8-8C09-1CAD014929D0}"/>
              </a:ext>
            </a:extLst>
          </p:cNvPr>
          <p:cNvCxnSpPr/>
          <p:nvPr/>
        </p:nvCxnSpPr>
        <p:spPr>
          <a:xfrm flipH="1">
            <a:off x="3341166" y="3412243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Google Shape;253;p47">
            <a:extLst>
              <a:ext uri="{FF2B5EF4-FFF2-40B4-BE49-F238E27FC236}">
                <a16:creationId xmlns:a16="http://schemas.microsoft.com/office/drawing/2014/main" id="{E022B591-EC69-536B-BB6D-D3D0A76519E6}"/>
              </a:ext>
            </a:extLst>
          </p:cNvPr>
          <p:cNvSpPr txBox="1"/>
          <p:nvPr/>
        </p:nvSpPr>
        <p:spPr>
          <a:xfrm>
            <a:off x="4325426" y="1303331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3;p47">
            <a:extLst>
              <a:ext uri="{FF2B5EF4-FFF2-40B4-BE49-F238E27FC236}">
                <a16:creationId xmlns:a16="http://schemas.microsoft.com/office/drawing/2014/main" id="{B8E844D0-3EE1-6A6D-ED16-F9DE92CF9B4C}"/>
              </a:ext>
            </a:extLst>
          </p:cNvPr>
          <p:cNvSpPr txBox="1"/>
          <p:nvPr/>
        </p:nvSpPr>
        <p:spPr>
          <a:xfrm>
            <a:off x="2508029" y="985862"/>
            <a:ext cx="2246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Law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5;p47">
            <a:extLst>
              <a:ext uri="{FF2B5EF4-FFF2-40B4-BE49-F238E27FC236}">
                <a16:creationId xmlns:a16="http://schemas.microsoft.com/office/drawing/2014/main" id="{71B6EF75-8BB4-5CDE-ABEF-10128E5DD670}"/>
              </a:ext>
            </a:extLst>
          </p:cNvPr>
          <p:cNvSpPr/>
          <p:nvPr/>
        </p:nvSpPr>
        <p:spPr>
          <a:xfrm>
            <a:off x="1344594" y="2077388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249;p47">
            <a:extLst>
              <a:ext uri="{FF2B5EF4-FFF2-40B4-BE49-F238E27FC236}">
                <a16:creationId xmlns:a16="http://schemas.microsoft.com/office/drawing/2014/main" id="{775C67A8-8CE8-E32B-DD58-BCF807DB5863}"/>
              </a:ext>
            </a:extLst>
          </p:cNvPr>
          <p:cNvSpPr/>
          <p:nvPr/>
        </p:nvSpPr>
        <p:spPr>
          <a:xfrm>
            <a:off x="1344594" y="2585576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249;p47">
            <a:extLst>
              <a:ext uri="{FF2B5EF4-FFF2-40B4-BE49-F238E27FC236}">
                <a16:creationId xmlns:a16="http://schemas.microsoft.com/office/drawing/2014/main" id="{D831997A-0C4D-E20D-B341-5A83DEF80714}"/>
              </a:ext>
            </a:extLst>
          </p:cNvPr>
          <p:cNvSpPr/>
          <p:nvPr/>
        </p:nvSpPr>
        <p:spPr>
          <a:xfrm>
            <a:off x="1831192" y="2585576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249;p47">
            <a:extLst>
              <a:ext uri="{FF2B5EF4-FFF2-40B4-BE49-F238E27FC236}">
                <a16:creationId xmlns:a16="http://schemas.microsoft.com/office/drawing/2014/main" id="{96CB05C5-0D4E-F7AB-C217-CD55A28F87EB}"/>
              </a:ext>
            </a:extLst>
          </p:cNvPr>
          <p:cNvSpPr/>
          <p:nvPr/>
        </p:nvSpPr>
        <p:spPr>
          <a:xfrm>
            <a:off x="2324429" y="2586185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49;p47">
            <a:extLst>
              <a:ext uri="{FF2B5EF4-FFF2-40B4-BE49-F238E27FC236}">
                <a16:creationId xmlns:a16="http://schemas.microsoft.com/office/drawing/2014/main" id="{A2D99589-B887-4D84-3B42-6022D621AB9B}"/>
              </a:ext>
            </a:extLst>
          </p:cNvPr>
          <p:cNvSpPr/>
          <p:nvPr/>
        </p:nvSpPr>
        <p:spPr>
          <a:xfrm>
            <a:off x="2816694" y="2586185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262;p47">
            <a:extLst>
              <a:ext uri="{FF2B5EF4-FFF2-40B4-BE49-F238E27FC236}">
                <a16:creationId xmlns:a16="http://schemas.microsoft.com/office/drawing/2014/main" id="{CAED5C45-91E1-C420-0B7A-A1B93B13E937}"/>
              </a:ext>
            </a:extLst>
          </p:cNvPr>
          <p:cNvSpPr txBox="1"/>
          <p:nvPr/>
        </p:nvSpPr>
        <p:spPr>
          <a:xfrm>
            <a:off x="2014792" y="1353827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1100" dirty="0"/>
          </a:p>
        </p:txBody>
      </p:sp>
      <p:sp>
        <p:nvSpPr>
          <p:cNvPr id="21" name="Google Shape;265;p47">
            <a:extLst>
              <a:ext uri="{FF2B5EF4-FFF2-40B4-BE49-F238E27FC236}">
                <a16:creationId xmlns:a16="http://schemas.microsoft.com/office/drawing/2014/main" id="{0F9F5746-B0C6-C988-73A0-8FFEE766291B}"/>
              </a:ext>
            </a:extLst>
          </p:cNvPr>
          <p:cNvSpPr txBox="1"/>
          <p:nvPr/>
        </p:nvSpPr>
        <p:spPr>
          <a:xfrm>
            <a:off x="1639788" y="4638420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Less Time </a:t>
            </a:r>
            <a:r>
              <a:rPr lang="en" sz="1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the parallel part</a:t>
            </a:r>
            <a:endParaRPr sz="15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288;p49">
            <a:extLst>
              <a:ext uri="{FF2B5EF4-FFF2-40B4-BE49-F238E27FC236}">
                <a16:creationId xmlns:a16="http://schemas.microsoft.com/office/drawing/2014/main" id="{1CA435A7-8CBE-176A-16DE-C0AC61C03DB8}"/>
              </a:ext>
            </a:extLst>
          </p:cNvPr>
          <p:cNvGrpSpPr/>
          <p:nvPr/>
        </p:nvGrpSpPr>
        <p:grpSpPr>
          <a:xfrm>
            <a:off x="4924605" y="2073539"/>
            <a:ext cx="340226" cy="581430"/>
            <a:chOff x="3606725" y="1481900"/>
            <a:chExt cx="544400" cy="2924700"/>
          </a:xfrm>
        </p:grpSpPr>
        <p:sp>
          <p:nvSpPr>
            <p:cNvPr id="31" name="Google Shape;289;p49">
              <a:extLst>
                <a:ext uri="{FF2B5EF4-FFF2-40B4-BE49-F238E27FC236}">
                  <a16:creationId xmlns:a16="http://schemas.microsoft.com/office/drawing/2014/main" id="{8F00F929-E69A-35C9-A5FD-FB81F51DF731}"/>
                </a:ext>
              </a:extLst>
            </p:cNvPr>
            <p:cNvSpPr/>
            <p:nvPr/>
          </p:nvSpPr>
          <p:spPr>
            <a:xfrm>
              <a:off x="3706525" y="1648700"/>
              <a:ext cx="444600" cy="2416800"/>
            </a:xfrm>
            <a:prstGeom prst="bracePair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0;p49">
              <a:extLst>
                <a:ext uri="{FF2B5EF4-FFF2-40B4-BE49-F238E27FC236}">
                  <a16:creationId xmlns:a16="http://schemas.microsoft.com/office/drawing/2014/main" id="{E1730467-C5A2-94AA-8CE8-3DE899FD7218}"/>
                </a:ext>
              </a:extLst>
            </p:cNvPr>
            <p:cNvSpPr/>
            <p:nvPr/>
          </p:nvSpPr>
          <p:spPr>
            <a:xfrm>
              <a:off x="3606725" y="1481900"/>
              <a:ext cx="367200" cy="292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291;p49">
            <a:extLst>
              <a:ext uri="{FF2B5EF4-FFF2-40B4-BE49-F238E27FC236}">
                <a16:creationId xmlns:a16="http://schemas.microsoft.com/office/drawing/2014/main" id="{5AAB9261-7AD9-C340-3152-6693EAB06267}"/>
              </a:ext>
            </a:extLst>
          </p:cNvPr>
          <p:cNvSpPr/>
          <p:nvPr/>
        </p:nvSpPr>
        <p:spPr>
          <a:xfrm>
            <a:off x="4623071" y="2098296"/>
            <a:ext cx="444600" cy="2416800"/>
          </a:xfrm>
          <a:prstGeom prst="bracePai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05;p49">
            <a:extLst>
              <a:ext uri="{FF2B5EF4-FFF2-40B4-BE49-F238E27FC236}">
                <a16:creationId xmlns:a16="http://schemas.microsoft.com/office/drawing/2014/main" id="{BA79A7C4-5577-3ECF-8DFC-8F56A33B074F}"/>
              </a:ext>
            </a:extLst>
          </p:cNvPr>
          <p:cNvSpPr txBox="1"/>
          <p:nvPr/>
        </p:nvSpPr>
        <p:spPr>
          <a:xfrm>
            <a:off x="5063690" y="3082950"/>
            <a:ext cx="444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" name="Google Shape;306;p49">
            <a:extLst>
              <a:ext uri="{FF2B5EF4-FFF2-40B4-BE49-F238E27FC236}">
                <a16:creationId xmlns:a16="http://schemas.microsoft.com/office/drawing/2014/main" id="{B538ECD6-0FCE-EAAE-2CE6-A08ED92A4AC3}"/>
              </a:ext>
            </a:extLst>
          </p:cNvPr>
          <p:cNvSpPr txBox="1"/>
          <p:nvPr/>
        </p:nvSpPr>
        <p:spPr>
          <a:xfrm>
            <a:off x="5280869" y="2125515"/>
            <a:ext cx="554187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" name="Google Shape;284;p49">
            <a:extLst>
              <a:ext uri="{FF2B5EF4-FFF2-40B4-BE49-F238E27FC236}">
                <a16:creationId xmlns:a16="http://schemas.microsoft.com/office/drawing/2014/main" id="{2A3F6EFE-B60A-39BA-356F-CE3A8F197520}"/>
              </a:ext>
            </a:extLst>
          </p:cNvPr>
          <p:cNvSpPr txBox="1"/>
          <p:nvPr/>
        </p:nvSpPr>
        <p:spPr>
          <a:xfrm>
            <a:off x="-388263" y="2623012"/>
            <a:ext cx="15408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(1-f)/p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" name="Google Shape;307;p49">
            <a:extLst>
              <a:ext uri="{FF2B5EF4-FFF2-40B4-BE49-F238E27FC236}">
                <a16:creationId xmlns:a16="http://schemas.microsoft.com/office/drawing/2014/main" id="{D51CC3FC-F2FC-78B2-B593-7067C58B425C}"/>
              </a:ext>
            </a:extLst>
          </p:cNvPr>
          <p:cNvSpPr txBox="1"/>
          <p:nvPr/>
        </p:nvSpPr>
        <p:spPr>
          <a:xfrm>
            <a:off x="323262" y="210750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Google Shape;245;p47">
            <a:extLst>
              <a:ext uri="{FF2B5EF4-FFF2-40B4-BE49-F238E27FC236}">
                <a16:creationId xmlns:a16="http://schemas.microsoft.com/office/drawing/2014/main" id="{63A399F2-370F-61A4-6020-365DB6FD136E}"/>
              </a:ext>
            </a:extLst>
          </p:cNvPr>
          <p:cNvSpPr/>
          <p:nvPr/>
        </p:nvSpPr>
        <p:spPr>
          <a:xfrm>
            <a:off x="4536890" y="2089040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246;p47">
            <a:extLst>
              <a:ext uri="{FF2B5EF4-FFF2-40B4-BE49-F238E27FC236}">
                <a16:creationId xmlns:a16="http://schemas.microsoft.com/office/drawing/2014/main" id="{581E5297-4236-B5BF-18C0-9C025A1803AD}"/>
              </a:ext>
            </a:extLst>
          </p:cNvPr>
          <p:cNvSpPr/>
          <p:nvPr/>
        </p:nvSpPr>
        <p:spPr>
          <a:xfrm>
            <a:off x="4536890" y="3076264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247;p47">
            <a:extLst>
              <a:ext uri="{FF2B5EF4-FFF2-40B4-BE49-F238E27FC236}">
                <a16:creationId xmlns:a16="http://schemas.microsoft.com/office/drawing/2014/main" id="{79FE8CA8-E379-EF35-E1D8-18DD6FA567A3}"/>
              </a:ext>
            </a:extLst>
          </p:cNvPr>
          <p:cNvSpPr/>
          <p:nvPr/>
        </p:nvSpPr>
        <p:spPr>
          <a:xfrm>
            <a:off x="4536890" y="3559074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248;p47">
            <a:extLst>
              <a:ext uri="{FF2B5EF4-FFF2-40B4-BE49-F238E27FC236}">
                <a16:creationId xmlns:a16="http://schemas.microsoft.com/office/drawing/2014/main" id="{2BB3A779-D7AF-9556-DE49-83A2EF0F3821}"/>
              </a:ext>
            </a:extLst>
          </p:cNvPr>
          <p:cNvSpPr/>
          <p:nvPr/>
        </p:nvSpPr>
        <p:spPr>
          <a:xfrm>
            <a:off x="4536890" y="4048365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249;p47">
            <a:extLst>
              <a:ext uri="{FF2B5EF4-FFF2-40B4-BE49-F238E27FC236}">
                <a16:creationId xmlns:a16="http://schemas.microsoft.com/office/drawing/2014/main" id="{C19FF418-8D46-758C-7884-3D0CE5E8C1FF}"/>
              </a:ext>
            </a:extLst>
          </p:cNvPr>
          <p:cNvSpPr/>
          <p:nvPr/>
        </p:nvSpPr>
        <p:spPr>
          <a:xfrm>
            <a:off x="4536890" y="2586972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A7BED-4A98-2765-2FBE-DB59358D192D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6783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281;p49">
            <a:extLst>
              <a:ext uri="{FF2B5EF4-FFF2-40B4-BE49-F238E27FC236}">
                <a16:creationId xmlns:a16="http://schemas.microsoft.com/office/drawing/2014/main" id="{AC0828DF-BD8B-BC87-510A-996D9493872D}"/>
              </a:ext>
            </a:extLst>
          </p:cNvPr>
          <p:cNvGrpSpPr/>
          <p:nvPr/>
        </p:nvGrpSpPr>
        <p:grpSpPr>
          <a:xfrm>
            <a:off x="1184537" y="2578402"/>
            <a:ext cx="572200" cy="581430"/>
            <a:chOff x="3706525" y="1481900"/>
            <a:chExt cx="572200" cy="2924700"/>
          </a:xfrm>
        </p:grpSpPr>
        <p:sp>
          <p:nvSpPr>
            <p:cNvPr id="45" name="Google Shape;282;p49">
              <a:extLst>
                <a:ext uri="{FF2B5EF4-FFF2-40B4-BE49-F238E27FC236}">
                  <a16:creationId xmlns:a16="http://schemas.microsoft.com/office/drawing/2014/main" id="{52274AED-22F4-0B79-B6A3-27CD70909623}"/>
                </a:ext>
              </a:extLst>
            </p:cNvPr>
            <p:cNvSpPr/>
            <p:nvPr/>
          </p:nvSpPr>
          <p:spPr>
            <a:xfrm>
              <a:off x="3706525" y="1648700"/>
              <a:ext cx="444600" cy="2416800"/>
            </a:xfrm>
            <a:prstGeom prst="bracePair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3;p49">
              <a:extLst>
                <a:ext uri="{FF2B5EF4-FFF2-40B4-BE49-F238E27FC236}">
                  <a16:creationId xmlns:a16="http://schemas.microsoft.com/office/drawing/2014/main" id="{54953625-78AD-195B-57AB-E89FE34ADAF2}"/>
                </a:ext>
              </a:extLst>
            </p:cNvPr>
            <p:cNvSpPr/>
            <p:nvPr/>
          </p:nvSpPr>
          <p:spPr>
            <a:xfrm>
              <a:off x="3911525" y="1481900"/>
              <a:ext cx="367200" cy="292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85;p49">
            <a:extLst>
              <a:ext uri="{FF2B5EF4-FFF2-40B4-BE49-F238E27FC236}">
                <a16:creationId xmlns:a16="http://schemas.microsoft.com/office/drawing/2014/main" id="{901E7AA5-6684-CEC7-E426-9213F890F28A}"/>
              </a:ext>
            </a:extLst>
          </p:cNvPr>
          <p:cNvGrpSpPr/>
          <p:nvPr/>
        </p:nvGrpSpPr>
        <p:grpSpPr>
          <a:xfrm>
            <a:off x="1184537" y="2045002"/>
            <a:ext cx="572200" cy="581430"/>
            <a:chOff x="3706525" y="1481900"/>
            <a:chExt cx="572200" cy="2924700"/>
          </a:xfrm>
        </p:grpSpPr>
        <p:sp>
          <p:nvSpPr>
            <p:cNvPr id="49" name="Google Shape;286;p49">
              <a:extLst>
                <a:ext uri="{FF2B5EF4-FFF2-40B4-BE49-F238E27FC236}">
                  <a16:creationId xmlns:a16="http://schemas.microsoft.com/office/drawing/2014/main" id="{04E611DE-B421-CACA-F2D2-030D280BB244}"/>
                </a:ext>
              </a:extLst>
            </p:cNvPr>
            <p:cNvSpPr/>
            <p:nvPr/>
          </p:nvSpPr>
          <p:spPr>
            <a:xfrm>
              <a:off x="3706525" y="1648700"/>
              <a:ext cx="444600" cy="2416800"/>
            </a:xfrm>
            <a:prstGeom prst="bracePair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7;p49">
              <a:extLst>
                <a:ext uri="{FF2B5EF4-FFF2-40B4-BE49-F238E27FC236}">
                  <a16:creationId xmlns:a16="http://schemas.microsoft.com/office/drawing/2014/main" id="{48A97B95-538B-0EF4-7737-59BA99CCFEF1}"/>
                </a:ext>
              </a:extLst>
            </p:cNvPr>
            <p:cNvSpPr/>
            <p:nvPr/>
          </p:nvSpPr>
          <p:spPr>
            <a:xfrm>
              <a:off x="3911525" y="1481900"/>
              <a:ext cx="367200" cy="292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49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Law Derivation</a:t>
            </a:r>
            <a:endParaRPr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Google Shape;294;p49"/>
              <p:cNvSpPr txBox="1"/>
              <p:nvPr/>
            </p:nvSpPr>
            <p:spPr>
              <a:xfrm>
                <a:off x="5878993" y="664283"/>
                <a:ext cx="3610500" cy="4654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1225" tIns="30600" rIns="61225" bIns="306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sequential time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f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sequential fraction 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 err="1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 err="1"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parallel time on p processors </a:t>
                </a:r>
                <a:b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</a:br>
                <a:endParaRPr lang="en-GB"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sSubPr>
                      <m:e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𝑻</m:t>
                        </m:r>
                      </m:e>
                      <m:sub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</m:sub>
                    </m:sSub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𝒇</m:t>
                    </m:r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f>
                      <m:fPr>
                        <m:ctrlP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1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</m:ctrlPr>
                          </m:sSubPr>
                          <m:e>
                            <m:r>
                              <a:rPr lang="de-CH" sz="1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  <m:t>𝑻</m:t>
                            </m:r>
                          </m:e>
                          <m:sub>
                            <m:r>
                              <a:rPr lang="de-CH" sz="1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  <m:t>𝟏</m:t>
                            </m:r>
                          </m:sub>
                        </m:sSub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(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𝒇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)</m:t>
                        </m:r>
                      </m:num>
                      <m:den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𝒑</m:t>
                        </m:r>
                      </m:den>
                    </m:f>
                  </m:oMath>
                </a14:m>
                <a:endParaRPr lang="en-GB" sz="1800" b="1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S</a:t>
                </a:r>
                <a:r>
                  <a:rPr lang="en-GB" sz="1800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</a:t>
                </a:r>
                <a:r>
                  <a:rPr lang="en-GB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speedup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S</a:t>
                </a:r>
                <a:r>
                  <a:rPr lang="en-GB" sz="1800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</m:ctrlPr>
                          </m:sSubPr>
                          <m:e>
                            <m:r>
                              <a:rPr lang="de-CH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𝑇</m:t>
                            </m:r>
                          </m:e>
                          <m:sub>
                            <m:r>
                              <a:rPr lang="de-CH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CH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</m:ctrlPr>
                          </m:sSubPr>
                          <m:e>
                            <m:r>
                              <a:rPr lang="de-CH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𝑇</m:t>
                            </m:r>
                          </m:e>
                          <m:sub>
                            <m:r>
                              <a:rPr lang="de-CH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GB"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lvl="0">
                  <a:lnSpc>
                    <a:spcPct val="115000"/>
                  </a:lnSpc>
                </a:pPr>
                <a:endParaRPr lang="en-GB"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lvl="0">
                  <a:lnSpc>
                    <a:spcPct val="115000"/>
                  </a:lnSpc>
                </a:pPr>
                <a:r>
                  <a:rPr lang="en-GB" sz="1800" b="1" dirty="0" err="1">
                    <a:latin typeface="Consolas"/>
                    <a:ea typeface="Consolas"/>
                    <a:cs typeface="Consolas"/>
                    <a:sym typeface="Consolas"/>
                  </a:rPr>
                  <a:t>S</a:t>
                </a:r>
                <a:r>
                  <a:rPr lang="en-GB" sz="1800" b="1" baseline="-25000" dirty="0" err="1"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b="1" dirty="0">
                    <a:latin typeface="Consolas"/>
                    <a:ea typeface="Consolas"/>
                    <a:cs typeface="Consolas"/>
                    <a:sym typeface="Consolas"/>
                  </a:rPr>
                  <a:t> </a:t>
                </a:r>
                <a:r>
                  <a:rPr lang="de-CH" sz="1800" b="1" dirty="0">
                    <a:latin typeface="Consolas"/>
                    <a:ea typeface="Consolas"/>
                    <a:cs typeface="Consolas"/>
                    <a:sym typeface="Consolas"/>
                  </a:rPr>
                  <a:t>= ?</a:t>
                </a:r>
                <a:endParaRPr lang="en-GB" sz="1800" b="1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lvl="0">
                  <a:lnSpc>
                    <a:spcPct val="115000"/>
                  </a:lnSpc>
                </a:pPr>
                <a:endParaRPr lang="en-GB"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mc:Choice>
        <mc:Fallback xmlns="">
          <p:sp>
            <p:nvSpPr>
              <p:cNvPr id="294" name="Google Shape;294;p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993" y="664283"/>
                <a:ext cx="3610500" cy="4654219"/>
              </a:xfrm>
              <a:prstGeom prst="rect">
                <a:avLst/>
              </a:prstGeom>
              <a:blipFill>
                <a:blip r:embed="rId3"/>
                <a:stretch>
                  <a:fillRect l="-2098" t="-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oogle Shape;252;p47">
            <a:extLst>
              <a:ext uri="{FF2B5EF4-FFF2-40B4-BE49-F238E27FC236}">
                <a16:creationId xmlns:a16="http://schemas.microsoft.com/office/drawing/2014/main" id="{792D947C-B421-3BC8-8C09-1CAD014929D0}"/>
              </a:ext>
            </a:extLst>
          </p:cNvPr>
          <p:cNvCxnSpPr/>
          <p:nvPr/>
        </p:nvCxnSpPr>
        <p:spPr>
          <a:xfrm flipH="1">
            <a:off x="3341166" y="3412243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Google Shape;253;p47">
            <a:extLst>
              <a:ext uri="{FF2B5EF4-FFF2-40B4-BE49-F238E27FC236}">
                <a16:creationId xmlns:a16="http://schemas.microsoft.com/office/drawing/2014/main" id="{E022B591-EC69-536B-BB6D-D3D0A76519E6}"/>
              </a:ext>
            </a:extLst>
          </p:cNvPr>
          <p:cNvSpPr txBox="1"/>
          <p:nvPr/>
        </p:nvSpPr>
        <p:spPr>
          <a:xfrm>
            <a:off x="4325426" y="1303331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3;p47">
            <a:extLst>
              <a:ext uri="{FF2B5EF4-FFF2-40B4-BE49-F238E27FC236}">
                <a16:creationId xmlns:a16="http://schemas.microsoft.com/office/drawing/2014/main" id="{B8E844D0-3EE1-6A6D-ED16-F9DE92CF9B4C}"/>
              </a:ext>
            </a:extLst>
          </p:cNvPr>
          <p:cNvSpPr txBox="1"/>
          <p:nvPr/>
        </p:nvSpPr>
        <p:spPr>
          <a:xfrm>
            <a:off x="2508029" y="985862"/>
            <a:ext cx="2246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Law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5;p47">
            <a:extLst>
              <a:ext uri="{FF2B5EF4-FFF2-40B4-BE49-F238E27FC236}">
                <a16:creationId xmlns:a16="http://schemas.microsoft.com/office/drawing/2014/main" id="{71B6EF75-8BB4-5CDE-ABEF-10128E5DD670}"/>
              </a:ext>
            </a:extLst>
          </p:cNvPr>
          <p:cNvSpPr/>
          <p:nvPr/>
        </p:nvSpPr>
        <p:spPr>
          <a:xfrm>
            <a:off x="1344594" y="2077388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249;p47">
            <a:extLst>
              <a:ext uri="{FF2B5EF4-FFF2-40B4-BE49-F238E27FC236}">
                <a16:creationId xmlns:a16="http://schemas.microsoft.com/office/drawing/2014/main" id="{775C67A8-8CE8-E32B-DD58-BCF807DB5863}"/>
              </a:ext>
            </a:extLst>
          </p:cNvPr>
          <p:cNvSpPr/>
          <p:nvPr/>
        </p:nvSpPr>
        <p:spPr>
          <a:xfrm>
            <a:off x="1344594" y="2585576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249;p47">
            <a:extLst>
              <a:ext uri="{FF2B5EF4-FFF2-40B4-BE49-F238E27FC236}">
                <a16:creationId xmlns:a16="http://schemas.microsoft.com/office/drawing/2014/main" id="{D831997A-0C4D-E20D-B341-5A83DEF80714}"/>
              </a:ext>
            </a:extLst>
          </p:cNvPr>
          <p:cNvSpPr/>
          <p:nvPr/>
        </p:nvSpPr>
        <p:spPr>
          <a:xfrm>
            <a:off x="1831192" y="2585576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249;p47">
            <a:extLst>
              <a:ext uri="{FF2B5EF4-FFF2-40B4-BE49-F238E27FC236}">
                <a16:creationId xmlns:a16="http://schemas.microsoft.com/office/drawing/2014/main" id="{96CB05C5-0D4E-F7AB-C217-CD55A28F87EB}"/>
              </a:ext>
            </a:extLst>
          </p:cNvPr>
          <p:cNvSpPr/>
          <p:nvPr/>
        </p:nvSpPr>
        <p:spPr>
          <a:xfrm>
            <a:off x="2324429" y="2586185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49;p47">
            <a:extLst>
              <a:ext uri="{FF2B5EF4-FFF2-40B4-BE49-F238E27FC236}">
                <a16:creationId xmlns:a16="http://schemas.microsoft.com/office/drawing/2014/main" id="{A2D99589-B887-4D84-3B42-6022D621AB9B}"/>
              </a:ext>
            </a:extLst>
          </p:cNvPr>
          <p:cNvSpPr/>
          <p:nvPr/>
        </p:nvSpPr>
        <p:spPr>
          <a:xfrm>
            <a:off x="2816694" y="2586185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262;p47">
            <a:extLst>
              <a:ext uri="{FF2B5EF4-FFF2-40B4-BE49-F238E27FC236}">
                <a16:creationId xmlns:a16="http://schemas.microsoft.com/office/drawing/2014/main" id="{CAED5C45-91E1-C420-0B7A-A1B93B13E937}"/>
              </a:ext>
            </a:extLst>
          </p:cNvPr>
          <p:cNvSpPr txBox="1"/>
          <p:nvPr/>
        </p:nvSpPr>
        <p:spPr>
          <a:xfrm>
            <a:off x="2014792" y="1353827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1100" dirty="0"/>
          </a:p>
        </p:txBody>
      </p:sp>
      <p:sp>
        <p:nvSpPr>
          <p:cNvPr id="21" name="Google Shape;265;p47">
            <a:extLst>
              <a:ext uri="{FF2B5EF4-FFF2-40B4-BE49-F238E27FC236}">
                <a16:creationId xmlns:a16="http://schemas.microsoft.com/office/drawing/2014/main" id="{0F9F5746-B0C6-C988-73A0-8FFEE766291B}"/>
              </a:ext>
            </a:extLst>
          </p:cNvPr>
          <p:cNvSpPr txBox="1"/>
          <p:nvPr/>
        </p:nvSpPr>
        <p:spPr>
          <a:xfrm>
            <a:off x="1639788" y="4638420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Less Time </a:t>
            </a:r>
            <a:r>
              <a:rPr lang="en" sz="1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the parallel part</a:t>
            </a:r>
            <a:endParaRPr sz="15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288;p49">
            <a:extLst>
              <a:ext uri="{FF2B5EF4-FFF2-40B4-BE49-F238E27FC236}">
                <a16:creationId xmlns:a16="http://schemas.microsoft.com/office/drawing/2014/main" id="{1CA435A7-8CBE-176A-16DE-C0AC61C03DB8}"/>
              </a:ext>
            </a:extLst>
          </p:cNvPr>
          <p:cNvGrpSpPr/>
          <p:nvPr/>
        </p:nvGrpSpPr>
        <p:grpSpPr>
          <a:xfrm>
            <a:off x="4924605" y="2073539"/>
            <a:ext cx="340226" cy="581430"/>
            <a:chOff x="3606725" y="1481900"/>
            <a:chExt cx="544400" cy="2924700"/>
          </a:xfrm>
        </p:grpSpPr>
        <p:sp>
          <p:nvSpPr>
            <p:cNvPr id="31" name="Google Shape;289;p49">
              <a:extLst>
                <a:ext uri="{FF2B5EF4-FFF2-40B4-BE49-F238E27FC236}">
                  <a16:creationId xmlns:a16="http://schemas.microsoft.com/office/drawing/2014/main" id="{8F00F929-E69A-35C9-A5FD-FB81F51DF731}"/>
                </a:ext>
              </a:extLst>
            </p:cNvPr>
            <p:cNvSpPr/>
            <p:nvPr/>
          </p:nvSpPr>
          <p:spPr>
            <a:xfrm>
              <a:off x="3706525" y="1648700"/>
              <a:ext cx="444600" cy="2416800"/>
            </a:xfrm>
            <a:prstGeom prst="bracePair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0;p49">
              <a:extLst>
                <a:ext uri="{FF2B5EF4-FFF2-40B4-BE49-F238E27FC236}">
                  <a16:creationId xmlns:a16="http://schemas.microsoft.com/office/drawing/2014/main" id="{E1730467-C5A2-94AA-8CE8-3DE899FD7218}"/>
                </a:ext>
              </a:extLst>
            </p:cNvPr>
            <p:cNvSpPr/>
            <p:nvPr/>
          </p:nvSpPr>
          <p:spPr>
            <a:xfrm>
              <a:off x="3606725" y="1481900"/>
              <a:ext cx="367200" cy="292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291;p49">
            <a:extLst>
              <a:ext uri="{FF2B5EF4-FFF2-40B4-BE49-F238E27FC236}">
                <a16:creationId xmlns:a16="http://schemas.microsoft.com/office/drawing/2014/main" id="{5AAB9261-7AD9-C340-3152-6693EAB06267}"/>
              </a:ext>
            </a:extLst>
          </p:cNvPr>
          <p:cNvSpPr/>
          <p:nvPr/>
        </p:nvSpPr>
        <p:spPr>
          <a:xfrm>
            <a:off x="4623071" y="2098296"/>
            <a:ext cx="444600" cy="2416800"/>
          </a:xfrm>
          <a:prstGeom prst="bracePai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05;p49">
            <a:extLst>
              <a:ext uri="{FF2B5EF4-FFF2-40B4-BE49-F238E27FC236}">
                <a16:creationId xmlns:a16="http://schemas.microsoft.com/office/drawing/2014/main" id="{BA79A7C4-5577-3ECF-8DFC-8F56A33B074F}"/>
              </a:ext>
            </a:extLst>
          </p:cNvPr>
          <p:cNvSpPr txBox="1"/>
          <p:nvPr/>
        </p:nvSpPr>
        <p:spPr>
          <a:xfrm>
            <a:off x="5063690" y="3082950"/>
            <a:ext cx="444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" name="Google Shape;306;p49">
            <a:extLst>
              <a:ext uri="{FF2B5EF4-FFF2-40B4-BE49-F238E27FC236}">
                <a16:creationId xmlns:a16="http://schemas.microsoft.com/office/drawing/2014/main" id="{B538ECD6-0FCE-EAAE-2CE6-A08ED92A4AC3}"/>
              </a:ext>
            </a:extLst>
          </p:cNvPr>
          <p:cNvSpPr txBox="1"/>
          <p:nvPr/>
        </p:nvSpPr>
        <p:spPr>
          <a:xfrm>
            <a:off x="5280869" y="2125515"/>
            <a:ext cx="554187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" name="Google Shape;284;p49">
            <a:extLst>
              <a:ext uri="{FF2B5EF4-FFF2-40B4-BE49-F238E27FC236}">
                <a16:creationId xmlns:a16="http://schemas.microsoft.com/office/drawing/2014/main" id="{2A3F6EFE-B60A-39BA-356F-CE3A8F197520}"/>
              </a:ext>
            </a:extLst>
          </p:cNvPr>
          <p:cNvSpPr txBox="1"/>
          <p:nvPr/>
        </p:nvSpPr>
        <p:spPr>
          <a:xfrm>
            <a:off x="-388263" y="2623012"/>
            <a:ext cx="15408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(1-f)/p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" name="Google Shape;307;p49">
            <a:extLst>
              <a:ext uri="{FF2B5EF4-FFF2-40B4-BE49-F238E27FC236}">
                <a16:creationId xmlns:a16="http://schemas.microsoft.com/office/drawing/2014/main" id="{D51CC3FC-F2FC-78B2-B593-7067C58B425C}"/>
              </a:ext>
            </a:extLst>
          </p:cNvPr>
          <p:cNvSpPr txBox="1"/>
          <p:nvPr/>
        </p:nvSpPr>
        <p:spPr>
          <a:xfrm>
            <a:off x="323262" y="210750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Google Shape;245;p47">
            <a:extLst>
              <a:ext uri="{FF2B5EF4-FFF2-40B4-BE49-F238E27FC236}">
                <a16:creationId xmlns:a16="http://schemas.microsoft.com/office/drawing/2014/main" id="{63A399F2-370F-61A4-6020-365DB6FD136E}"/>
              </a:ext>
            </a:extLst>
          </p:cNvPr>
          <p:cNvSpPr/>
          <p:nvPr/>
        </p:nvSpPr>
        <p:spPr>
          <a:xfrm>
            <a:off x="4536890" y="2089040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246;p47">
            <a:extLst>
              <a:ext uri="{FF2B5EF4-FFF2-40B4-BE49-F238E27FC236}">
                <a16:creationId xmlns:a16="http://schemas.microsoft.com/office/drawing/2014/main" id="{581E5297-4236-B5BF-18C0-9C025A1803AD}"/>
              </a:ext>
            </a:extLst>
          </p:cNvPr>
          <p:cNvSpPr/>
          <p:nvPr/>
        </p:nvSpPr>
        <p:spPr>
          <a:xfrm>
            <a:off x="4536890" y="3076264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247;p47">
            <a:extLst>
              <a:ext uri="{FF2B5EF4-FFF2-40B4-BE49-F238E27FC236}">
                <a16:creationId xmlns:a16="http://schemas.microsoft.com/office/drawing/2014/main" id="{79FE8CA8-E379-EF35-E1D8-18DD6FA567A3}"/>
              </a:ext>
            </a:extLst>
          </p:cNvPr>
          <p:cNvSpPr/>
          <p:nvPr/>
        </p:nvSpPr>
        <p:spPr>
          <a:xfrm>
            <a:off x="4536890" y="3559074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248;p47">
            <a:extLst>
              <a:ext uri="{FF2B5EF4-FFF2-40B4-BE49-F238E27FC236}">
                <a16:creationId xmlns:a16="http://schemas.microsoft.com/office/drawing/2014/main" id="{2BB3A779-D7AF-9556-DE49-83A2EF0F3821}"/>
              </a:ext>
            </a:extLst>
          </p:cNvPr>
          <p:cNvSpPr/>
          <p:nvPr/>
        </p:nvSpPr>
        <p:spPr>
          <a:xfrm>
            <a:off x="4536890" y="4048365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249;p47">
            <a:extLst>
              <a:ext uri="{FF2B5EF4-FFF2-40B4-BE49-F238E27FC236}">
                <a16:creationId xmlns:a16="http://schemas.microsoft.com/office/drawing/2014/main" id="{C19FF418-8D46-758C-7884-3D0CE5E8C1FF}"/>
              </a:ext>
            </a:extLst>
          </p:cNvPr>
          <p:cNvSpPr/>
          <p:nvPr/>
        </p:nvSpPr>
        <p:spPr>
          <a:xfrm>
            <a:off x="4536890" y="2586972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A7BED-4A98-2765-2FBE-DB59358D192D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46874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281;p49">
            <a:extLst>
              <a:ext uri="{FF2B5EF4-FFF2-40B4-BE49-F238E27FC236}">
                <a16:creationId xmlns:a16="http://schemas.microsoft.com/office/drawing/2014/main" id="{AC0828DF-BD8B-BC87-510A-996D9493872D}"/>
              </a:ext>
            </a:extLst>
          </p:cNvPr>
          <p:cNvGrpSpPr/>
          <p:nvPr/>
        </p:nvGrpSpPr>
        <p:grpSpPr>
          <a:xfrm>
            <a:off x="1184537" y="2578402"/>
            <a:ext cx="572200" cy="581430"/>
            <a:chOff x="3706525" y="1481900"/>
            <a:chExt cx="572200" cy="2924700"/>
          </a:xfrm>
        </p:grpSpPr>
        <p:sp>
          <p:nvSpPr>
            <p:cNvPr id="45" name="Google Shape;282;p49">
              <a:extLst>
                <a:ext uri="{FF2B5EF4-FFF2-40B4-BE49-F238E27FC236}">
                  <a16:creationId xmlns:a16="http://schemas.microsoft.com/office/drawing/2014/main" id="{52274AED-22F4-0B79-B6A3-27CD70909623}"/>
                </a:ext>
              </a:extLst>
            </p:cNvPr>
            <p:cNvSpPr/>
            <p:nvPr/>
          </p:nvSpPr>
          <p:spPr>
            <a:xfrm>
              <a:off x="3706525" y="1648700"/>
              <a:ext cx="444600" cy="2416800"/>
            </a:xfrm>
            <a:prstGeom prst="bracePair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3;p49">
              <a:extLst>
                <a:ext uri="{FF2B5EF4-FFF2-40B4-BE49-F238E27FC236}">
                  <a16:creationId xmlns:a16="http://schemas.microsoft.com/office/drawing/2014/main" id="{54953625-78AD-195B-57AB-E89FE34ADAF2}"/>
                </a:ext>
              </a:extLst>
            </p:cNvPr>
            <p:cNvSpPr/>
            <p:nvPr/>
          </p:nvSpPr>
          <p:spPr>
            <a:xfrm>
              <a:off x="3911525" y="1481900"/>
              <a:ext cx="367200" cy="292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85;p49">
            <a:extLst>
              <a:ext uri="{FF2B5EF4-FFF2-40B4-BE49-F238E27FC236}">
                <a16:creationId xmlns:a16="http://schemas.microsoft.com/office/drawing/2014/main" id="{901E7AA5-6684-CEC7-E426-9213F890F28A}"/>
              </a:ext>
            </a:extLst>
          </p:cNvPr>
          <p:cNvGrpSpPr/>
          <p:nvPr/>
        </p:nvGrpSpPr>
        <p:grpSpPr>
          <a:xfrm>
            <a:off x="1184537" y="2045002"/>
            <a:ext cx="572200" cy="581430"/>
            <a:chOff x="3706525" y="1481900"/>
            <a:chExt cx="572200" cy="2924700"/>
          </a:xfrm>
        </p:grpSpPr>
        <p:sp>
          <p:nvSpPr>
            <p:cNvPr id="49" name="Google Shape;286;p49">
              <a:extLst>
                <a:ext uri="{FF2B5EF4-FFF2-40B4-BE49-F238E27FC236}">
                  <a16:creationId xmlns:a16="http://schemas.microsoft.com/office/drawing/2014/main" id="{04E611DE-B421-CACA-F2D2-030D280BB244}"/>
                </a:ext>
              </a:extLst>
            </p:cNvPr>
            <p:cNvSpPr/>
            <p:nvPr/>
          </p:nvSpPr>
          <p:spPr>
            <a:xfrm>
              <a:off x="3706525" y="1648700"/>
              <a:ext cx="444600" cy="2416800"/>
            </a:xfrm>
            <a:prstGeom prst="bracePair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7;p49">
              <a:extLst>
                <a:ext uri="{FF2B5EF4-FFF2-40B4-BE49-F238E27FC236}">
                  <a16:creationId xmlns:a16="http://schemas.microsoft.com/office/drawing/2014/main" id="{48A97B95-538B-0EF4-7737-59BA99CCFEF1}"/>
                </a:ext>
              </a:extLst>
            </p:cNvPr>
            <p:cNvSpPr/>
            <p:nvPr/>
          </p:nvSpPr>
          <p:spPr>
            <a:xfrm>
              <a:off x="3911525" y="1481900"/>
              <a:ext cx="367200" cy="292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49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Law Derivation</a:t>
            </a:r>
            <a:endParaRPr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Google Shape;294;p49"/>
              <p:cNvSpPr txBox="1"/>
              <p:nvPr/>
            </p:nvSpPr>
            <p:spPr>
              <a:xfrm>
                <a:off x="5878993" y="664283"/>
                <a:ext cx="3610500" cy="4654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1225" tIns="30600" rIns="61225" bIns="306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sequential time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f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sequential fraction 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 err="1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 err="1"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parallel time on p processors </a:t>
                </a:r>
                <a:b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</a:br>
                <a:endParaRPr lang="en-GB"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sSubPr>
                      <m:e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𝑻</m:t>
                        </m:r>
                      </m:e>
                      <m:sub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</m:sub>
                    </m:sSub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𝒇</m:t>
                    </m:r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f>
                      <m:fPr>
                        <m:ctrlP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1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</m:ctrlPr>
                          </m:sSubPr>
                          <m:e>
                            <m:r>
                              <a:rPr lang="de-CH" sz="1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  <m:t>𝑻</m:t>
                            </m:r>
                          </m:e>
                          <m:sub>
                            <m:r>
                              <a:rPr lang="de-CH" sz="1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  <m:t>𝟏</m:t>
                            </m:r>
                          </m:sub>
                        </m:sSub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(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𝒇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)</m:t>
                        </m:r>
                      </m:num>
                      <m:den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onsolas"/>
                            <a:sym typeface="Consolas"/>
                          </a:rPr>
                          <m:t>𝒑</m:t>
                        </m:r>
                      </m:den>
                    </m:f>
                  </m:oMath>
                </a14:m>
                <a:endParaRPr lang="en-GB" sz="1800" b="1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S</a:t>
                </a:r>
                <a:r>
                  <a:rPr lang="en-GB" sz="1800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</a:t>
                </a:r>
                <a:r>
                  <a:rPr lang="en-GB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speedup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S</a:t>
                </a:r>
                <a:r>
                  <a:rPr lang="en-GB" sz="1800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</m:ctrlPr>
                          </m:sSubPr>
                          <m:e>
                            <m:r>
                              <a:rPr lang="de-CH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𝑇</m:t>
                            </m:r>
                          </m:e>
                          <m:sub>
                            <m:r>
                              <a:rPr lang="de-CH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CH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</m:ctrlPr>
                          </m:sSubPr>
                          <m:e>
                            <m:r>
                              <a:rPr lang="de-CH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𝑇</m:t>
                            </m:r>
                          </m:e>
                          <m:sub>
                            <m:r>
                              <a:rPr lang="de-CH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GB"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lvl="0">
                  <a:lnSpc>
                    <a:spcPct val="115000"/>
                  </a:lnSpc>
                </a:pPr>
                <a:endParaRPr lang="en-GB"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lvl="0">
                  <a:lnSpc>
                    <a:spcPct val="115000"/>
                  </a:lnSpc>
                </a:pPr>
                <a:r>
                  <a:rPr lang="en-GB" sz="1800" b="1" dirty="0">
                    <a:latin typeface="Consolas"/>
                    <a:ea typeface="Consolas"/>
                    <a:cs typeface="Consolas"/>
                    <a:sym typeface="Consolas"/>
                  </a:rPr>
                  <a:t>S</a:t>
                </a:r>
                <a:r>
                  <a:rPr lang="en-GB" sz="1800" b="1" baseline="-25000" dirty="0"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b="1" dirty="0"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1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</m:ctrlPr>
                          </m:sSubPr>
                          <m:e>
                            <m:r>
                              <a:rPr lang="de-CH" sz="1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𝑻</m:t>
                            </m:r>
                          </m:e>
                          <m:sub>
                            <m:r>
                              <a:rPr lang="de-CH" sz="1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CH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</m:ctrlPr>
                          </m:sSubPr>
                          <m:e>
                            <m:r>
                              <a:rPr lang="de-CH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𝑻</m:t>
                            </m:r>
                          </m:e>
                          <m:sub>
                            <m:r>
                              <a:rPr lang="de-CH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𝟏</m:t>
                            </m:r>
                          </m:sub>
                        </m:sSub>
                        <m:r>
                          <a:rPr lang="de-CH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𝒇</m:t>
                        </m:r>
                        <m:r>
                          <a:rPr lang="de-CH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+</m:t>
                        </m:r>
                        <m:f>
                          <m:fPr>
                            <m:ctrlPr>
                              <a:rPr lang="de-CH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CH" sz="1800" b="1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cs typeface="Consolas"/>
                                    <a:sym typeface="Consolas"/>
                                  </a:rPr>
                                </m:ctrlPr>
                              </m:sSubPr>
                              <m:e>
                                <m:r>
                                  <a:rPr lang="de-CH" sz="1800" b="1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cs typeface="Consolas"/>
                                    <a:sym typeface="Consolas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de-CH" sz="1800" b="1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cs typeface="Consolas"/>
                                    <a:sym typeface="Consolas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CH" sz="1800" b="1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cs typeface="Consolas"/>
                                    <a:sym typeface="Consolas"/>
                                  </a:rPr>
                                </m:ctrlPr>
                              </m:dPr>
                              <m:e>
                                <m:r>
                                  <a:rPr lang="de-CH" sz="1800" b="1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cs typeface="Consolas"/>
                                    <a:sym typeface="Consolas"/>
                                  </a:rPr>
                                  <m:t>𝟏</m:t>
                                </m:r>
                                <m:r>
                                  <a:rPr lang="de-CH" sz="1800" b="1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cs typeface="Consolas"/>
                                    <a:sym typeface="Consolas"/>
                                  </a:rPr>
                                  <m:t>−</m:t>
                                </m:r>
                                <m:r>
                                  <a:rPr lang="de-CH" sz="1800" b="1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cs typeface="Consolas"/>
                                    <a:sym typeface="Consolas"/>
                                  </a:rPr>
                                  <m:t>𝒇</m:t>
                                </m:r>
                              </m:e>
                            </m:d>
                          </m:num>
                          <m:den>
                            <m:r>
                              <a:rPr lang="de-CH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  <m:t>𝒑</m:t>
                            </m:r>
                          </m:den>
                        </m:f>
                      </m:den>
                    </m:f>
                    <m:r>
                      <a:rPr lang="de-CH" sz="1800" b="1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onsolas"/>
                        <a:sym typeface="Consolas"/>
                      </a:rPr>
                      <m:t> </m:t>
                    </m:r>
                  </m:oMath>
                </a14:m>
                <a:r>
                  <a:rPr lang="en-GB" sz="1800" b="1" dirty="0">
                    <a:latin typeface="Consolas"/>
                    <a:ea typeface="Consolas"/>
                    <a:cs typeface="Consolas"/>
                    <a:sym typeface="Consola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fPr>
                      <m:num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</m:num>
                      <m:den>
                        <m:r>
                          <a:rPr lang="de-CH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𝒇</m:t>
                        </m:r>
                        <m:r>
                          <a:rPr lang="de-CH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+</m:t>
                        </m:r>
                        <m:f>
                          <m:fPr>
                            <m:ctrlPr>
                              <a:rPr lang="de-CH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de-CH" sz="1800" b="1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cs typeface="Consolas"/>
                                    <a:sym typeface="Consolas"/>
                                  </a:rPr>
                                </m:ctrlPr>
                              </m:dPr>
                              <m:e>
                                <m:r>
                                  <a:rPr lang="de-CH" sz="1800" b="1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cs typeface="Consolas"/>
                                    <a:sym typeface="Consolas"/>
                                  </a:rPr>
                                  <m:t>𝟏</m:t>
                                </m:r>
                                <m:r>
                                  <a:rPr lang="de-CH" sz="1800" b="1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cs typeface="Consolas"/>
                                    <a:sym typeface="Consolas"/>
                                  </a:rPr>
                                  <m:t>−</m:t>
                                </m:r>
                                <m:r>
                                  <a:rPr lang="de-CH" sz="1800" b="1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cs typeface="Consolas"/>
                                    <a:sym typeface="Consolas"/>
                                  </a:rPr>
                                  <m:t>𝒇</m:t>
                                </m:r>
                              </m:e>
                            </m:d>
                          </m:num>
                          <m:den>
                            <m:r>
                              <a:rPr lang="de-CH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Consolas"/>
                                <a:sym typeface="Consolas"/>
                              </a:rPr>
                              <m:t>𝒑</m:t>
                            </m:r>
                          </m:den>
                        </m:f>
                      </m:den>
                    </m:f>
                  </m:oMath>
                </a14:m>
                <a:endParaRPr lang="en-GB" sz="1800" b="1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lvl="0">
                  <a:lnSpc>
                    <a:spcPct val="115000"/>
                  </a:lnSpc>
                </a:pPr>
                <a:endParaRPr lang="en-GB"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mc:Choice>
        <mc:Fallback xmlns="">
          <p:sp>
            <p:nvSpPr>
              <p:cNvPr id="294" name="Google Shape;294;p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993" y="664283"/>
                <a:ext cx="3610500" cy="4654219"/>
              </a:xfrm>
              <a:prstGeom prst="rect">
                <a:avLst/>
              </a:prstGeom>
              <a:blipFill>
                <a:blip r:embed="rId3"/>
                <a:stretch>
                  <a:fillRect l="-2098" t="-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oogle Shape;252;p47">
            <a:extLst>
              <a:ext uri="{FF2B5EF4-FFF2-40B4-BE49-F238E27FC236}">
                <a16:creationId xmlns:a16="http://schemas.microsoft.com/office/drawing/2014/main" id="{792D947C-B421-3BC8-8C09-1CAD014929D0}"/>
              </a:ext>
            </a:extLst>
          </p:cNvPr>
          <p:cNvCxnSpPr/>
          <p:nvPr/>
        </p:nvCxnSpPr>
        <p:spPr>
          <a:xfrm flipH="1">
            <a:off x="3341166" y="3412243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Google Shape;253;p47">
            <a:extLst>
              <a:ext uri="{FF2B5EF4-FFF2-40B4-BE49-F238E27FC236}">
                <a16:creationId xmlns:a16="http://schemas.microsoft.com/office/drawing/2014/main" id="{E022B591-EC69-536B-BB6D-D3D0A76519E6}"/>
              </a:ext>
            </a:extLst>
          </p:cNvPr>
          <p:cNvSpPr txBox="1"/>
          <p:nvPr/>
        </p:nvSpPr>
        <p:spPr>
          <a:xfrm>
            <a:off x="4325426" y="1303331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3;p47">
            <a:extLst>
              <a:ext uri="{FF2B5EF4-FFF2-40B4-BE49-F238E27FC236}">
                <a16:creationId xmlns:a16="http://schemas.microsoft.com/office/drawing/2014/main" id="{B8E844D0-3EE1-6A6D-ED16-F9DE92CF9B4C}"/>
              </a:ext>
            </a:extLst>
          </p:cNvPr>
          <p:cNvSpPr txBox="1"/>
          <p:nvPr/>
        </p:nvSpPr>
        <p:spPr>
          <a:xfrm>
            <a:off x="2508029" y="985862"/>
            <a:ext cx="2246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Law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5;p47">
            <a:extLst>
              <a:ext uri="{FF2B5EF4-FFF2-40B4-BE49-F238E27FC236}">
                <a16:creationId xmlns:a16="http://schemas.microsoft.com/office/drawing/2014/main" id="{71B6EF75-8BB4-5CDE-ABEF-10128E5DD670}"/>
              </a:ext>
            </a:extLst>
          </p:cNvPr>
          <p:cNvSpPr/>
          <p:nvPr/>
        </p:nvSpPr>
        <p:spPr>
          <a:xfrm>
            <a:off x="1344594" y="2077388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249;p47">
            <a:extLst>
              <a:ext uri="{FF2B5EF4-FFF2-40B4-BE49-F238E27FC236}">
                <a16:creationId xmlns:a16="http://schemas.microsoft.com/office/drawing/2014/main" id="{775C67A8-8CE8-E32B-DD58-BCF807DB5863}"/>
              </a:ext>
            </a:extLst>
          </p:cNvPr>
          <p:cNvSpPr/>
          <p:nvPr/>
        </p:nvSpPr>
        <p:spPr>
          <a:xfrm>
            <a:off x="1344594" y="2585576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249;p47">
            <a:extLst>
              <a:ext uri="{FF2B5EF4-FFF2-40B4-BE49-F238E27FC236}">
                <a16:creationId xmlns:a16="http://schemas.microsoft.com/office/drawing/2014/main" id="{D831997A-0C4D-E20D-B341-5A83DEF80714}"/>
              </a:ext>
            </a:extLst>
          </p:cNvPr>
          <p:cNvSpPr/>
          <p:nvPr/>
        </p:nvSpPr>
        <p:spPr>
          <a:xfrm>
            <a:off x="1831192" y="2585576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249;p47">
            <a:extLst>
              <a:ext uri="{FF2B5EF4-FFF2-40B4-BE49-F238E27FC236}">
                <a16:creationId xmlns:a16="http://schemas.microsoft.com/office/drawing/2014/main" id="{96CB05C5-0D4E-F7AB-C217-CD55A28F87EB}"/>
              </a:ext>
            </a:extLst>
          </p:cNvPr>
          <p:cNvSpPr/>
          <p:nvPr/>
        </p:nvSpPr>
        <p:spPr>
          <a:xfrm>
            <a:off x="2324429" y="2586185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49;p47">
            <a:extLst>
              <a:ext uri="{FF2B5EF4-FFF2-40B4-BE49-F238E27FC236}">
                <a16:creationId xmlns:a16="http://schemas.microsoft.com/office/drawing/2014/main" id="{A2D99589-B887-4D84-3B42-6022D621AB9B}"/>
              </a:ext>
            </a:extLst>
          </p:cNvPr>
          <p:cNvSpPr/>
          <p:nvPr/>
        </p:nvSpPr>
        <p:spPr>
          <a:xfrm>
            <a:off x="2816694" y="2586185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262;p47">
            <a:extLst>
              <a:ext uri="{FF2B5EF4-FFF2-40B4-BE49-F238E27FC236}">
                <a16:creationId xmlns:a16="http://schemas.microsoft.com/office/drawing/2014/main" id="{CAED5C45-91E1-C420-0B7A-A1B93B13E937}"/>
              </a:ext>
            </a:extLst>
          </p:cNvPr>
          <p:cNvSpPr txBox="1"/>
          <p:nvPr/>
        </p:nvSpPr>
        <p:spPr>
          <a:xfrm>
            <a:off x="2014792" y="1353827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1100" dirty="0"/>
          </a:p>
        </p:txBody>
      </p:sp>
      <p:sp>
        <p:nvSpPr>
          <p:cNvPr id="21" name="Google Shape;265;p47">
            <a:extLst>
              <a:ext uri="{FF2B5EF4-FFF2-40B4-BE49-F238E27FC236}">
                <a16:creationId xmlns:a16="http://schemas.microsoft.com/office/drawing/2014/main" id="{0F9F5746-B0C6-C988-73A0-8FFEE766291B}"/>
              </a:ext>
            </a:extLst>
          </p:cNvPr>
          <p:cNvSpPr txBox="1"/>
          <p:nvPr/>
        </p:nvSpPr>
        <p:spPr>
          <a:xfrm>
            <a:off x="1639788" y="4638420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Less Time </a:t>
            </a:r>
            <a:r>
              <a:rPr lang="en" sz="1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the parallel part</a:t>
            </a:r>
            <a:endParaRPr sz="15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288;p49">
            <a:extLst>
              <a:ext uri="{FF2B5EF4-FFF2-40B4-BE49-F238E27FC236}">
                <a16:creationId xmlns:a16="http://schemas.microsoft.com/office/drawing/2014/main" id="{1CA435A7-8CBE-176A-16DE-C0AC61C03DB8}"/>
              </a:ext>
            </a:extLst>
          </p:cNvPr>
          <p:cNvGrpSpPr/>
          <p:nvPr/>
        </p:nvGrpSpPr>
        <p:grpSpPr>
          <a:xfrm>
            <a:off x="4924605" y="2073539"/>
            <a:ext cx="340226" cy="581430"/>
            <a:chOff x="3606725" y="1481900"/>
            <a:chExt cx="544400" cy="2924700"/>
          </a:xfrm>
        </p:grpSpPr>
        <p:sp>
          <p:nvSpPr>
            <p:cNvPr id="31" name="Google Shape;289;p49">
              <a:extLst>
                <a:ext uri="{FF2B5EF4-FFF2-40B4-BE49-F238E27FC236}">
                  <a16:creationId xmlns:a16="http://schemas.microsoft.com/office/drawing/2014/main" id="{8F00F929-E69A-35C9-A5FD-FB81F51DF731}"/>
                </a:ext>
              </a:extLst>
            </p:cNvPr>
            <p:cNvSpPr/>
            <p:nvPr/>
          </p:nvSpPr>
          <p:spPr>
            <a:xfrm>
              <a:off x="3706525" y="1648700"/>
              <a:ext cx="444600" cy="2416800"/>
            </a:xfrm>
            <a:prstGeom prst="bracePair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0;p49">
              <a:extLst>
                <a:ext uri="{FF2B5EF4-FFF2-40B4-BE49-F238E27FC236}">
                  <a16:creationId xmlns:a16="http://schemas.microsoft.com/office/drawing/2014/main" id="{E1730467-C5A2-94AA-8CE8-3DE899FD7218}"/>
                </a:ext>
              </a:extLst>
            </p:cNvPr>
            <p:cNvSpPr/>
            <p:nvPr/>
          </p:nvSpPr>
          <p:spPr>
            <a:xfrm>
              <a:off x="3606725" y="1481900"/>
              <a:ext cx="367200" cy="292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291;p49">
            <a:extLst>
              <a:ext uri="{FF2B5EF4-FFF2-40B4-BE49-F238E27FC236}">
                <a16:creationId xmlns:a16="http://schemas.microsoft.com/office/drawing/2014/main" id="{5AAB9261-7AD9-C340-3152-6693EAB06267}"/>
              </a:ext>
            </a:extLst>
          </p:cNvPr>
          <p:cNvSpPr/>
          <p:nvPr/>
        </p:nvSpPr>
        <p:spPr>
          <a:xfrm>
            <a:off x="4623071" y="2098296"/>
            <a:ext cx="444600" cy="2416800"/>
          </a:xfrm>
          <a:prstGeom prst="bracePai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05;p49">
            <a:extLst>
              <a:ext uri="{FF2B5EF4-FFF2-40B4-BE49-F238E27FC236}">
                <a16:creationId xmlns:a16="http://schemas.microsoft.com/office/drawing/2014/main" id="{BA79A7C4-5577-3ECF-8DFC-8F56A33B074F}"/>
              </a:ext>
            </a:extLst>
          </p:cNvPr>
          <p:cNvSpPr txBox="1"/>
          <p:nvPr/>
        </p:nvSpPr>
        <p:spPr>
          <a:xfrm>
            <a:off x="5063690" y="3082950"/>
            <a:ext cx="444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" name="Google Shape;306;p49">
            <a:extLst>
              <a:ext uri="{FF2B5EF4-FFF2-40B4-BE49-F238E27FC236}">
                <a16:creationId xmlns:a16="http://schemas.microsoft.com/office/drawing/2014/main" id="{B538ECD6-0FCE-EAAE-2CE6-A08ED92A4AC3}"/>
              </a:ext>
            </a:extLst>
          </p:cNvPr>
          <p:cNvSpPr txBox="1"/>
          <p:nvPr/>
        </p:nvSpPr>
        <p:spPr>
          <a:xfrm>
            <a:off x="5280869" y="2125515"/>
            <a:ext cx="554187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" name="Google Shape;284;p49">
            <a:extLst>
              <a:ext uri="{FF2B5EF4-FFF2-40B4-BE49-F238E27FC236}">
                <a16:creationId xmlns:a16="http://schemas.microsoft.com/office/drawing/2014/main" id="{2A3F6EFE-B60A-39BA-356F-CE3A8F197520}"/>
              </a:ext>
            </a:extLst>
          </p:cNvPr>
          <p:cNvSpPr txBox="1"/>
          <p:nvPr/>
        </p:nvSpPr>
        <p:spPr>
          <a:xfrm>
            <a:off x="-388263" y="2623012"/>
            <a:ext cx="15408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(1-f)/p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" name="Google Shape;307;p49">
            <a:extLst>
              <a:ext uri="{FF2B5EF4-FFF2-40B4-BE49-F238E27FC236}">
                <a16:creationId xmlns:a16="http://schemas.microsoft.com/office/drawing/2014/main" id="{D51CC3FC-F2FC-78B2-B593-7067C58B425C}"/>
              </a:ext>
            </a:extLst>
          </p:cNvPr>
          <p:cNvSpPr txBox="1"/>
          <p:nvPr/>
        </p:nvSpPr>
        <p:spPr>
          <a:xfrm>
            <a:off x="323262" y="210750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baseline="-25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Google Shape;245;p47">
            <a:extLst>
              <a:ext uri="{FF2B5EF4-FFF2-40B4-BE49-F238E27FC236}">
                <a16:creationId xmlns:a16="http://schemas.microsoft.com/office/drawing/2014/main" id="{63A399F2-370F-61A4-6020-365DB6FD136E}"/>
              </a:ext>
            </a:extLst>
          </p:cNvPr>
          <p:cNvSpPr/>
          <p:nvPr/>
        </p:nvSpPr>
        <p:spPr>
          <a:xfrm>
            <a:off x="4536890" y="2089040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246;p47">
            <a:extLst>
              <a:ext uri="{FF2B5EF4-FFF2-40B4-BE49-F238E27FC236}">
                <a16:creationId xmlns:a16="http://schemas.microsoft.com/office/drawing/2014/main" id="{581E5297-4236-B5BF-18C0-9C025A1803AD}"/>
              </a:ext>
            </a:extLst>
          </p:cNvPr>
          <p:cNvSpPr/>
          <p:nvPr/>
        </p:nvSpPr>
        <p:spPr>
          <a:xfrm>
            <a:off x="4536890" y="3076264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247;p47">
            <a:extLst>
              <a:ext uri="{FF2B5EF4-FFF2-40B4-BE49-F238E27FC236}">
                <a16:creationId xmlns:a16="http://schemas.microsoft.com/office/drawing/2014/main" id="{79FE8CA8-E379-EF35-E1D8-18DD6FA567A3}"/>
              </a:ext>
            </a:extLst>
          </p:cNvPr>
          <p:cNvSpPr/>
          <p:nvPr/>
        </p:nvSpPr>
        <p:spPr>
          <a:xfrm>
            <a:off x="4536890" y="3559074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248;p47">
            <a:extLst>
              <a:ext uri="{FF2B5EF4-FFF2-40B4-BE49-F238E27FC236}">
                <a16:creationId xmlns:a16="http://schemas.microsoft.com/office/drawing/2014/main" id="{2BB3A779-D7AF-9556-DE49-83A2EF0F3821}"/>
              </a:ext>
            </a:extLst>
          </p:cNvPr>
          <p:cNvSpPr/>
          <p:nvPr/>
        </p:nvSpPr>
        <p:spPr>
          <a:xfrm>
            <a:off x="4536890" y="4048365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249;p47">
            <a:extLst>
              <a:ext uri="{FF2B5EF4-FFF2-40B4-BE49-F238E27FC236}">
                <a16:creationId xmlns:a16="http://schemas.microsoft.com/office/drawing/2014/main" id="{C19FF418-8D46-758C-7884-3D0CE5E8C1FF}"/>
              </a:ext>
            </a:extLst>
          </p:cNvPr>
          <p:cNvSpPr/>
          <p:nvPr/>
        </p:nvSpPr>
        <p:spPr>
          <a:xfrm>
            <a:off x="4536890" y="2586972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A7BED-4A98-2765-2FBE-DB59358D192D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74281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Gustafson's</a:t>
            </a: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 Derivation</a:t>
            </a:r>
            <a:endParaRPr sz="1100"/>
          </a:p>
        </p:txBody>
      </p:sp>
      <p:sp>
        <p:nvSpPr>
          <p:cNvPr id="314" name="Google Shape;314;p50"/>
          <p:cNvSpPr txBox="1"/>
          <p:nvPr/>
        </p:nvSpPr>
        <p:spPr>
          <a:xfrm>
            <a:off x="1428999" y="1063863"/>
            <a:ext cx="2246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Gustafson's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0"/>
          <p:cNvSpPr txBox="1"/>
          <p:nvPr/>
        </p:nvSpPr>
        <p:spPr>
          <a:xfrm>
            <a:off x="4656347" y="1045774"/>
            <a:ext cx="4454653" cy="409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T 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- sequential time of original work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sz="1800" baseline="-25000" dirty="0"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- sequential time with work*p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 - sequential fraction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sz="1800" baseline="-25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</a:t>
            </a: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6" name="Google Shape;316;p50"/>
          <p:cNvSpPr/>
          <p:nvPr/>
        </p:nvSpPr>
        <p:spPr>
          <a:xfrm>
            <a:off x="960061" y="1629775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960061" y="2126627"/>
            <a:ext cx="367200" cy="196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2522985" y="1606013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2522985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50"/>
          <p:cNvSpPr/>
          <p:nvPr/>
        </p:nvSpPr>
        <p:spPr>
          <a:xfrm>
            <a:off x="3020917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50"/>
          <p:cNvSpPr/>
          <p:nvPr/>
        </p:nvSpPr>
        <p:spPr>
          <a:xfrm>
            <a:off x="3524250" y="2103946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50"/>
          <p:cNvSpPr/>
          <p:nvPr/>
        </p:nvSpPr>
        <p:spPr>
          <a:xfrm>
            <a:off x="4022183" y="2103945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3" name="Google Shape;323;p50"/>
          <p:cNvCxnSpPr/>
          <p:nvPr/>
        </p:nvCxnSpPr>
        <p:spPr>
          <a:xfrm flipH="1">
            <a:off x="1457416" y="2956382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324" name="Google Shape;324;p50"/>
          <p:cNvSpPr txBox="1"/>
          <p:nvPr/>
        </p:nvSpPr>
        <p:spPr>
          <a:xfrm>
            <a:off x="806582" y="4265050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work in the </a:t>
            </a: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same Time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1501501" y="159845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46B33-B3C7-96CA-2814-A56D90C909D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Gustafson's</a:t>
            </a: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 Derivation</a:t>
            </a:r>
            <a:endParaRPr sz="1100"/>
          </a:p>
        </p:txBody>
      </p:sp>
      <p:sp>
        <p:nvSpPr>
          <p:cNvPr id="314" name="Google Shape;314;p50"/>
          <p:cNvSpPr txBox="1"/>
          <p:nvPr/>
        </p:nvSpPr>
        <p:spPr>
          <a:xfrm>
            <a:off x="1428999" y="1063863"/>
            <a:ext cx="2246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Gustafson's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Google Shape;315;p50"/>
              <p:cNvSpPr txBox="1"/>
              <p:nvPr/>
            </p:nvSpPr>
            <p:spPr>
              <a:xfrm>
                <a:off x="4656347" y="1045774"/>
                <a:ext cx="4454653" cy="4097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1225" tIns="30600" rIns="61225" bIns="306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latin typeface="Consolas"/>
                    <a:ea typeface="Consolas"/>
                    <a:cs typeface="Consolas"/>
                    <a:sym typeface="Consolas"/>
                  </a:rPr>
                  <a:t>T </a:t>
                </a:r>
                <a:r>
                  <a:rPr lang="en" sz="1800" dirty="0">
                    <a:latin typeface="Calibri"/>
                    <a:ea typeface="Calibri"/>
                    <a:cs typeface="Calibri"/>
                    <a:sym typeface="Calibri"/>
                  </a:rPr>
                  <a:t>- sequential time of original work</a:t>
                </a:r>
                <a:endParaRPr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" sz="1800" baseline="-25000" dirty="0"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r>
                  <a:rPr lang="en" sz="1800" dirty="0">
                    <a:latin typeface="Calibri"/>
                    <a:ea typeface="Calibri"/>
                    <a:cs typeface="Calibri"/>
                    <a:sym typeface="Calibri"/>
                  </a:rPr>
                  <a:t> - sequential time with work*p</a:t>
                </a:r>
                <a:endParaRPr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latin typeface="Consolas"/>
                    <a:ea typeface="Consolas"/>
                    <a:cs typeface="Consolas"/>
                    <a:sym typeface="Consolas"/>
                  </a:rPr>
                  <a:t>f</a:t>
                </a:r>
                <a:r>
                  <a:rPr lang="en" sz="1800" dirty="0">
                    <a:latin typeface="Calibri"/>
                    <a:ea typeface="Calibri"/>
                    <a:cs typeface="Calibri"/>
                    <a:sym typeface="Calibri"/>
                  </a:rPr>
                  <a:t>  - sequential fraction </a:t>
                </a:r>
                <a:endParaRPr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 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=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</m:t>
                    </m:r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𝒇</m:t>
                    </m:r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</m:t>
                    </m:r>
                    <m:d>
                      <m:dPr>
                        <m:ctrlP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dPr>
                      <m:e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𝒇</m:t>
                        </m:r>
                      </m:e>
                    </m:d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𝒑</m:t>
                    </m:r>
                  </m:oMath>
                </a14:m>
                <a:endParaRPr lang="en-GB" sz="1800" b="1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mc:Choice>
        <mc:Fallback xmlns="">
          <p:sp>
            <p:nvSpPr>
              <p:cNvPr id="315" name="Google Shape;315;p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47" y="1045774"/>
                <a:ext cx="4454653" cy="4097725"/>
              </a:xfrm>
              <a:prstGeom prst="rect">
                <a:avLst/>
              </a:prstGeom>
              <a:blipFill>
                <a:blip r:embed="rId3"/>
                <a:stretch>
                  <a:fillRect l="-1705" t="-3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Google Shape;316;p50"/>
          <p:cNvSpPr/>
          <p:nvPr/>
        </p:nvSpPr>
        <p:spPr>
          <a:xfrm>
            <a:off x="960061" y="1629775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960061" y="2126627"/>
            <a:ext cx="367200" cy="196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2522985" y="1606013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2522985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50"/>
          <p:cNvSpPr/>
          <p:nvPr/>
        </p:nvSpPr>
        <p:spPr>
          <a:xfrm>
            <a:off x="3020917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50"/>
          <p:cNvSpPr/>
          <p:nvPr/>
        </p:nvSpPr>
        <p:spPr>
          <a:xfrm>
            <a:off x="3524250" y="2103946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50"/>
          <p:cNvSpPr/>
          <p:nvPr/>
        </p:nvSpPr>
        <p:spPr>
          <a:xfrm>
            <a:off x="4022183" y="2103945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3" name="Google Shape;323;p50"/>
          <p:cNvCxnSpPr/>
          <p:nvPr/>
        </p:nvCxnSpPr>
        <p:spPr>
          <a:xfrm flipH="1">
            <a:off x="1457416" y="2956382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324" name="Google Shape;324;p50"/>
          <p:cNvSpPr txBox="1"/>
          <p:nvPr/>
        </p:nvSpPr>
        <p:spPr>
          <a:xfrm>
            <a:off x="806582" y="4265050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work in the </a:t>
            </a: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same Time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1501501" y="159845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46B33-B3C7-96CA-2814-A56D90C909D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695247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Gustafson's</a:t>
            </a: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 Derivation</a:t>
            </a:r>
            <a:endParaRPr sz="1100"/>
          </a:p>
        </p:txBody>
      </p:sp>
      <p:sp>
        <p:nvSpPr>
          <p:cNvPr id="314" name="Google Shape;314;p50"/>
          <p:cNvSpPr txBox="1"/>
          <p:nvPr/>
        </p:nvSpPr>
        <p:spPr>
          <a:xfrm>
            <a:off x="1428999" y="1063863"/>
            <a:ext cx="2246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Gustafson's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Google Shape;315;p50"/>
              <p:cNvSpPr txBox="1"/>
              <p:nvPr/>
            </p:nvSpPr>
            <p:spPr>
              <a:xfrm>
                <a:off x="4656347" y="1045774"/>
                <a:ext cx="4454653" cy="4097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1225" tIns="30600" rIns="61225" bIns="306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T 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- sequential time of original work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sequential time with work*p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f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 - sequential fraction 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 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=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𝑻𝒇</m:t>
                    </m:r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</m:t>
                    </m:r>
                    <m:d>
                      <m:dPr>
                        <m:ctrlP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dPr>
                      <m:e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𝒇</m:t>
                        </m:r>
                      </m:e>
                    </m:d>
                    <m:r>
                      <a:rPr lang="ar-AE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𝒑</m:t>
                    </m:r>
                  </m:oMath>
                </a14:m>
                <a:endParaRPr lang="ar-AE" sz="1800" b="1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lang="ar-AE" sz="1800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GB" sz="1800" dirty="0" err="1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 err="1"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parallel time on p processors </a:t>
                </a:r>
                <a:b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?</m:t>
                    </m:r>
                  </m:oMath>
                </a14:m>
                <a:endParaRPr lang="en-GB"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mc:Choice>
        <mc:Fallback xmlns="">
          <p:sp>
            <p:nvSpPr>
              <p:cNvPr id="315" name="Google Shape;315;p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47" y="1045774"/>
                <a:ext cx="4454653" cy="4097725"/>
              </a:xfrm>
              <a:prstGeom prst="rect">
                <a:avLst/>
              </a:prstGeom>
              <a:blipFill>
                <a:blip r:embed="rId3"/>
                <a:stretch>
                  <a:fillRect l="-1705" t="-3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Google Shape;316;p50"/>
          <p:cNvSpPr/>
          <p:nvPr/>
        </p:nvSpPr>
        <p:spPr>
          <a:xfrm>
            <a:off x="960061" y="1629775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960061" y="2126627"/>
            <a:ext cx="367200" cy="196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2522985" y="1606013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2522985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50"/>
          <p:cNvSpPr/>
          <p:nvPr/>
        </p:nvSpPr>
        <p:spPr>
          <a:xfrm>
            <a:off x="3020917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50"/>
          <p:cNvSpPr/>
          <p:nvPr/>
        </p:nvSpPr>
        <p:spPr>
          <a:xfrm>
            <a:off x="3524250" y="2103946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50"/>
          <p:cNvSpPr/>
          <p:nvPr/>
        </p:nvSpPr>
        <p:spPr>
          <a:xfrm>
            <a:off x="4022183" y="2103945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3" name="Google Shape;323;p50"/>
          <p:cNvCxnSpPr/>
          <p:nvPr/>
        </p:nvCxnSpPr>
        <p:spPr>
          <a:xfrm flipH="1">
            <a:off x="1457416" y="2956382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324" name="Google Shape;324;p50"/>
          <p:cNvSpPr txBox="1"/>
          <p:nvPr/>
        </p:nvSpPr>
        <p:spPr>
          <a:xfrm>
            <a:off x="806582" y="4265050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work in the </a:t>
            </a: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same Time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1501501" y="159845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46B33-B3C7-96CA-2814-A56D90C909D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4294087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Gustafson's</a:t>
            </a: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 Derivation</a:t>
            </a:r>
            <a:endParaRPr sz="1100"/>
          </a:p>
        </p:txBody>
      </p:sp>
      <p:sp>
        <p:nvSpPr>
          <p:cNvPr id="314" name="Google Shape;314;p50"/>
          <p:cNvSpPr txBox="1"/>
          <p:nvPr/>
        </p:nvSpPr>
        <p:spPr>
          <a:xfrm>
            <a:off x="1428999" y="1063863"/>
            <a:ext cx="2246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Gustafson's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Google Shape;315;p50"/>
              <p:cNvSpPr txBox="1"/>
              <p:nvPr/>
            </p:nvSpPr>
            <p:spPr>
              <a:xfrm>
                <a:off x="4656347" y="1045774"/>
                <a:ext cx="4454653" cy="4097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1225" tIns="30600" rIns="61225" bIns="306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latin typeface="Consolas"/>
                    <a:ea typeface="Consolas"/>
                    <a:cs typeface="Consolas"/>
                    <a:sym typeface="Consolas"/>
                  </a:rPr>
                  <a:t>T </a:t>
                </a:r>
                <a:r>
                  <a:rPr lang="en" sz="1800" dirty="0">
                    <a:latin typeface="Calibri"/>
                    <a:ea typeface="Calibri"/>
                    <a:cs typeface="Calibri"/>
                    <a:sym typeface="Calibri"/>
                  </a:rPr>
                  <a:t>- sequential time of original work</a:t>
                </a:r>
                <a:endParaRPr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" sz="1800" baseline="-25000" dirty="0"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r>
                  <a:rPr lang="en" sz="1800" dirty="0">
                    <a:latin typeface="Calibri"/>
                    <a:ea typeface="Calibri"/>
                    <a:cs typeface="Calibri"/>
                    <a:sym typeface="Calibri"/>
                  </a:rPr>
                  <a:t> - sequential time with work*p</a:t>
                </a:r>
                <a:endParaRPr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latin typeface="Consolas"/>
                    <a:ea typeface="Consolas"/>
                    <a:cs typeface="Consolas"/>
                    <a:sym typeface="Consolas"/>
                  </a:rPr>
                  <a:t>f</a:t>
                </a:r>
                <a:r>
                  <a:rPr lang="en" sz="1800" dirty="0">
                    <a:latin typeface="Calibri"/>
                    <a:ea typeface="Calibri"/>
                    <a:cs typeface="Calibri"/>
                    <a:sym typeface="Calibri"/>
                  </a:rPr>
                  <a:t>  - sequential fraction </a:t>
                </a:r>
                <a:endParaRPr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 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=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</m:t>
                    </m:r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𝒇</m:t>
                    </m:r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</m:t>
                    </m:r>
                    <m:d>
                      <m:dPr>
                        <m:ctrlP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dPr>
                      <m:e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𝒇</m:t>
                        </m:r>
                      </m:e>
                    </m:d>
                    <m:r>
                      <a:rPr lang="de-CH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𝒑</m:t>
                    </m:r>
                  </m:oMath>
                </a14:m>
                <a:endParaRPr lang="en-GB" sz="1800" b="1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1800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GB" sz="1800" dirty="0" err="1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 err="1"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parallel time on p processors </a:t>
                </a:r>
                <a:b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𝑻𝒇</m:t>
                    </m:r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f>
                      <m:fPr>
                        <m:ctrlP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fPr>
                      <m:num>
                        <m:r>
                          <a:rPr lang="de-CH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𝑻</m:t>
                        </m:r>
                        <m:d>
                          <m:dPr>
                            <m:ctrlPr>
                              <a:rPr lang="de-CH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</m:ctrlPr>
                          </m:dPr>
                          <m:e>
                            <m:r>
                              <a:rPr lang="de-CH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𝟏</m:t>
                            </m:r>
                            <m:r>
                              <a:rPr lang="de-CH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−</m:t>
                            </m:r>
                            <m:r>
                              <a:rPr lang="de-CH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𝒇</m:t>
                            </m:r>
                          </m:e>
                        </m:d>
                        <m:r>
                          <a:rPr lang="de-CH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𝒑</m:t>
                        </m:r>
                      </m:num>
                      <m:den>
                        <m:r>
                          <a:rPr lang="de-CH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𝒑</m:t>
                        </m:r>
                      </m:den>
                    </m:f>
                  </m:oMath>
                </a14:m>
                <a:endParaRPr sz="1800" dirty="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mc:Choice>
        <mc:Fallback xmlns="">
          <p:sp>
            <p:nvSpPr>
              <p:cNvPr id="315" name="Google Shape;315;p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47" y="1045774"/>
                <a:ext cx="4454653" cy="4097725"/>
              </a:xfrm>
              <a:prstGeom prst="rect">
                <a:avLst/>
              </a:prstGeom>
              <a:blipFill>
                <a:blip r:embed="rId3"/>
                <a:stretch>
                  <a:fillRect l="-1705" t="-3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Google Shape;316;p50"/>
          <p:cNvSpPr/>
          <p:nvPr/>
        </p:nvSpPr>
        <p:spPr>
          <a:xfrm>
            <a:off x="960061" y="1629775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960061" y="2126627"/>
            <a:ext cx="367200" cy="196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2522985" y="1606013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2522985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50"/>
          <p:cNvSpPr/>
          <p:nvPr/>
        </p:nvSpPr>
        <p:spPr>
          <a:xfrm>
            <a:off x="3020917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50"/>
          <p:cNvSpPr/>
          <p:nvPr/>
        </p:nvSpPr>
        <p:spPr>
          <a:xfrm>
            <a:off x="3524250" y="2103946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50"/>
          <p:cNvSpPr/>
          <p:nvPr/>
        </p:nvSpPr>
        <p:spPr>
          <a:xfrm>
            <a:off x="4022183" y="2103945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3" name="Google Shape;323;p50"/>
          <p:cNvCxnSpPr/>
          <p:nvPr/>
        </p:nvCxnSpPr>
        <p:spPr>
          <a:xfrm flipH="1">
            <a:off x="1457416" y="2956382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324" name="Google Shape;324;p50"/>
          <p:cNvSpPr txBox="1"/>
          <p:nvPr/>
        </p:nvSpPr>
        <p:spPr>
          <a:xfrm>
            <a:off x="806582" y="4265050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work in the </a:t>
            </a: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same Time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1501501" y="159845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46B33-B3C7-96CA-2814-A56D90C909D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3487128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Gustafson's</a:t>
            </a: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 Derivation</a:t>
            </a:r>
            <a:endParaRPr sz="1100"/>
          </a:p>
        </p:txBody>
      </p:sp>
      <p:sp>
        <p:nvSpPr>
          <p:cNvPr id="314" name="Google Shape;314;p50"/>
          <p:cNvSpPr txBox="1"/>
          <p:nvPr/>
        </p:nvSpPr>
        <p:spPr>
          <a:xfrm>
            <a:off x="1428999" y="1063863"/>
            <a:ext cx="2246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Gustafson's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Google Shape;315;p50"/>
              <p:cNvSpPr txBox="1"/>
              <p:nvPr/>
            </p:nvSpPr>
            <p:spPr>
              <a:xfrm>
                <a:off x="4656347" y="1045774"/>
                <a:ext cx="4454653" cy="4097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1225" tIns="30600" rIns="61225" bIns="306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T 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- sequential time of original work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sequential time with work*p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f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 - sequential fraction 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 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=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𝑻𝒇</m:t>
                    </m:r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</m:t>
                    </m:r>
                    <m:d>
                      <m:dPr>
                        <m:ctrlP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dPr>
                      <m:e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𝒇</m:t>
                        </m:r>
                      </m:e>
                    </m:d>
                    <m:r>
                      <a:rPr lang="ar-AE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𝒑</m:t>
                    </m:r>
                  </m:oMath>
                </a14:m>
                <a:endParaRPr lang="ar-AE" sz="1800" b="1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lang="ar-AE" sz="1800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GB" sz="1800" dirty="0" err="1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 err="1"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parallel time on p processors </a:t>
                </a:r>
                <a:b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𝑻𝒇</m:t>
                    </m:r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f>
                      <m:fPr>
                        <m:ctrlP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fPr>
                      <m:num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𝑻</m:t>
                        </m:r>
                        <m:d>
                          <m:dPr>
                            <m:ctrlPr>
                              <a:rPr lang="ar-AE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</m:ctrlPr>
                          </m:dPr>
                          <m:e>
                            <m:r>
                              <a:rPr lang="ar-AE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𝟏</m:t>
                            </m:r>
                            <m:r>
                              <a:rPr lang="ar-AE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−</m:t>
                            </m:r>
                            <m:r>
                              <a:rPr lang="ar-AE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𝒇</m:t>
                            </m:r>
                          </m:e>
                        </m:d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𝒑</m:t>
                        </m:r>
                      </m:num>
                      <m:den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𝒑</m:t>
                        </m:r>
                      </m:den>
                    </m:f>
                  </m:oMath>
                </a14:m>
                <a:r>
                  <a:rPr lang="ar-AE" sz="1800" dirty="0">
                    <a:latin typeface="Consolas"/>
                    <a:ea typeface="Consolas"/>
                    <a:cs typeface="Consolas"/>
                    <a:sym typeface="Consolas"/>
                  </a:rPr>
                  <a:t> =</a:t>
                </a:r>
                <a14:m>
                  <m:oMath xmlns:m="http://schemas.openxmlformats.org/officeDocument/2006/math">
                    <m:r>
                      <a:rPr lang="ar-AE" sz="1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 </m:t>
                    </m:r>
                    <m:r>
                      <a:rPr lang="ar-AE" sz="18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𝑻𝒇</m:t>
                    </m:r>
                    <m:r>
                      <a:rPr lang="ar-AE" sz="18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r>
                      <a:rPr lang="ar-AE" sz="18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</m:t>
                    </m:r>
                    <m:d>
                      <m:dPr>
                        <m:ctrlP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dPr>
                      <m:e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𝒇</m:t>
                        </m:r>
                      </m:e>
                    </m:d>
                  </m:oMath>
                </a14:m>
                <a:r>
                  <a:rPr lang="de-CH" sz="1800" dirty="0"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endParaRPr sz="1800" dirty="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mc:Choice>
        <mc:Fallback xmlns="">
          <p:sp>
            <p:nvSpPr>
              <p:cNvPr id="315" name="Google Shape;315;p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47" y="1045774"/>
                <a:ext cx="4454653" cy="4097725"/>
              </a:xfrm>
              <a:prstGeom prst="rect">
                <a:avLst/>
              </a:prstGeom>
              <a:blipFill>
                <a:blip r:embed="rId3"/>
                <a:stretch>
                  <a:fillRect l="-1705" t="-3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Google Shape;316;p50"/>
          <p:cNvSpPr/>
          <p:nvPr/>
        </p:nvSpPr>
        <p:spPr>
          <a:xfrm>
            <a:off x="960061" y="1629775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960061" y="2126627"/>
            <a:ext cx="367200" cy="196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2522985" y="1606013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2522985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50"/>
          <p:cNvSpPr/>
          <p:nvPr/>
        </p:nvSpPr>
        <p:spPr>
          <a:xfrm>
            <a:off x="3020917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50"/>
          <p:cNvSpPr/>
          <p:nvPr/>
        </p:nvSpPr>
        <p:spPr>
          <a:xfrm>
            <a:off x="3524250" y="2103946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50"/>
          <p:cNvSpPr/>
          <p:nvPr/>
        </p:nvSpPr>
        <p:spPr>
          <a:xfrm>
            <a:off x="4022183" y="2103945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3" name="Google Shape;323;p50"/>
          <p:cNvCxnSpPr/>
          <p:nvPr/>
        </p:nvCxnSpPr>
        <p:spPr>
          <a:xfrm flipH="1">
            <a:off x="1457416" y="2956382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324" name="Google Shape;324;p50"/>
          <p:cNvSpPr txBox="1"/>
          <p:nvPr/>
        </p:nvSpPr>
        <p:spPr>
          <a:xfrm>
            <a:off x="806582" y="4265050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work in the </a:t>
            </a: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same Time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1501501" y="159845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46B33-B3C7-96CA-2814-A56D90C909D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8119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Gustafson's</a:t>
            </a:r>
            <a:r>
              <a:rPr lang="en" sz="3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 Derivation</a:t>
            </a:r>
            <a:endParaRPr sz="1100" dirty="0"/>
          </a:p>
        </p:txBody>
      </p:sp>
      <p:sp>
        <p:nvSpPr>
          <p:cNvPr id="314" name="Google Shape;314;p50"/>
          <p:cNvSpPr txBox="1"/>
          <p:nvPr/>
        </p:nvSpPr>
        <p:spPr>
          <a:xfrm>
            <a:off x="1428999" y="1063863"/>
            <a:ext cx="2246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Gustafson's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Google Shape;315;p50"/>
              <p:cNvSpPr txBox="1"/>
              <p:nvPr/>
            </p:nvSpPr>
            <p:spPr>
              <a:xfrm>
                <a:off x="4656347" y="1045774"/>
                <a:ext cx="4454653" cy="4097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1225" tIns="30600" rIns="61225" bIns="306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T 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- sequential time of original work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sequential time with work*p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f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 - sequential fraction 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 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=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𝑻𝒇</m:t>
                    </m:r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</m:t>
                    </m:r>
                    <m:d>
                      <m:dPr>
                        <m:ctrlP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dPr>
                      <m:e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𝒇</m:t>
                        </m:r>
                      </m:e>
                    </m:d>
                    <m:r>
                      <a:rPr lang="ar-AE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𝒑</m:t>
                    </m:r>
                  </m:oMath>
                </a14:m>
                <a:endParaRPr lang="ar-AE" sz="1800" b="1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lang="ar-AE" sz="1800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GB" sz="1800" dirty="0" err="1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 err="1"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parallel time on p processors </a:t>
                </a:r>
                <a:b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𝑻𝒇</m:t>
                    </m:r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f>
                      <m:fPr>
                        <m:ctrlP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fPr>
                      <m:num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𝑻</m:t>
                        </m:r>
                        <m:d>
                          <m:dPr>
                            <m:ctrlPr>
                              <a:rPr lang="ar-AE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</m:ctrlPr>
                          </m:dPr>
                          <m:e>
                            <m:r>
                              <a:rPr lang="ar-AE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𝟏</m:t>
                            </m:r>
                            <m:r>
                              <a:rPr lang="ar-AE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−</m:t>
                            </m:r>
                            <m:r>
                              <a:rPr lang="ar-AE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𝒇</m:t>
                            </m:r>
                          </m:e>
                        </m:d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𝒑</m:t>
                        </m:r>
                      </m:num>
                      <m:den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𝒑</m:t>
                        </m:r>
                      </m:den>
                    </m:f>
                  </m:oMath>
                </a14:m>
                <a:r>
                  <a:rPr lang="ar-AE" sz="1800" dirty="0">
                    <a:latin typeface="Consolas"/>
                    <a:ea typeface="Consolas"/>
                    <a:cs typeface="Consolas"/>
                    <a:sym typeface="Consolas"/>
                  </a:rPr>
                  <a:t> =</a:t>
                </a:r>
                <a14:m>
                  <m:oMath xmlns:m="http://schemas.openxmlformats.org/officeDocument/2006/math">
                    <m:r>
                      <a:rPr lang="ar-AE" sz="1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 </m:t>
                    </m:r>
                    <m:r>
                      <a:rPr lang="ar-AE" sz="18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𝑻𝒇</m:t>
                    </m:r>
                    <m:r>
                      <a:rPr lang="ar-AE" sz="18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r>
                      <a:rPr lang="ar-AE" sz="18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</m:t>
                    </m:r>
                    <m:d>
                      <m:dPr>
                        <m:ctrlP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dPr>
                      <m:e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𝒇</m:t>
                        </m:r>
                      </m:e>
                    </m:d>
                  </m:oMath>
                </a14:m>
                <a:r>
                  <a:rPr lang="de-CH" sz="1800" dirty="0"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endParaRPr lang="en-GB" sz="1800" b="1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>
                  <a:lnSpc>
                    <a:spcPct val="115000"/>
                  </a:lnSpc>
                </a:pPr>
                <a:endParaRPr lang="en-GB" sz="1800" b="1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S</a:t>
                </a:r>
                <a:r>
                  <a:rPr lang="en-GB" sz="1800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</a:t>
                </a:r>
                <a:r>
                  <a:rPr lang="en-GB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speedup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S</a:t>
                </a:r>
                <a:r>
                  <a:rPr lang="en-GB" sz="1800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= T</a:t>
                </a:r>
                <a:r>
                  <a:rPr lang="en-GB" sz="1800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r>
                  <a:rPr lang="en-GB" sz="18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/</a:t>
                </a:r>
                <a:r>
                  <a:rPr lang="en-GB" sz="18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endParaRPr lang="en-GB"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 err="1">
                    <a:latin typeface="Consolas"/>
                    <a:ea typeface="Consolas"/>
                    <a:cs typeface="Consolas"/>
                    <a:sym typeface="Consolas"/>
                  </a:rPr>
                  <a:t>S</a:t>
                </a:r>
                <a:r>
                  <a:rPr lang="en-GB" sz="1800" b="1" baseline="-25000" dirty="0" err="1"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b="1" dirty="0"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14:m>
                  <m:oMath xmlns:m="http://schemas.openxmlformats.org/officeDocument/2006/math">
                    <m:r>
                      <a:rPr lang="de-CH" sz="1800" b="1" i="1" smtClean="0"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?</m:t>
                    </m:r>
                  </m:oMath>
                </a14:m>
                <a:endParaRPr sz="1800" b="1" dirty="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mc:Choice>
        <mc:Fallback xmlns="">
          <p:sp>
            <p:nvSpPr>
              <p:cNvPr id="315" name="Google Shape;315;p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47" y="1045774"/>
                <a:ext cx="4454653" cy="4097725"/>
              </a:xfrm>
              <a:prstGeom prst="rect">
                <a:avLst/>
              </a:prstGeom>
              <a:blipFill>
                <a:blip r:embed="rId3"/>
                <a:stretch>
                  <a:fillRect l="-1705" t="-3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Google Shape;316;p50"/>
          <p:cNvSpPr/>
          <p:nvPr/>
        </p:nvSpPr>
        <p:spPr>
          <a:xfrm>
            <a:off x="960061" y="1629775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960061" y="2126627"/>
            <a:ext cx="367200" cy="196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2522985" y="1606013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2522985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50"/>
          <p:cNvSpPr/>
          <p:nvPr/>
        </p:nvSpPr>
        <p:spPr>
          <a:xfrm>
            <a:off x="3020917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50"/>
          <p:cNvSpPr/>
          <p:nvPr/>
        </p:nvSpPr>
        <p:spPr>
          <a:xfrm>
            <a:off x="3524250" y="2103946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50"/>
          <p:cNvSpPr/>
          <p:nvPr/>
        </p:nvSpPr>
        <p:spPr>
          <a:xfrm>
            <a:off x="4022183" y="2103945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3" name="Google Shape;323;p50"/>
          <p:cNvCxnSpPr/>
          <p:nvPr/>
        </p:nvCxnSpPr>
        <p:spPr>
          <a:xfrm flipH="1">
            <a:off x="1457416" y="2956382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324" name="Google Shape;324;p50"/>
          <p:cNvSpPr txBox="1"/>
          <p:nvPr/>
        </p:nvSpPr>
        <p:spPr>
          <a:xfrm>
            <a:off x="806582" y="4265050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work in the </a:t>
            </a: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same Time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1501501" y="159845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46B33-B3C7-96CA-2814-A56D90C909D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45002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Today</a:t>
            </a:r>
            <a:endParaRPr dirty="0"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253825" y="1144474"/>
            <a:ext cx="8634900" cy="3999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Post-Discussion Ex. 5 (+ some Theory)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Theory Recap (Locks and Race condition)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Break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dirty="0"/>
              <a:t>Additional </a:t>
            </a:r>
            <a:r>
              <a:rPr lang="de-CH" dirty="0" err="1"/>
              <a:t>Recap</a:t>
            </a:r>
            <a:r>
              <a:rPr lang="de-CH" dirty="0"/>
              <a:t> (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interest</a:t>
            </a:r>
            <a:r>
              <a:rPr lang="de-CH" dirty="0"/>
              <a:t>)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Pre-Discussion Ex. 6				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Quiz						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Gustafson's</a:t>
            </a:r>
            <a:r>
              <a:rPr lang="en" sz="3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 Derivation</a:t>
            </a:r>
            <a:endParaRPr sz="1100" dirty="0"/>
          </a:p>
        </p:txBody>
      </p:sp>
      <p:sp>
        <p:nvSpPr>
          <p:cNvPr id="314" name="Google Shape;314;p50"/>
          <p:cNvSpPr txBox="1"/>
          <p:nvPr/>
        </p:nvSpPr>
        <p:spPr>
          <a:xfrm>
            <a:off x="1428999" y="1063863"/>
            <a:ext cx="2246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Gustafson's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Law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Google Shape;315;p50"/>
              <p:cNvSpPr txBox="1"/>
              <p:nvPr/>
            </p:nvSpPr>
            <p:spPr>
              <a:xfrm>
                <a:off x="4656347" y="1045774"/>
                <a:ext cx="4454653" cy="4097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1225" tIns="30600" rIns="61225" bIns="306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T 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- sequential time of original work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sequential time with work*p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latin typeface="Consolas"/>
                    <a:ea typeface="Consolas"/>
                    <a:cs typeface="Consolas"/>
                    <a:sym typeface="Consolas"/>
                  </a:rPr>
                  <a:t>f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 - sequential fraction </a:t>
                </a: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sz="18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 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=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𝑻𝒇</m:t>
                    </m:r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</m:t>
                    </m:r>
                    <m:d>
                      <m:dPr>
                        <m:ctrlP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dPr>
                      <m:e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𝒇</m:t>
                        </m:r>
                      </m:e>
                    </m:d>
                    <m:r>
                      <a:rPr lang="ar-AE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𝒑</m:t>
                    </m:r>
                  </m:oMath>
                </a14:m>
                <a:endParaRPr lang="ar-AE" sz="1800" b="1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lang="ar-AE" sz="1800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GB" sz="1800" dirty="0" err="1"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 err="1"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  <a:t> - parallel time on p processors </a:t>
                </a:r>
                <a:br>
                  <a:rPr lang="en-GB" sz="1800" dirty="0"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="1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𝑻𝒇</m:t>
                    </m:r>
                    <m:r>
                      <a:rPr lang="en-GB" sz="1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f>
                      <m:fPr>
                        <m:ctrlP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fPr>
                      <m:num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𝑻</m:t>
                        </m:r>
                        <m:d>
                          <m:dPr>
                            <m:ctrlPr>
                              <a:rPr lang="ar-AE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</m:ctrlPr>
                          </m:dPr>
                          <m:e>
                            <m:r>
                              <a:rPr lang="ar-AE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𝟏</m:t>
                            </m:r>
                            <m:r>
                              <a:rPr lang="ar-AE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−</m:t>
                            </m:r>
                            <m:r>
                              <a:rPr lang="ar-AE" sz="18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onsolas"/>
                                <a:cs typeface="Consolas"/>
                                <a:sym typeface="Consolas"/>
                              </a:rPr>
                              <m:t>𝒇</m:t>
                            </m:r>
                          </m:e>
                        </m:d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𝒑</m:t>
                        </m:r>
                      </m:num>
                      <m:den>
                        <m:r>
                          <a:rPr lang="ar-AE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𝒑</m:t>
                        </m:r>
                      </m:den>
                    </m:f>
                  </m:oMath>
                </a14:m>
                <a:r>
                  <a:rPr lang="ar-AE" sz="1800" dirty="0">
                    <a:latin typeface="Consolas"/>
                    <a:ea typeface="Consolas"/>
                    <a:cs typeface="Consolas"/>
                    <a:sym typeface="Consolas"/>
                  </a:rPr>
                  <a:t> =</a:t>
                </a:r>
                <a14:m>
                  <m:oMath xmlns:m="http://schemas.openxmlformats.org/officeDocument/2006/math">
                    <m:r>
                      <a:rPr lang="ar-AE" sz="1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 </m:t>
                    </m:r>
                    <m:r>
                      <a:rPr lang="ar-AE" sz="18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𝑻𝒇</m:t>
                    </m:r>
                    <m:r>
                      <a:rPr lang="ar-AE" sz="18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r>
                      <a:rPr lang="ar-AE" sz="18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𝑻</m:t>
                    </m:r>
                    <m:d>
                      <m:dPr>
                        <m:ctrlP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dPr>
                      <m:e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ar-AE" sz="18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𝒇</m:t>
                        </m:r>
                      </m:e>
                    </m:d>
                  </m:oMath>
                </a14:m>
                <a:r>
                  <a:rPr lang="de-CH" sz="1800" dirty="0"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:r>
                  <a:rPr lang="en-GB" sz="1800" b="1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endParaRPr lang="en-GB" sz="1800" b="1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>
                  <a:lnSpc>
                    <a:spcPct val="115000"/>
                  </a:lnSpc>
                </a:pPr>
                <a:endParaRPr lang="en-GB" sz="1800" b="1" baseline="-25000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S</a:t>
                </a:r>
                <a:r>
                  <a:rPr lang="en-GB" sz="1800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</a:t>
                </a:r>
                <a:r>
                  <a:rPr lang="en-GB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speedup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S</a:t>
                </a:r>
                <a:r>
                  <a:rPr lang="en-GB" sz="1800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= T</a:t>
                </a:r>
                <a:r>
                  <a:rPr lang="en-GB" sz="1800" baseline="-250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</a:t>
                </a:r>
                <a:r>
                  <a:rPr lang="en-GB" sz="1800" dirty="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/</a:t>
                </a:r>
                <a:r>
                  <a:rPr lang="en-GB" sz="18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</a:t>
                </a:r>
                <a:r>
                  <a:rPr lang="en-GB" sz="1800" baseline="-25000" dirty="0" err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endParaRPr lang="en-GB" sz="1800" dirty="0"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 err="1">
                    <a:latin typeface="Consolas"/>
                    <a:ea typeface="Consolas"/>
                    <a:cs typeface="Consolas"/>
                    <a:sym typeface="Consolas"/>
                  </a:rPr>
                  <a:t>S</a:t>
                </a:r>
                <a:r>
                  <a:rPr lang="en-GB" sz="1800" b="1" baseline="-25000" dirty="0" err="1">
                    <a:latin typeface="Consolas"/>
                    <a:ea typeface="Consolas"/>
                    <a:cs typeface="Consolas"/>
                    <a:sym typeface="Consolas"/>
                  </a:rPr>
                  <a:t>p</a:t>
                </a:r>
                <a:r>
                  <a:rPr lang="en-GB" sz="1800" b="1" dirty="0">
                    <a:latin typeface="Consolas"/>
                    <a:ea typeface="Consolas"/>
                    <a:cs typeface="Consolas"/>
                    <a:sym typeface="Consolas"/>
                  </a:rPr>
                  <a:t> = </a:t>
                </a:r>
                <a14:m>
                  <m:oMath xmlns:m="http://schemas.openxmlformats.org/officeDocument/2006/math">
                    <m:r>
                      <a:rPr lang="de-CH" sz="1800" b="1" i="1" smtClean="0"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𝒇</m:t>
                    </m:r>
                    <m:r>
                      <a:rPr lang="de-CH" sz="1800" b="1" i="1" smtClean="0"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+</m:t>
                    </m:r>
                    <m:d>
                      <m:dPr>
                        <m:ctrlPr>
                          <a:rPr lang="de-CH" sz="1800" b="1" i="1" smtClean="0"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</m:ctrlPr>
                      </m:dPr>
                      <m:e>
                        <m:r>
                          <a:rPr lang="de-CH" sz="1800" b="1" i="1" smtClean="0"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𝟏</m:t>
                        </m:r>
                        <m:r>
                          <a:rPr lang="de-CH" sz="1800" b="1" i="1" smtClean="0"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−</m:t>
                        </m:r>
                        <m:r>
                          <a:rPr lang="de-CH" sz="1800" b="1" i="1" smtClean="0">
                            <a:latin typeface="Cambria Math" panose="02040503050406030204" pitchFamily="18" charset="0"/>
                            <a:ea typeface="Consolas"/>
                            <a:cs typeface="Consolas"/>
                            <a:sym typeface="Consolas"/>
                          </a:rPr>
                          <m:t>𝒇</m:t>
                        </m:r>
                      </m:e>
                    </m:d>
                    <m:r>
                      <a:rPr lang="de-CH" sz="1800" b="1" i="1" smtClean="0">
                        <a:latin typeface="Cambria Math" panose="02040503050406030204" pitchFamily="18" charset="0"/>
                        <a:ea typeface="Consolas"/>
                        <a:cs typeface="Consolas"/>
                        <a:sym typeface="Consolas"/>
                      </a:rPr>
                      <m:t>𝒑</m:t>
                    </m:r>
                  </m:oMath>
                </a14:m>
                <a:endParaRPr sz="1800" b="1" dirty="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mc:Choice>
        <mc:Fallback xmlns="">
          <p:sp>
            <p:nvSpPr>
              <p:cNvPr id="315" name="Google Shape;315;p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47" y="1045774"/>
                <a:ext cx="4454653" cy="4097725"/>
              </a:xfrm>
              <a:prstGeom prst="rect">
                <a:avLst/>
              </a:prstGeom>
              <a:blipFill>
                <a:blip r:embed="rId3"/>
                <a:stretch>
                  <a:fillRect l="-1705" t="-3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Google Shape;316;p50"/>
          <p:cNvSpPr/>
          <p:nvPr/>
        </p:nvSpPr>
        <p:spPr>
          <a:xfrm>
            <a:off x="960061" y="1629775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960061" y="2126627"/>
            <a:ext cx="367200" cy="196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2522985" y="1606013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2522985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50"/>
          <p:cNvSpPr/>
          <p:nvPr/>
        </p:nvSpPr>
        <p:spPr>
          <a:xfrm>
            <a:off x="3020917" y="2103945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50"/>
          <p:cNvSpPr/>
          <p:nvPr/>
        </p:nvSpPr>
        <p:spPr>
          <a:xfrm>
            <a:off x="3524250" y="2103946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50"/>
          <p:cNvSpPr/>
          <p:nvPr/>
        </p:nvSpPr>
        <p:spPr>
          <a:xfrm>
            <a:off x="4022183" y="2103945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3" name="Google Shape;323;p50"/>
          <p:cNvCxnSpPr/>
          <p:nvPr/>
        </p:nvCxnSpPr>
        <p:spPr>
          <a:xfrm flipH="1">
            <a:off x="1457416" y="2956382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324" name="Google Shape;324;p50"/>
          <p:cNvSpPr txBox="1"/>
          <p:nvPr/>
        </p:nvSpPr>
        <p:spPr>
          <a:xfrm>
            <a:off x="806582" y="4265050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work in the </a:t>
            </a: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same Time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1501501" y="159845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46B33-B3C7-96CA-2814-A56D90C909D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966242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fib(4)</a:t>
            </a:r>
            <a:r>
              <a:rPr lang="en" dirty="0"/>
              <a:t> task graph</a:t>
            </a:r>
            <a:endParaRPr sz="1100" dirty="0"/>
          </a:p>
        </p:txBody>
      </p:sp>
      <p:sp>
        <p:nvSpPr>
          <p:cNvPr id="389" name="Google Shape;389;p54"/>
          <p:cNvSpPr txBox="1"/>
          <p:nvPr/>
        </p:nvSpPr>
        <p:spPr>
          <a:xfrm>
            <a:off x="5456525" y="450325"/>
            <a:ext cx="350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Fibonacci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2) {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12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 dirty="0">
                <a:solidFill>
                  <a:schemeClr val="dk1"/>
                </a:solidFill>
                <a:highlight>
                  <a:srgbClr val="93C47D"/>
                </a:highlight>
                <a:latin typeface="Consolas"/>
                <a:ea typeface="Consolas"/>
                <a:cs typeface="Consolas"/>
                <a:sym typeface="Consolas"/>
              </a:rPr>
              <a:t>spawn</a:t>
            </a: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task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-1);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 dirty="0">
                <a:solidFill>
                  <a:schemeClr val="dk1"/>
                </a:solidFill>
                <a:highlight>
                  <a:srgbClr val="93C47D"/>
                </a:highlight>
                <a:latin typeface="Consolas"/>
                <a:ea typeface="Consolas"/>
                <a:cs typeface="Consolas"/>
                <a:sym typeface="Consolas"/>
              </a:rPr>
              <a:t>spawn</a:t>
            </a: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task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-2);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 dirty="0">
                <a:solidFill>
                  <a:schemeClr val="dk1"/>
                </a:solidFill>
                <a:highlight>
                  <a:srgbClr val="E06666"/>
                </a:highlight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tasks to complete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addition of task results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2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0" name="Google Shape;390;p54"/>
          <p:cNvSpPr/>
          <p:nvPr/>
        </p:nvSpPr>
        <p:spPr>
          <a:xfrm>
            <a:off x="5997324" y="1469450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4"/>
          <p:cNvSpPr/>
          <p:nvPr/>
        </p:nvSpPr>
        <p:spPr>
          <a:xfrm>
            <a:off x="5997324" y="1651453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4"/>
          <p:cNvSpPr/>
          <p:nvPr/>
        </p:nvSpPr>
        <p:spPr>
          <a:xfrm>
            <a:off x="5997324" y="1843049"/>
            <a:ext cx="96300" cy="963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4"/>
          <p:cNvSpPr/>
          <p:nvPr/>
        </p:nvSpPr>
        <p:spPr>
          <a:xfrm>
            <a:off x="5997324" y="1125454"/>
            <a:ext cx="96300" cy="963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5"/>
          <p:cNvSpPr/>
          <p:nvPr/>
        </p:nvSpPr>
        <p:spPr>
          <a:xfrm>
            <a:off x="1885550" y="1665174"/>
            <a:ext cx="1583700" cy="32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5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fib(4)</a:t>
            </a:r>
            <a:r>
              <a:rPr lang="en"/>
              <a:t> task graph</a:t>
            </a:r>
            <a:endParaRPr sz="1100"/>
          </a:p>
        </p:txBody>
      </p:sp>
      <p:sp>
        <p:nvSpPr>
          <p:cNvPr id="462" name="Google Shape;462;p55"/>
          <p:cNvSpPr txBox="1"/>
          <p:nvPr/>
        </p:nvSpPr>
        <p:spPr>
          <a:xfrm>
            <a:off x="5456525" y="450325"/>
            <a:ext cx="350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Fibonacci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2) 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chemeClr val="dk1"/>
                </a:solidFill>
                <a:highlight>
                  <a:srgbClr val="93C47D"/>
                </a:highlight>
                <a:latin typeface="Consolas"/>
                <a:ea typeface="Consolas"/>
                <a:cs typeface="Consolas"/>
                <a:sym typeface="Consolas"/>
              </a:rPr>
              <a:t>spawn</a:t>
            </a: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task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-1);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chemeClr val="dk1"/>
                </a:solidFill>
                <a:highlight>
                  <a:srgbClr val="93C47D"/>
                </a:highlight>
                <a:latin typeface="Consolas"/>
                <a:ea typeface="Consolas"/>
                <a:cs typeface="Consolas"/>
                <a:sym typeface="Consolas"/>
              </a:rPr>
              <a:t>spawn</a:t>
            </a: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task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-2);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chemeClr val="dk1"/>
                </a:solidFill>
                <a:highlight>
                  <a:srgbClr val="E06666"/>
                </a:highlight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tasks to complete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addition of task results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3" name="Google Shape;463;p55"/>
          <p:cNvSpPr/>
          <p:nvPr/>
        </p:nvSpPr>
        <p:spPr>
          <a:xfrm>
            <a:off x="5997324" y="1469450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5"/>
          <p:cNvSpPr/>
          <p:nvPr/>
        </p:nvSpPr>
        <p:spPr>
          <a:xfrm>
            <a:off x="5997324" y="1651453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5"/>
          <p:cNvSpPr/>
          <p:nvPr/>
        </p:nvSpPr>
        <p:spPr>
          <a:xfrm>
            <a:off x="5997324" y="1843049"/>
            <a:ext cx="96300" cy="963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5"/>
          <p:cNvSpPr/>
          <p:nvPr/>
        </p:nvSpPr>
        <p:spPr>
          <a:xfrm>
            <a:off x="5997324" y="1125454"/>
            <a:ext cx="96300" cy="963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5"/>
          <p:cNvSpPr/>
          <p:nvPr/>
        </p:nvSpPr>
        <p:spPr>
          <a:xfrm>
            <a:off x="2024499" y="1783850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" name="Google Shape;468;p55"/>
          <p:cNvGrpSpPr/>
          <p:nvPr/>
        </p:nvGrpSpPr>
        <p:grpSpPr>
          <a:xfrm>
            <a:off x="2120799" y="1783850"/>
            <a:ext cx="609600" cy="96300"/>
            <a:chOff x="2120799" y="1783850"/>
            <a:chExt cx="609600" cy="96300"/>
          </a:xfrm>
        </p:grpSpPr>
        <p:sp>
          <p:nvSpPr>
            <p:cNvPr id="469" name="Google Shape;469;p55"/>
            <p:cNvSpPr/>
            <p:nvPr/>
          </p:nvSpPr>
          <p:spPr>
            <a:xfrm>
              <a:off x="2634099" y="1783850"/>
              <a:ext cx="96300" cy="963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0" name="Google Shape;470;p55"/>
            <p:cNvCxnSpPr>
              <a:stCxn id="467" idx="6"/>
              <a:endCxn id="469" idx="2"/>
            </p:cNvCxnSpPr>
            <p:nvPr/>
          </p:nvCxnSpPr>
          <p:spPr>
            <a:xfrm>
              <a:off x="2120799" y="1832000"/>
              <a:ext cx="513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71" name="Google Shape;471;p55"/>
          <p:cNvGrpSpPr/>
          <p:nvPr/>
        </p:nvGrpSpPr>
        <p:grpSpPr>
          <a:xfrm>
            <a:off x="2730399" y="1783850"/>
            <a:ext cx="609600" cy="96300"/>
            <a:chOff x="2730399" y="1783850"/>
            <a:chExt cx="609600" cy="96300"/>
          </a:xfrm>
        </p:grpSpPr>
        <p:sp>
          <p:nvSpPr>
            <p:cNvPr id="472" name="Google Shape;472;p55"/>
            <p:cNvSpPr/>
            <p:nvPr/>
          </p:nvSpPr>
          <p:spPr>
            <a:xfrm>
              <a:off x="3243699" y="1783850"/>
              <a:ext cx="96300" cy="963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3" name="Google Shape;473;p55"/>
            <p:cNvCxnSpPr>
              <a:stCxn id="469" idx="6"/>
              <a:endCxn id="472" idx="2"/>
            </p:cNvCxnSpPr>
            <p:nvPr/>
          </p:nvCxnSpPr>
          <p:spPr>
            <a:xfrm>
              <a:off x="2730399" y="1832000"/>
              <a:ext cx="513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74" name="Google Shape;474;p55"/>
          <p:cNvSpPr txBox="1"/>
          <p:nvPr/>
        </p:nvSpPr>
        <p:spPr>
          <a:xfrm>
            <a:off x="1101075" y="1617925"/>
            <a:ext cx="612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fib(4)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55"/>
          <p:cNvGrpSpPr/>
          <p:nvPr/>
        </p:nvGrpSpPr>
        <p:grpSpPr>
          <a:xfrm>
            <a:off x="643875" y="1866047"/>
            <a:ext cx="2215775" cy="943178"/>
            <a:chOff x="643875" y="1866047"/>
            <a:chExt cx="2215775" cy="943178"/>
          </a:xfrm>
        </p:grpSpPr>
        <p:sp>
          <p:nvSpPr>
            <p:cNvPr id="476" name="Google Shape;476;p55"/>
            <p:cNvSpPr/>
            <p:nvPr/>
          </p:nvSpPr>
          <p:spPr>
            <a:xfrm>
              <a:off x="1275950" y="2427174"/>
              <a:ext cx="1583700" cy="32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5"/>
            <p:cNvSpPr/>
            <p:nvPr/>
          </p:nvSpPr>
          <p:spPr>
            <a:xfrm>
              <a:off x="1414899" y="2545850"/>
              <a:ext cx="96300" cy="963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5"/>
            <p:cNvSpPr/>
            <p:nvPr/>
          </p:nvSpPr>
          <p:spPr>
            <a:xfrm>
              <a:off x="2024499" y="2545850"/>
              <a:ext cx="96300" cy="963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5"/>
            <p:cNvSpPr/>
            <p:nvPr/>
          </p:nvSpPr>
          <p:spPr>
            <a:xfrm>
              <a:off x="2634099" y="2545850"/>
              <a:ext cx="96300" cy="963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0" name="Google Shape;480;p55"/>
            <p:cNvCxnSpPr>
              <a:stCxn id="477" idx="6"/>
              <a:endCxn id="478" idx="2"/>
            </p:cNvCxnSpPr>
            <p:nvPr/>
          </p:nvCxnSpPr>
          <p:spPr>
            <a:xfrm>
              <a:off x="1511199" y="2594000"/>
              <a:ext cx="513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81" name="Google Shape;481;p55"/>
            <p:cNvCxnSpPr>
              <a:stCxn id="478" idx="6"/>
              <a:endCxn id="479" idx="2"/>
            </p:cNvCxnSpPr>
            <p:nvPr/>
          </p:nvCxnSpPr>
          <p:spPr>
            <a:xfrm>
              <a:off x="2120799" y="2594000"/>
              <a:ext cx="513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82" name="Google Shape;482;p55"/>
            <p:cNvCxnSpPr>
              <a:stCxn id="467" idx="3"/>
              <a:endCxn id="477" idx="7"/>
            </p:cNvCxnSpPr>
            <p:nvPr/>
          </p:nvCxnSpPr>
          <p:spPr>
            <a:xfrm flipH="1">
              <a:off x="1497101" y="1866047"/>
              <a:ext cx="541500" cy="6939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83" name="Google Shape;483;p55"/>
            <p:cNvSpPr txBox="1"/>
            <p:nvPr/>
          </p:nvSpPr>
          <p:spPr>
            <a:xfrm>
              <a:off x="643875" y="2379925"/>
              <a:ext cx="6126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fib(3)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55"/>
          <p:cNvGrpSpPr/>
          <p:nvPr/>
        </p:nvGrpSpPr>
        <p:grpSpPr>
          <a:xfrm>
            <a:off x="2716296" y="1866047"/>
            <a:ext cx="2654979" cy="1933778"/>
            <a:chOff x="2716296" y="1866047"/>
            <a:chExt cx="2654979" cy="1933778"/>
          </a:xfrm>
        </p:grpSpPr>
        <p:sp>
          <p:nvSpPr>
            <p:cNvPr id="485" name="Google Shape;485;p55"/>
            <p:cNvSpPr/>
            <p:nvPr/>
          </p:nvSpPr>
          <p:spPr>
            <a:xfrm>
              <a:off x="3104750" y="2427174"/>
              <a:ext cx="1583700" cy="32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5"/>
            <p:cNvSpPr/>
            <p:nvPr/>
          </p:nvSpPr>
          <p:spPr>
            <a:xfrm>
              <a:off x="3243699" y="2545850"/>
              <a:ext cx="96300" cy="963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5"/>
            <p:cNvSpPr/>
            <p:nvPr/>
          </p:nvSpPr>
          <p:spPr>
            <a:xfrm>
              <a:off x="3853299" y="2545850"/>
              <a:ext cx="96300" cy="963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5"/>
            <p:cNvSpPr/>
            <p:nvPr/>
          </p:nvSpPr>
          <p:spPr>
            <a:xfrm>
              <a:off x="4462899" y="2545850"/>
              <a:ext cx="96300" cy="963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9" name="Google Shape;489;p55"/>
            <p:cNvCxnSpPr>
              <a:stCxn id="486" idx="6"/>
              <a:endCxn id="487" idx="2"/>
            </p:cNvCxnSpPr>
            <p:nvPr/>
          </p:nvCxnSpPr>
          <p:spPr>
            <a:xfrm>
              <a:off x="3339999" y="2594000"/>
              <a:ext cx="513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90" name="Google Shape;490;p55"/>
            <p:cNvCxnSpPr>
              <a:stCxn id="487" idx="6"/>
              <a:endCxn id="488" idx="2"/>
            </p:cNvCxnSpPr>
            <p:nvPr/>
          </p:nvCxnSpPr>
          <p:spPr>
            <a:xfrm>
              <a:off x="3949599" y="2594000"/>
              <a:ext cx="513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91" name="Google Shape;491;p55"/>
            <p:cNvSpPr/>
            <p:nvPr/>
          </p:nvSpPr>
          <p:spPr>
            <a:xfrm>
              <a:off x="3243699" y="3307850"/>
              <a:ext cx="96300" cy="96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5"/>
            <p:cNvSpPr/>
            <p:nvPr/>
          </p:nvSpPr>
          <p:spPr>
            <a:xfrm>
              <a:off x="3853299" y="3307850"/>
              <a:ext cx="96300" cy="96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3" name="Google Shape;493;p55"/>
            <p:cNvCxnSpPr>
              <a:stCxn id="469" idx="5"/>
              <a:endCxn id="486" idx="1"/>
            </p:cNvCxnSpPr>
            <p:nvPr/>
          </p:nvCxnSpPr>
          <p:spPr>
            <a:xfrm>
              <a:off x="2716296" y="1866047"/>
              <a:ext cx="541500" cy="6939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94" name="Google Shape;494;p55"/>
            <p:cNvCxnSpPr>
              <a:stCxn id="486" idx="4"/>
              <a:endCxn id="491" idx="0"/>
            </p:cNvCxnSpPr>
            <p:nvPr/>
          </p:nvCxnSpPr>
          <p:spPr>
            <a:xfrm>
              <a:off x="3291849" y="2642150"/>
              <a:ext cx="0" cy="6657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95" name="Google Shape;495;p55"/>
            <p:cNvCxnSpPr>
              <a:stCxn id="487" idx="4"/>
              <a:endCxn id="492" idx="0"/>
            </p:cNvCxnSpPr>
            <p:nvPr/>
          </p:nvCxnSpPr>
          <p:spPr>
            <a:xfrm>
              <a:off x="3901449" y="2642150"/>
              <a:ext cx="0" cy="6657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96" name="Google Shape;496;p55"/>
            <p:cNvCxnSpPr>
              <a:endCxn id="488" idx="3"/>
            </p:cNvCxnSpPr>
            <p:nvPr/>
          </p:nvCxnSpPr>
          <p:spPr>
            <a:xfrm rot="10800000" flipH="1">
              <a:off x="3325901" y="2628047"/>
              <a:ext cx="1151100" cy="6939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97" name="Google Shape;497;p55"/>
            <p:cNvCxnSpPr>
              <a:stCxn id="492" idx="7"/>
              <a:endCxn id="488" idx="3"/>
            </p:cNvCxnSpPr>
            <p:nvPr/>
          </p:nvCxnSpPr>
          <p:spPr>
            <a:xfrm rot="10800000" flipH="1">
              <a:off x="3935496" y="2628053"/>
              <a:ext cx="541500" cy="6939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98" name="Google Shape;498;p55"/>
            <p:cNvCxnSpPr>
              <a:endCxn id="472" idx="5"/>
            </p:cNvCxnSpPr>
            <p:nvPr/>
          </p:nvCxnSpPr>
          <p:spPr>
            <a:xfrm rot="10800000">
              <a:off x="3325896" y="1866047"/>
              <a:ext cx="1151100" cy="6939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99" name="Google Shape;499;p55"/>
            <p:cNvSpPr txBox="1"/>
            <p:nvPr/>
          </p:nvSpPr>
          <p:spPr>
            <a:xfrm>
              <a:off x="4758675" y="2379925"/>
              <a:ext cx="6126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fib(2)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55"/>
            <p:cNvSpPr txBox="1"/>
            <p:nvPr/>
          </p:nvSpPr>
          <p:spPr>
            <a:xfrm>
              <a:off x="3006075" y="3370525"/>
              <a:ext cx="6126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fib(1)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55"/>
            <p:cNvSpPr txBox="1"/>
            <p:nvPr/>
          </p:nvSpPr>
          <p:spPr>
            <a:xfrm>
              <a:off x="3615675" y="3370525"/>
              <a:ext cx="6126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fib(0)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55"/>
          <p:cNvGrpSpPr/>
          <p:nvPr/>
        </p:nvGrpSpPr>
        <p:grpSpPr>
          <a:xfrm>
            <a:off x="110475" y="2628047"/>
            <a:ext cx="2139575" cy="943178"/>
            <a:chOff x="110475" y="2628047"/>
            <a:chExt cx="2139575" cy="943178"/>
          </a:xfrm>
        </p:grpSpPr>
        <p:sp>
          <p:nvSpPr>
            <p:cNvPr id="503" name="Google Shape;503;p55"/>
            <p:cNvSpPr/>
            <p:nvPr/>
          </p:nvSpPr>
          <p:spPr>
            <a:xfrm>
              <a:off x="666350" y="3189174"/>
              <a:ext cx="1583700" cy="325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5"/>
            <p:cNvSpPr/>
            <p:nvPr/>
          </p:nvSpPr>
          <p:spPr>
            <a:xfrm>
              <a:off x="805299" y="3307850"/>
              <a:ext cx="96300" cy="963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5"/>
            <p:cNvSpPr/>
            <p:nvPr/>
          </p:nvSpPr>
          <p:spPr>
            <a:xfrm>
              <a:off x="1414899" y="3307850"/>
              <a:ext cx="96300" cy="963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5"/>
            <p:cNvSpPr/>
            <p:nvPr/>
          </p:nvSpPr>
          <p:spPr>
            <a:xfrm>
              <a:off x="2024499" y="3307850"/>
              <a:ext cx="96300" cy="963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07" name="Google Shape;507;p55"/>
            <p:cNvCxnSpPr>
              <a:stCxn id="504" idx="6"/>
              <a:endCxn id="505" idx="2"/>
            </p:cNvCxnSpPr>
            <p:nvPr/>
          </p:nvCxnSpPr>
          <p:spPr>
            <a:xfrm>
              <a:off x="901599" y="3356000"/>
              <a:ext cx="513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08" name="Google Shape;508;p55"/>
            <p:cNvCxnSpPr>
              <a:stCxn id="505" idx="6"/>
              <a:endCxn id="506" idx="2"/>
            </p:cNvCxnSpPr>
            <p:nvPr/>
          </p:nvCxnSpPr>
          <p:spPr>
            <a:xfrm>
              <a:off x="1511199" y="3356000"/>
              <a:ext cx="513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09" name="Google Shape;509;p55"/>
            <p:cNvCxnSpPr>
              <a:stCxn id="477" idx="3"/>
              <a:endCxn id="504" idx="7"/>
            </p:cNvCxnSpPr>
            <p:nvPr/>
          </p:nvCxnSpPr>
          <p:spPr>
            <a:xfrm flipH="1">
              <a:off x="887501" y="2628047"/>
              <a:ext cx="541500" cy="6939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10" name="Google Shape;510;p55"/>
            <p:cNvSpPr txBox="1"/>
            <p:nvPr/>
          </p:nvSpPr>
          <p:spPr>
            <a:xfrm>
              <a:off x="110475" y="3141925"/>
              <a:ext cx="6126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fib(2)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55"/>
          <p:cNvGrpSpPr/>
          <p:nvPr/>
        </p:nvGrpSpPr>
        <p:grpSpPr>
          <a:xfrm>
            <a:off x="4978425" y="2688375"/>
            <a:ext cx="4262700" cy="961200"/>
            <a:chOff x="4978425" y="2688375"/>
            <a:chExt cx="4262700" cy="961200"/>
          </a:xfrm>
        </p:grpSpPr>
        <p:sp>
          <p:nvSpPr>
            <p:cNvPr id="512" name="Google Shape;512;p55"/>
            <p:cNvSpPr/>
            <p:nvPr/>
          </p:nvSpPr>
          <p:spPr>
            <a:xfrm>
              <a:off x="5937849" y="3185779"/>
              <a:ext cx="96300" cy="963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5"/>
            <p:cNvSpPr txBox="1"/>
            <p:nvPr/>
          </p:nvSpPr>
          <p:spPr>
            <a:xfrm>
              <a:off x="4978425" y="2688375"/>
              <a:ext cx="4262700" cy="4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Calibri"/>
                  <a:ea typeface="Calibri"/>
                  <a:cs typeface="Calibri"/>
                  <a:sym typeface="Calibri"/>
                </a:rPr>
                <a:t>What is a task?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55"/>
            <p:cNvSpPr/>
            <p:nvPr/>
          </p:nvSpPr>
          <p:spPr>
            <a:xfrm>
              <a:off x="7061624" y="3185775"/>
              <a:ext cx="96300" cy="963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5"/>
            <p:cNvSpPr/>
            <p:nvPr/>
          </p:nvSpPr>
          <p:spPr>
            <a:xfrm>
              <a:off x="8229043" y="3185774"/>
              <a:ext cx="96300" cy="963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5"/>
            <p:cNvSpPr txBox="1"/>
            <p:nvPr/>
          </p:nvSpPr>
          <p:spPr>
            <a:xfrm>
              <a:off x="6748875" y="3282075"/>
              <a:ext cx="7218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spawn </a:t>
              </a:r>
              <a:endParaRPr/>
            </a:p>
          </p:txBody>
        </p:sp>
        <p:sp>
          <p:nvSpPr>
            <p:cNvPr id="517" name="Google Shape;517;p55"/>
            <p:cNvSpPr txBox="1"/>
            <p:nvPr/>
          </p:nvSpPr>
          <p:spPr>
            <a:xfrm>
              <a:off x="5353000" y="3282075"/>
              <a:ext cx="12660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base case</a:t>
              </a:r>
              <a:endParaRPr/>
            </a:p>
          </p:txBody>
        </p:sp>
        <p:sp>
          <p:nvSpPr>
            <p:cNvPr id="518" name="Google Shape;518;p55"/>
            <p:cNvSpPr txBox="1"/>
            <p:nvPr/>
          </p:nvSpPr>
          <p:spPr>
            <a:xfrm>
              <a:off x="7644194" y="3282075"/>
              <a:ext cx="12660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wait</a:t>
              </a:r>
              <a:endParaRPr/>
            </a:p>
          </p:txBody>
        </p:sp>
      </p:grpSp>
      <p:grpSp>
        <p:nvGrpSpPr>
          <p:cNvPr id="519" name="Google Shape;519;p55"/>
          <p:cNvGrpSpPr/>
          <p:nvPr/>
        </p:nvGrpSpPr>
        <p:grpSpPr>
          <a:xfrm>
            <a:off x="4978425" y="3755175"/>
            <a:ext cx="4262700" cy="1113600"/>
            <a:chOff x="4978425" y="3755175"/>
            <a:chExt cx="4262700" cy="1113600"/>
          </a:xfrm>
        </p:grpSpPr>
        <p:cxnSp>
          <p:nvCxnSpPr>
            <p:cNvPr id="520" name="Google Shape;520;p55"/>
            <p:cNvCxnSpPr/>
            <p:nvPr/>
          </p:nvCxnSpPr>
          <p:spPr>
            <a:xfrm>
              <a:off x="5715550" y="4388900"/>
              <a:ext cx="547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21" name="Google Shape;521;p55"/>
            <p:cNvCxnSpPr/>
            <p:nvPr/>
          </p:nvCxnSpPr>
          <p:spPr>
            <a:xfrm>
              <a:off x="6874425" y="4388900"/>
              <a:ext cx="547800" cy="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22" name="Google Shape;522;p55"/>
            <p:cNvCxnSpPr/>
            <p:nvPr/>
          </p:nvCxnSpPr>
          <p:spPr>
            <a:xfrm>
              <a:off x="8018544" y="4388900"/>
              <a:ext cx="547800" cy="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23" name="Google Shape;523;p55"/>
            <p:cNvSpPr txBox="1"/>
            <p:nvPr/>
          </p:nvSpPr>
          <p:spPr>
            <a:xfrm>
              <a:off x="4978425" y="3755175"/>
              <a:ext cx="4262700" cy="4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Calibri"/>
                  <a:ea typeface="Calibri"/>
                  <a:cs typeface="Calibri"/>
                  <a:sym typeface="Calibri"/>
                </a:rPr>
                <a:t>What is an edge?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55"/>
            <p:cNvSpPr txBox="1"/>
            <p:nvPr/>
          </p:nvSpPr>
          <p:spPr>
            <a:xfrm>
              <a:off x="6748875" y="4501275"/>
              <a:ext cx="7218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spawn </a:t>
              </a:r>
              <a:endParaRPr/>
            </a:p>
          </p:txBody>
        </p:sp>
        <p:sp>
          <p:nvSpPr>
            <p:cNvPr id="525" name="Google Shape;525;p55"/>
            <p:cNvSpPr txBox="1"/>
            <p:nvPr/>
          </p:nvSpPr>
          <p:spPr>
            <a:xfrm>
              <a:off x="5234500" y="4501275"/>
              <a:ext cx="14580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same procedure</a:t>
              </a:r>
              <a:endParaRPr/>
            </a:p>
          </p:txBody>
        </p:sp>
        <p:sp>
          <p:nvSpPr>
            <p:cNvPr id="526" name="Google Shape;526;p55"/>
            <p:cNvSpPr txBox="1"/>
            <p:nvPr/>
          </p:nvSpPr>
          <p:spPr>
            <a:xfrm>
              <a:off x="7644194" y="4501275"/>
              <a:ext cx="12660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wait</a:t>
              </a:r>
              <a:endParaRPr/>
            </a:p>
          </p:txBody>
        </p:sp>
      </p:grpSp>
      <p:cxnSp>
        <p:nvCxnSpPr>
          <p:cNvPr id="527" name="Google Shape;527;p55"/>
          <p:cNvCxnSpPr>
            <a:endCxn id="506" idx="3"/>
          </p:cNvCxnSpPr>
          <p:nvPr/>
        </p:nvCxnSpPr>
        <p:spPr>
          <a:xfrm rot="10800000" flipH="1">
            <a:off x="887501" y="3390047"/>
            <a:ext cx="1151100" cy="5415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28" name="Google Shape;528;p55"/>
          <p:cNvGrpSpPr/>
          <p:nvPr/>
        </p:nvGrpSpPr>
        <p:grpSpPr>
          <a:xfrm>
            <a:off x="1177275" y="3390053"/>
            <a:ext cx="861321" cy="1019372"/>
            <a:chOff x="1177275" y="3390053"/>
            <a:chExt cx="861321" cy="1019372"/>
          </a:xfrm>
        </p:grpSpPr>
        <p:sp>
          <p:nvSpPr>
            <p:cNvPr id="529" name="Google Shape;529;p55"/>
            <p:cNvSpPr/>
            <p:nvPr/>
          </p:nvSpPr>
          <p:spPr>
            <a:xfrm>
              <a:off x="1414899" y="3917450"/>
              <a:ext cx="96300" cy="96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0" name="Google Shape;530;p55"/>
            <p:cNvCxnSpPr>
              <a:stCxn id="505" idx="4"/>
              <a:endCxn id="529" idx="0"/>
            </p:cNvCxnSpPr>
            <p:nvPr/>
          </p:nvCxnSpPr>
          <p:spPr>
            <a:xfrm>
              <a:off x="1463049" y="3404150"/>
              <a:ext cx="0" cy="513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31" name="Google Shape;531;p55"/>
            <p:cNvCxnSpPr>
              <a:stCxn id="529" idx="7"/>
              <a:endCxn id="506" idx="3"/>
            </p:cNvCxnSpPr>
            <p:nvPr/>
          </p:nvCxnSpPr>
          <p:spPr>
            <a:xfrm rot="10800000" flipH="1">
              <a:off x="1497096" y="3390053"/>
              <a:ext cx="541500" cy="5415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2" name="Google Shape;532;p55"/>
            <p:cNvSpPr txBox="1"/>
            <p:nvPr/>
          </p:nvSpPr>
          <p:spPr>
            <a:xfrm>
              <a:off x="1177275" y="3980125"/>
              <a:ext cx="6126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fib(0)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55"/>
          <p:cNvGrpSpPr/>
          <p:nvPr/>
        </p:nvGrpSpPr>
        <p:grpSpPr>
          <a:xfrm>
            <a:off x="2106696" y="2627900"/>
            <a:ext cx="902379" cy="1171925"/>
            <a:chOff x="2106696" y="2627900"/>
            <a:chExt cx="902379" cy="1171925"/>
          </a:xfrm>
        </p:grpSpPr>
        <p:sp>
          <p:nvSpPr>
            <p:cNvPr id="534" name="Google Shape;534;p55"/>
            <p:cNvSpPr/>
            <p:nvPr/>
          </p:nvSpPr>
          <p:spPr>
            <a:xfrm>
              <a:off x="2634099" y="3307850"/>
              <a:ext cx="96300" cy="96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5" name="Google Shape;535;p55"/>
            <p:cNvCxnSpPr>
              <a:stCxn id="478" idx="5"/>
              <a:endCxn id="534" idx="1"/>
            </p:cNvCxnSpPr>
            <p:nvPr/>
          </p:nvCxnSpPr>
          <p:spPr>
            <a:xfrm>
              <a:off x="2106696" y="2628047"/>
              <a:ext cx="541500" cy="6939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36" name="Google Shape;536;p55"/>
            <p:cNvCxnSpPr>
              <a:stCxn id="534" idx="0"/>
              <a:endCxn id="479" idx="4"/>
            </p:cNvCxnSpPr>
            <p:nvPr/>
          </p:nvCxnSpPr>
          <p:spPr>
            <a:xfrm rot="10800000">
              <a:off x="2682249" y="2642150"/>
              <a:ext cx="0" cy="6657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7" name="Google Shape;537;p55"/>
            <p:cNvSpPr txBox="1"/>
            <p:nvPr/>
          </p:nvSpPr>
          <p:spPr>
            <a:xfrm>
              <a:off x="2396475" y="3370525"/>
              <a:ext cx="6126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fib(1)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8" name="Google Shape;538;p55"/>
            <p:cNvCxnSpPr>
              <a:stCxn id="506" idx="6"/>
              <a:endCxn id="479" idx="3"/>
            </p:cNvCxnSpPr>
            <p:nvPr/>
          </p:nvCxnSpPr>
          <p:spPr>
            <a:xfrm rot="10800000" flipH="1">
              <a:off x="2120799" y="2627900"/>
              <a:ext cx="527400" cy="7281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539" name="Google Shape;539;p55"/>
          <p:cNvCxnSpPr>
            <a:stCxn id="479" idx="7"/>
            <a:endCxn id="472" idx="3"/>
          </p:cNvCxnSpPr>
          <p:nvPr/>
        </p:nvCxnSpPr>
        <p:spPr>
          <a:xfrm rot="10800000" flipH="1">
            <a:off x="2716296" y="1866053"/>
            <a:ext cx="541500" cy="6939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40" name="Google Shape;540;p55"/>
          <p:cNvGrpSpPr/>
          <p:nvPr/>
        </p:nvGrpSpPr>
        <p:grpSpPr>
          <a:xfrm>
            <a:off x="567675" y="3404150"/>
            <a:ext cx="612600" cy="1005275"/>
            <a:chOff x="567675" y="3404150"/>
            <a:chExt cx="612600" cy="1005275"/>
          </a:xfrm>
        </p:grpSpPr>
        <p:sp>
          <p:nvSpPr>
            <p:cNvPr id="541" name="Google Shape;541;p55"/>
            <p:cNvSpPr/>
            <p:nvPr/>
          </p:nvSpPr>
          <p:spPr>
            <a:xfrm>
              <a:off x="805299" y="3917450"/>
              <a:ext cx="96300" cy="96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2" name="Google Shape;542;p55"/>
            <p:cNvCxnSpPr>
              <a:stCxn id="504" idx="4"/>
              <a:endCxn id="541" idx="0"/>
            </p:cNvCxnSpPr>
            <p:nvPr/>
          </p:nvCxnSpPr>
          <p:spPr>
            <a:xfrm>
              <a:off x="853449" y="3404150"/>
              <a:ext cx="0" cy="513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43" name="Google Shape;543;p55"/>
            <p:cNvSpPr txBox="1"/>
            <p:nvPr/>
          </p:nvSpPr>
          <p:spPr>
            <a:xfrm>
              <a:off x="567675" y="3980125"/>
              <a:ext cx="6126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fib(1)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93BAC1-DA14-EFB7-1DBD-6817F82FE072}"/>
              </a:ext>
            </a:extLst>
          </p:cNvPr>
          <p:cNvSpPr txBox="1"/>
          <p:nvPr/>
        </p:nvSpPr>
        <p:spPr>
          <a:xfrm>
            <a:off x="8162641" y="7434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6"/>
          <p:cNvSpPr/>
          <p:nvPr/>
        </p:nvSpPr>
        <p:spPr>
          <a:xfrm>
            <a:off x="1885550" y="1665174"/>
            <a:ext cx="1583700" cy="32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56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fib(4)</a:t>
            </a:r>
            <a:r>
              <a:rPr lang="en"/>
              <a:t> task graph</a:t>
            </a:r>
            <a:endParaRPr sz="1100"/>
          </a:p>
        </p:txBody>
      </p:sp>
      <p:sp>
        <p:nvSpPr>
          <p:cNvPr id="551" name="Google Shape;551;p56"/>
          <p:cNvSpPr txBox="1"/>
          <p:nvPr/>
        </p:nvSpPr>
        <p:spPr>
          <a:xfrm>
            <a:off x="5456525" y="450325"/>
            <a:ext cx="350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Fibonacci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2) 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chemeClr val="dk1"/>
                </a:solidFill>
                <a:highlight>
                  <a:srgbClr val="93C47D"/>
                </a:highlight>
                <a:latin typeface="Consolas"/>
                <a:ea typeface="Consolas"/>
                <a:cs typeface="Consolas"/>
                <a:sym typeface="Consolas"/>
              </a:rPr>
              <a:t>spawn</a:t>
            </a: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task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-1);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chemeClr val="dk1"/>
                </a:solidFill>
                <a:highlight>
                  <a:srgbClr val="93C47D"/>
                </a:highlight>
                <a:latin typeface="Consolas"/>
                <a:ea typeface="Consolas"/>
                <a:cs typeface="Consolas"/>
                <a:sym typeface="Consolas"/>
              </a:rPr>
              <a:t>spawn</a:t>
            </a: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task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-2);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chemeClr val="dk1"/>
                </a:solidFill>
                <a:highlight>
                  <a:srgbClr val="E06666"/>
                </a:highlight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tasks to complete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addition of task results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2" name="Google Shape;552;p56"/>
          <p:cNvSpPr/>
          <p:nvPr/>
        </p:nvSpPr>
        <p:spPr>
          <a:xfrm>
            <a:off x="5997324" y="1469450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6"/>
          <p:cNvSpPr/>
          <p:nvPr/>
        </p:nvSpPr>
        <p:spPr>
          <a:xfrm>
            <a:off x="5997324" y="1651453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6"/>
          <p:cNvSpPr/>
          <p:nvPr/>
        </p:nvSpPr>
        <p:spPr>
          <a:xfrm>
            <a:off x="5997324" y="1843049"/>
            <a:ext cx="96300" cy="963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6"/>
          <p:cNvSpPr txBox="1"/>
          <p:nvPr/>
        </p:nvSpPr>
        <p:spPr>
          <a:xfrm>
            <a:off x="4978425" y="268837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What is a task?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56"/>
          <p:cNvSpPr/>
          <p:nvPr/>
        </p:nvSpPr>
        <p:spPr>
          <a:xfrm>
            <a:off x="5997324" y="1125454"/>
            <a:ext cx="96300" cy="963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6"/>
          <p:cNvSpPr/>
          <p:nvPr/>
        </p:nvSpPr>
        <p:spPr>
          <a:xfrm>
            <a:off x="7061624" y="3185775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6"/>
          <p:cNvSpPr/>
          <p:nvPr/>
        </p:nvSpPr>
        <p:spPr>
          <a:xfrm>
            <a:off x="8229043" y="3185774"/>
            <a:ext cx="96300" cy="963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6"/>
          <p:cNvSpPr/>
          <p:nvPr/>
        </p:nvSpPr>
        <p:spPr>
          <a:xfrm>
            <a:off x="5937849" y="3185779"/>
            <a:ext cx="96300" cy="963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56"/>
          <p:cNvSpPr txBox="1"/>
          <p:nvPr/>
        </p:nvSpPr>
        <p:spPr>
          <a:xfrm>
            <a:off x="6748875" y="3282075"/>
            <a:ext cx="7218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spawn </a:t>
            </a:r>
            <a:endParaRPr/>
          </a:p>
        </p:txBody>
      </p:sp>
      <p:sp>
        <p:nvSpPr>
          <p:cNvPr id="561" name="Google Shape;561;p56"/>
          <p:cNvSpPr txBox="1"/>
          <p:nvPr/>
        </p:nvSpPr>
        <p:spPr>
          <a:xfrm>
            <a:off x="5353000" y="3282075"/>
            <a:ext cx="12660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base case</a:t>
            </a:r>
            <a:endParaRPr/>
          </a:p>
        </p:txBody>
      </p:sp>
      <p:sp>
        <p:nvSpPr>
          <p:cNvPr id="562" name="Google Shape;562;p56"/>
          <p:cNvSpPr txBox="1"/>
          <p:nvPr/>
        </p:nvSpPr>
        <p:spPr>
          <a:xfrm>
            <a:off x="7644194" y="3282075"/>
            <a:ext cx="12660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endParaRPr/>
          </a:p>
        </p:txBody>
      </p:sp>
      <p:sp>
        <p:nvSpPr>
          <p:cNvPr id="563" name="Google Shape;563;p56"/>
          <p:cNvSpPr/>
          <p:nvPr/>
        </p:nvSpPr>
        <p:spPr>
          <a:xfrm>
            <a:off x="2024499" y="1783850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56"/>
          <p:cNvSpPr/>
          <p:nvPr/>
        </p:nvSpPr>
        <p:spPr>
          <a:xfrm>
            <a:off x="2634099" y="1783850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6"/>
          <p:cNvSpPr/>
          <p:nvPr/>
        </p:nvSpPr>
        <p:spPr>
          <a:xfrm>
            <a:off x="3243699" y="1783850"/>
            <a:ext cx="96300" cy="963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6" name="Google Shape;566;p56"/>
          <p:cNvCxnSpPr>
            <a:stCxn id="563" idx="6"/>
            <a:endCxn id="564" idx="2"/>
          </p:cNvCxnSpPr>
          <p:nvPr/>
        </p:nvCxnSpPr>
        <p:spPr>
          <a:xfrm>
            <a:off x="2120799" y="1832000"/>
            <a:ext cx="51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7" name="Google Shape;567;p56"/>
          <p:cNvCxnSpPr>
            <a:stCxn id="564" idx="6"/>
            <a:endCxn id="565" idx="2"/>
          </p:cNvCxnSpPr>
          <p:nvPr/>
        </p:nvCxnSpPr>
        <p:spPr>
          <a:xfrm>
            <a:off x="2730399" y="1832000"/>
            <a:ext cx="51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8" name="Google Shape;568;p56"/>
          <p:cNvSpPr txBox="1"/>
          <p:nvPr/>
        </p:nvSpPr>
        <p:spPr>
          <a:xfrm>
            <a:off x="1101075" y="1617925"/>
            <a:ext cx="612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fib(4)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56"/>
          <p:cNvSpPr/>
          <p:nvPr/>
        </p:nvSpPr>
        <p:spPr>
          <a:xfrm>
            <a:off x="1275950" y="2427174"/>
            <a:ext cx="1583700" cy="32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56"/>
          <p:cNvSpPr/>
          <p:nvPr/>
        </p:nvSpPr>
        <p:spPr>
          <a:xfrm>
            <a:off x="1414899" y="2545850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56"/>
          <p:cNvSpPr/>
          <p:nvPr/>
        </p:nvSpPr>
        <p:spPr>
          <a:xfrm>
            <a:off x="2024499" y="2545850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56"/>
          <p:cNvSpPr/>
          <p:nvPr/>
        </p:nvSpPr>
        <p:spPr>
          <a:xfrm>
            <a:off x="2634099" y="2545850"/>
            <a:ext cx="96300" cy="963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3" name="Google Shape;573;p56"/>
          <p:cNvCxnSpPr>
            <a:stCxn id="570" idx="6"/>
            <a:endCxn id="571" idx="2"/>
          </p:cNvCxnSpPr>
          <p:nvPr/>
        </p:nvCxnSpPr>
        <p:spPr>
          <a:xfrm>
            <a:off x="1511199" y="2594000"/>
            <a:ext cx="51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4" name="Google Shape;574;p56"/>
          <p:cNvCxnSpPr>
            <a:stCxn id="571" idx="6"/>
            <a:endCxn id="572" idx="2"/>
          </p:cNvCxnSpPr>
          <p:nvPr/>
        </p:nvCxnSpPr>
        <p:spPr>
          <a:xfrm>
            <a:off x="2120799" y="2594000"/>
            <a:ext cx="51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5" name="Google Shape;575;p56"/>
          <p:cNvSpPr/>
          <p:nvPr/>
        </p:nvSpPr>
        <p:spPr>
          <a:xfrm>
            <a:off x="3104750" y="2427174"/>
            <a:ext cx="1583700" cy="32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6"/>
          <p:cNvSpPr/>
          <p:nvPr/>
        </p:nvSpPr>
        <p:spPr>
          <a:xfrm>
            <a:off x="3243699" y="2545850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6"/>
          <p:cNvSpPr/>
          <p:nvPr/>
        </p:nvSpPr>
        <p:spPr>
          <a:xfrm>
            <a:off x="3853299" y="2545850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56"/>
          <p:cNvSpPr/>
          <p:nvPr/>
        </p:nvSpPr>
        <p:spPr>
          <a:xfrm>
            <a:off x="4462899" y="2545850"/>
            <a:ext cx="96300" cy="963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9" name="Google Shape;579;p56"/>
          <p:cNvCxnSpPr>
            <a:stCxn id="576" idx="6"/>
            <a:endCxn id="577" idx="2"/>
          </p:cNvCxnSpPr>
          <p:nvPr/>
        </p:nvCxnSpPr>
        <p:spPr>
          <a:xfrm>
            <a:off x="3339999" y="2594000"/>
            <a:ext cx="51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0" name="Google Shape;580;p56"/>
          <p:cNvCxnSpPr>
            <a:stCxn id="577" idx="6"/>
            <a:endCxn id="578" idx="2"/>
          </p:cNvCxnSpPr>
          <p:nvPr/>
        </p:nvCxnSpPr>
        <p:spPr>
          <a:xfrm>
            <a:off x="3949599" y="2594000"/>
            <a:ext cx="51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1" name="Google Shape;581;p56"/>
          <p:cNvSpPr/>
          <p:nvPr/>
        </p:nvSpPr>
        <p:spPr>
          <a:xfrm>
            <a:off x="666350" y="3189174"/>
            <a:ext cx="1583700" cy="32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56"/>
          <p:cNvSpPr/>
          <p:nvPr/>
        </p:nvSpPr>
        <p:spPr>
          <a:xfrm>
            <a:off x="805299" y="3307850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56"/>
          <p:cNvSpPr/>
          <p:nvPr/>
        </p:nvSpPr>
        <p:spPr>
          <a:xfrm>
            <a:off x="1414899" y="3307850"/>
            <a:ext cx="96300" cy="9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6"/>
          <p:cNvSpPr/>
          <p:nvPr/>
        </p:nvSpPr>
        <p:spPr>
          <a:xfrm>
            <a:off x="2024499" y="3307850"/>
            <a:ext cx="96300" cy="963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5" name="Google Shape;585;p56"/>
          <p:cNvCxnSpPr>
            <a:stCxn id="582" idx="6"/>
            <a:endCxn id="583" idx="2"/>
          </p:cNvCxnSpPr>
          <p:nvPr/>
        </p:nvCxnSpPr>
        <p:spPr>
          <a:xfrm>
            <a:off x="901599" y="3356000"/>
            <a:ext cx="51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6" name="Google Shape;586;p56"/>
          <p:cNvCxnSpPr>
            <a:stCxn id="583" idx="6"/>
            <a:endCxn id="584" idx="2"/>
          </p:cNvCxnSpPr>
          <p:nvPr/>
        </p:nvCxnSpPr>
        <p:spPr>
          <a:xfrm>
            <a:off x="1511199" y="3356000"/>
            <a:ext cx="51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7" name="Google Shape;587;p56"/>
          <p:cNvSpPr/>
          <p:nvPr/>
        </p:nvSpPr>
        <p:spPr>
          <a:xfrm>
            <a:off x="805299" y="3917450"/>
            <a:ext cx="96300" cy="96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6"/>
          <p:cNvSpPr/>
          <p:nvPr/>
        </p:nvSpPr>
        <p:spPr>
          <a:xfrm>
            <a:off x="1414899" y="3917450"/>
            <a:ext cx="96300" cy="96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6"/>
          <p:cNvSpPr/>
          <p:nvPr/>
        </p:nvSpPr>
        <p:spPr>
          <a:xfrm>
            <a:off x="2634099" y="3307850"/>
            <a:ext cx="96300" cy="96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56"/>
          <p:cNvSpPr/>
          <p:nvPr/>
        </p:nvSpPr>
        <p:spPr>
          <a:xfrm>
            <a:off x="3243699" y="3307850"/>
            <a:ext cx="96300" cy="96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56"/>
          <p:cNvSpPr/>
          <p:nvPr/>
        </p:nvSpPr>
        <p:spPr>
          <a:xfrm>
            <a:off x="3853299" y="3307850"/>
            <a:ext cx="96300" cy="96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2" name="Google Shape;592;p56"/>
          <p:cNvCxnSpPr>
            <a:stCxn id="563" idx="3"/>
            <a:endCxn id="570" idx="7"/>
          </p:cNvCxnSpPr>
          <p:nvPr/>
        </p:nvCxnSpPr>
        <p:spPr>
          <a:xfrm flipH="1">
            <a:off x="1497101" y="1866047"/>
            <a:ext cx="541500" cy="6939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3" name="Google Shape;593;p56"/>
          <p:cNvCxnSpPr>
            <a:stCxn id="570" idx="3"/>
            <a:endCxn id="582" idx="7"/>
          </p:cNvCxnSpPr>
          <p:nvPr/>
        </p:nvCxnSpPr>
        <p:spPr>
          <a:xfrm flipH="1">
            <a:off x="887501" y="2628047"/>
            <a:ext cx="541500" cy="6939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4" name="Google Shape;594;p56"/>
          <p:cNvCxnSpPr>
            <a:stCxn id="582" idx="4"/>
            <a:endCxn id="587" idx="0"/>
          </p:cNvCxnSpPr>
          <p:nvPr/>
        </p:nvCxnSpPr>
        <p:spPr>
          <a:xfrm>
            <a:off x="853449" y="3404150"/>
            <a:ext cx="0" cy="5133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5" name="Google Shape;595;p56"/>
          <p:cNvCxnSpPr>
            <a:endCxn id="584" idx="3"/>
          </p:cNvCxnSpPr>
          <p:nvPr/>
        </p:nvCxnSpPr>
        <p:spPr>
          <a:xfrm rot="10800000" flipH="1">
            <a:off x="887501" y="3390047"/>
            <a:ext cx="1151100" cy="5415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6" name="Google Shape;596;p56"/>
          <p:cNvCxnSpPr>
            <a:stCxn id="583" idx="4"/>
            <a:endCxn id="588" idx="0"/>
          </p:cNvCxnSpPr>
          <p:nvPr/>
        </p:nvCxnSpPr>
        <p:spPr>
          <a:xfrm>
            <a:off x="1463049" y="3404150"/>
            <a:ext cx="0" cy="5133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7" name="Google Shape;597;p56"/>
          <p:cNvCxnSpPr>
            <a:stCxn id="588" idx="7"/>
            <a:endCxn id="584" idx="3"/>
          </p:cNvCxnSpPr>
          <p:nvPr/>
        </p:nvCxnSpPr>
        <p:spPr>
          <a:xfrm rot="10800000" flipH="1">
            <a:off x="1497096" y="3390053"/>
            <a:ext cx="541500" cy="5415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8" name="Google Shape;598;p56"/>
          <p:cNvCxnSpPr>
            <a:stCxn id="571" idx="5"/>
            <a:endCxn id="589" idx="1"/>
          </p:cNvCxnSpPr>
          <p:nvPr/>
        </p:nvCxnSpPr>
        <p:spPr>
          <a:xfrm>
            <a:off x="2106696" y="2628047"/>
            <a:ext cx="541500" cy="6939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9" name="Google Shape;599;p56"/>
          <p:cNvCxnSpPr>
            <a:stCxn id="589" idx="0"/>
            <a:endCxn id="572" idx="4"/>
          </p:cNvCxnSpPr>
          <p:nvPr/>
        </p:nvCxnSpPr>
        <p:spPr>
          <a:xfrm rot="10800000">
            <a:off x="2682249" y="2642150"/>
            <a:ext cx="0" cy="6657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0" name="Google Shape;600;p56"/>
          <p:cNvCxnSpPr>
            <a:stCxn id="584" idx="6"/>
            <a:endCxn id="572" idx="3"/>
          </p:cNvCxnSpPr>
          <p:nvPr/>
        </p:nvCxnSpPr>
        <p:spPr>
          <a:xfrm rot="10800000" flipH="1">
            <a:off x="2120799" y="2627900"/>
            <a:ext cx="527400" cy="7281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1" name="Google Shape;601;p56"/>
          <p:cNvCxnSpPr>
            <a:stCxn id="564" idx="5"/>
            <a:endCxn id="576" idx="1"/>
          </p:cNvCxnSpPr>
          <p:nvPr/>
        </p:nvCxnSpPr>
        <p:spPr>
          <a:xfrm>
            <a:off x="2716296" y="1866047"/>
            <a:ext cx="541500" cy="6939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2" name="Google Shape;602;p56"/>
          <p:cNvCxnSpPr>
            <a:stCxn id="576" idx="4"/>
            <a:endCxn id="590" idx="0"/>
          </p:cNvCxnSpPr>
          <p:nvPr/>
        </p:nvCxnSpPr>
        <p:spPr>
          <a:xfrm>
            <a:off x="3291849" y="2642150"/>
            <a:ext cx="0" cy="6657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3" name="Google Shape;603;p56"/>
          <p:cNvCxnSpPr>
            <a:stCxn id="577" idx="4"/>
            <a:endCxn id="591" idx="0"/>
          </p:cNvCxnSpPr>
          <p:nvPr/>
        </p:nvCxnSpPr>
        <p:spPr>
          <a:xfrm>
            <a:off x="3901449" y="2642150"/>
            <a:ext cx="0" cy="6657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4" name="Google Shape;604;p56"/>
          <p:cNvCxnSpPr>
            <a:endCxn id="578" idx="3"/>
          </p:cNvCxnSpPr>
          <p:nvPr/>
        </p:nvCxnSpPr>
        <p:spPr>
          <a:xfrm rot="10800000" flipH="1">
            <a:off x="3325901" y="2628047"/>
            <a:ext cx="1151100" cy="6939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56"/>
          <p:cNvCxnSpPr>
            <a:stCxn id="591" idx="7"/>
            <a:endCxn id="578" idx="3"/>
          </p:cNvCxnSpPr>
          <p:nvPr/>
        </p:nvCxnSpPr>
        <p:spPr>
          <a:xfrm rot="10800000" flipH="1">
            <a:off x="3935496" y="2628053"/>
            <a:ext cx="541500" cy="6939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6" name="Google Shape;606;p56"/>
          <p:cNvCxnSpPr>
            <a:endCxn id="565" idx="5"/>
          </p:cNvCxnSpPr>
          <p:nvPr/>
        </p:nvCxnSpPr>
        <p:spPr>
          <a:xfrm rot="10800000">
            <a:off x="3325896" y="1866047"/>
            <a:ext cx="1151100" cy="6939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7" name="Google Shape;607;p56"/>
          <p:cNvCxnSpPr>
            <a:stCxn id="572" idx="7"/>
            <a:endCxn id="565" idx="3"/>
          </p:cNvCxnSpPr>
          <p:nvPr/>
        </p:nvCxnSpPr>
        <p:spPr>
          <a:xfrm rot="10800000" flipH="1">
            <a:off x="2716296" y="1866053"/>
            <a:ext cx="541500" cy="6939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56"/>
          <p:cNvSpPr txBox="1"/>
          <p:nvPr/>
        </p:nvSpPr>
        <p:spPr>
          <a:xfrm>
            <a:off x="643875" y="2379925"/>
            <a:ext cx="612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fib(3)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56"/>
          <p:cNvSpPr txBox="1"/>
          <p:nvPr/>
        </p:nvSpPr>
        <p:spPr>
          <a:xfrm>
            <a:off x="4758675" y="2379925"/>
            <a:ext cx="612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fib(2)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56"/>
          <p:cNvSpPr txBox="1"/>
          <p:nvPr/>
        </p:nvSpPr>
        <p:spPr>
          <a:xfrm>
            <a:off x="3006075" y="3370525"/>
            <a:ext cx="612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fib(1)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56"/>
          <p:cNvSpPr txBox="1"/>
          <p:nvPr/>
        </p:nvSpPr>
        <p:spPr>
          <a:xfrm>
            <a:off x="3615675" y="3370525"/>
            <a:ext cx="612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fib(0)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56"/>
          <p:cNvSpPr txBox="1"/>
          <p:nvPr/>
        </p:nvSpPr>
        <p:spPr>
          <a:xfrm>
            <a:off x="2396475" y="3370525"/>
            <a:ext cx="612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fib(1)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56"/>
          <p:cNvSpPr txBox="1"/>
          <p:nvPr/>
        </p:nvSpPr>
        <p:spPr>
          <a:xfrm>
            <a:off x="567675" y="3980125"/>
            <a:ext cx="612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fib(1)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56"/>
          <p:cNvSpPr txBox="1"/>
          <p:nvPr/>
        </p:nvSpPr>
        <p:spPr>
          <a:xfrm>
            <a:off x="1177275" y="3980125"/>
            <a:ext cx="612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fib(0)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56"/>
          <p:cNvSpPr txBox="1"/>
          <p:nvPr/>
        </p:nvSpPr>
        <p:spPr>
          <a:xfrm>
            <a:off x="110475" y="3141925"/>
            <a:ext cx="612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fib(2)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6" name="Google Shape;616;p56"/>
          <p:cNvCxnSpPr/>
          <p:nvPr/>
        </p:nvCxnSpPr>
        <p:spPr>
          <a:xfrm>
            <a:off x="5715550" y="4388900"/>
            <a:ext cx="547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7" name="Google Shape;617;p56"/>
          <p:cNvCxnSpPr/>
          <p:nvPr/>
        </p:nvCxnSpPr>
        <p:spPr>
          <a:xfrm>
            <a:off x="6874425" y="4388900"/>
            <a:ext cx="5478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8" name="Google Shape;618;p56"/>
          <p:cNvCxnSpPr/>
          <p:nvPr/>
        </p:nvCxnSpPr>
        <p:spPr>
          <a:xfrm>
            <a:off x="8018544" y="4388900"/>
            <a:ext cx="5478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9" name="Google Shape;619;p56"/>
          <p:cNvSpPr txBox="1"/>
          <p:nvPr/>
        </p:nvSpPr>
        <p:spPr>
          <a:xfrm>
            <a:off x="4978425" y="375517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What is an edge?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56"/>
          <p:cNvSpPr txBox="1"/>
          <p:nvPr/>
        </p:nvSpPr>
        <p:spPr>
          <a:xfrm>
            <a:off x="6748875" y="4501275"/>
            <a:ext cx="7218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spawn </a:t>
            </a:r>
            <a:endParaRPr/>
          </a:p>
        </p:txBody>
      </p:sp>
      <p:sp>
        <p:nvSpPr>
          <p:cNvPr id="621" name="Google Shape;621;p56"/>
          <p:cNvSpPr txBox="1"/>
          <p:nvPr/>
        </p:nvSpPr>
        <p:spPr>
          <a:xfrm>
            <a:off x="5234500" y="4501275"/>
            <a:ext cx="14580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same procedure</a:t>
            </a:r>
            <a:endParaRPr/>
          </a:p>
        </p:txBody>
      </p:sp>
      <p:sp>
        <p:nvSpPr>
          <p:cNvPr id="622" name="Google Shape;622;p56"/>
          <p:cNvSpPr txBox="1"/>
          <p:nvPr/>
        </p:nvSpPr>
        <p:spPr>
          <a:xfrm>
            <a:off x="7644194" y="4501275"/>
            <a:ext cx="12660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endParaRPr/>
          </a:p>
        </p:txBody>
      </p:sp>
      <p:sp>
        <p:nvSpPr>
          <p:cNvPr id="623" name="Google Shape;623;p56"/>
          <p:cNvSpPr txBox="1"/>
          <p:nvPr/>
        </p:nvSpPr>
        <p:spPr>
          <a:xfrm>
            <a:off x="558825" y="444097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critical path length is 8 tasks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56"/>
          <p:cNvSpPr/>
          <p:nvPr/>
        </p:nvSpPr>
        <p:spPr>
          <a:xfrm rot="-3153576">
            <a:off x="1125213" y="2065272"/>
            <a:ext cx="1283524" cy="325458"/>
          </a:xfrm>
          <a:prstGeom prst="ellipse">
            <a:avLst/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56"/>
          <p:cNvSpPr/>
          <p:nvPr/>
        </p:nvSpPr>
        <p:spPr>
          <a:xfrm rot="-3153576">
            <a:off x="515613" y="2827272"/>
            <a:ext cx="1283524" cy="325458"/>
          </a:xfrm>
          <a:prstGeom prst="ellipse">
            <a:avLst/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56"/>
          <p:cNvSpPr/>
          <p:nvPr/>
        </p:nvSpPr>
        <p:spPr>
          <a:xfrm rot="-2224">
            <a:off x="690227" y="3183907"/>
            <a:ext cx="927600" cy="325500"/>
          </a:xfrm>
          <a:prstGeom prst="ellipse">
            <a:avLst/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56"/>
          <p:cNvSpPr/>
          <p:nvPr/>
        </p:nvSpPr>
        <p:spPr>
          <a:xfrm rot="-2698813">
            <a:off x="1172440" y="3493294"/>
            <a:ext cx="1228669" cy="325411"/>
          </a:xfrm>
          <a:prstGeom prst="ellipse">
            <a:avLst/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56"/>
          <p:cNvSpPr/>
          <p:nvPr/>
        </p:nvSpPr>
        <p:spPr>
          <a:xfrm rot="-3109545">
            <a:off x="1716890" y="2819755"/>
            <a:ext cx="1304738" cy="325401"/>
          </a:xfrm>
          <a:prstGeom prst="ellipse">
            <a:avLst/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56"/>
          <p:cNvSpPr/>
          <p:nvPr/>
        </p:nvSpPr>
        <p:spPr>
          <a:xfrm rot="-3109545">
            <a:off x="2326490" y="2057755"/>
            <a:ext cx="1304738" cy="325401"/>
          </a:xfrm>
          <a:prstGeom prst="ellipse">
            <a:avLst/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6"/>
          <p:cNvSpPr/>
          <p:nvPr/>
        </p:nvSpPr>
        <p:spPr>
          <a:xfrm rot="5397776">
            <a:off x="995027" y="3488707"/>
            <a:ext cx="927600" cy="325500"/>
          </a:xfrm>
          <a:prstGeom prst="ellipse">
            <a:avLst/>
          </a:prstGeom>
          <a:noFill/>
          <a:ln w="381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059F3-D4C2-7A82-EE01-7355CDD9FDC0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7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fib(4)</a:t>
            </a:r>
            <a:r>
              <a:rPr lang="en"/>
              <a:t> simplified task graph</a:t>
            </a:r>
            <a:endParaRPr sz="1100"/>
          </a:p>
        </p:txBody>
      </p:sp>
      <p:sp>
        <p:nvSpPr>
          <p:cNvPr id="637" name="Google Shape;637;p57"/>
          <p:cNvSpPr txBox="1"/>
          <p:nvPr/>
        </p:nvSpPr>
        <p:spPr>
          <a:xfrm>
            <a:off x="5456525" y="450325"/>
            <a:ext cx="350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Fibonacci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2) 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spawn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task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-1);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spawn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task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-2);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wait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tasks to complete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addition of task results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8" name="Google Shape;638;p57"/>
          <p:cNvSpPr txBox="1"/>
          <p:nvPr/>
        </p:nvSpPr>
        <p:spPr>
          <a:xfrm>
            <a:off x="4978425" y="268837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What is a task?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57"/>
          <p:cNvSpPr txBox="1"/>
          <p:nvPr/>
        </p:nvSpPr>
        <p:spPr>
          <a:xfrm>
            <a:off x="5574075" y="3210525"/>
            <a:ext cx="30714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Call to Fibonacci</a:t>
            </a:r>
            <a:endParaRPr/>
          </a:p>
        </p:txBody>
      </p:sp>
      <p:cxnSp>
        <p:nvCxnSpPr>
          <p:cNvPr id="640" name="Google Shape;640;p57"/>
          <p:cNvCxnSpPr/>
          <p:nvPr/>
        </p:nvCxnSpPr>
        <p:spPr>
          <a:xfrm>
            <a:off x="6874425" y="4388900"/>
            <a:ext cx="5478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1" name="Google Shape;641;p57"/>
          <p:cNvSpPr txBox="1"/>
          <p:nvPr/>
        </p:nvSpPr>
        <p:spPr>
          <a:xfrm>
            <a:off x="4978425" y="375517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What is an edge?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57"/>
          <p:cNvSpPr txBox="1"/>
          <p:nvPr/>
        </p:nvSpPr>
        <p:spPr>
          <a:xfrm>
            <a:off x="5355975" y="4429725"/>
            <a:ext cx="35076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spawn</a:t>
            </a:r>
            <a:endParaRPr sz="1200"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(no dependency within same procedure)  </a:t>
            </a:r>
            <a:endParaRPr/>
          </a:p>
        </p:txBody>
      </p:sp>
      <p:sp>
        <p:nvSpPr>
          <p:cNvPr id="643" name="Google Shape;643;p57"/>
          <p:cNvSpPr/>
          <p:nvPr/>
        </p:nvSpPr>
        <p:spPr>
          <a:xfrm>
            <a:off x="2676500" y="1271700"/>
            <a:ext cx="347700" cy="347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4" name="Google Shape;644;p57"/>
          <p:cNvGrpSpPr/>
          <p:nvPr/>
        </p:nvGrpSpPr>
        <p:grpSpPr>
          <a:xfrm>
            <a:off x="1304900" y="2330481"/>
            <a:ext cx="1262100" cy="812919"/>
            <a:chOff x="1304900" y="2482881"/>
            <a:chExt cx="1262100" cy="812919"/>
          </a:xfrm>
        </p:grpSpPr>
        <p:sp>
          <p:nvSpPr>
            <p:cNvPr id="645" name="Google Shape;645;p57"/>
            <p:cNvSpPr/>
            <p:nvPr/>
          </p:nvSpPr>
          <p:spPr>
            <a:xfrm>
              <a:off x="1304900" y="2948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7"/>
            <p:cNvSpPr/>
            <p:nvPr/>
          </p:nvSpPr>
          <p:spPr>
            <a:xfrm>
              <a:off x="2219300" y="2948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7" name="Google Shape;647;p57"/>
            <p:cNvCxnSpPr>
              <a:stCxn id="648" idx="3"/>
              <a:endCxn id="645" idx="0"/>
            </p:cNvCxnSpPr>
            <p:nvPr/>
          </p:nvCxnSpPr>
          <p:spPr>
            <a:xfrm flipH="1">
              <a:off x="1478819" y="2482881"/>
              <a:ext cx="334200" cy="465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49" name="Google Shape;649;p57"/>
            <p:cNvCxnSpPr>
              <a:stCxn id="648" idx="5"/>
              <a:endCxn id="646" idx="0"/>
            </p:cNvCxnSpPr>
            <p:nvPr/>
          </p:nvCxnSpPr>
          <p:spPr>
            <a:xfrm>
              <a:off x="2058881" y="2482881"/>
              <a:ext cx="334200" cy="465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50" name="Google Shape;650;p57"/>
          <p:cNvGrpSpPr/>
          <p:nvPr/>
        </p:nvGrpSpPr>
        <p:grpSpPr>
          <a:xfrm>
            <a:off x="847700" y="3092400"/>
            <a:ext cx="1262100" cy="813000"/>
            <a:chOff x="847700" y="3244800"/>
            <a:chExt cx="1262100" cy="813000"/>
          </a:xfrm>
        </p:grpSpPr>
        <p:sp>
          <p:nvSpPr>
            <p:cNvPr id="651" name="Google Shape;651;p57"/>
            <p:cNvSpPr/>
            <p:nvPr/>
          </p:nvSpPr>
          <p:spPr>
            <a:xfrm>
              <a:off x="847700" y="3710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7"/>
            <p:cNvSpPr/>
            <p:nvPr/>
          </p:nvSpPr>
          <p:spPr>
            <a:xfrm>
              <a:off x="1762100" y="3710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3" name="Google Shape;653;p57"/>
            <p:cNvCxnSpPr>
              <a:stCxn id="645" idx="3"/>
              <a:endCxn id="651" idx="0"/>
            </p:cNvCxnSpPr>
            <p:nvPr/>
          </p:nvCxnSpPr>
          <p:spPr>
            <a:xfrm flipH="1">
              <a:off x="1021619" y="3244881"/>
              <a:ext cx="334200" cy="465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4" name="Google Shape;654;p57"/>
            <p:cNvCxnSpPr>
              <a:endCxn id="652" idx="0"/>
            </p:cNvCxnSpPr>
            <p:nvPr/>
          </p:nvCxnSpPr>
          <p:spPr>
            <a:xfrm>
              <a:off x="1601750" y="3244800"/>
              <a:ext cx="334200" cy="465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55" name="Google Shape;655;p57"/>
          <p:cNvGrpSpPr/>
          <p:nvPr/>
        </p:nvGrpSpPr>
        <p:grpSpPr>
          <a:xfrm>
            <a:off x="1762100" y="1568481"/>
            <a:ext cx="2176500" cy="812919"/>
            <a:chOff x="1762100" y="1720881"/>
            <a:chExt cx="2176500" cy="812919"/>
          </a:xfrm>
        </p:grpSpPr>
        <p:sp>
          <p:nvSpPr>
            <p:cNvPr id="648" name="Google Shape;648;p57"/>
            <p:cNvSpPr/>
            <p:nvPr/>
          </p:nvSpPr>
          <p:spPr>
            <a:xfrm>
              <a:off x="1762100" y="2186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7"/>
            <p:cNvSpPr/>
            <p:nvPr/>
          </p:nvSpPr>
          <p:spPr>
            <a:xfrm>
              <a:off x="3590900" y="2186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7" name="Google Shape;657;p57"/>
            <p:cNvCxnSpPr>
              <a:stCxn id="643" idx="3"/>
              <a:endCxn id="648" idx="7"/>
            </p:cNvCxnSpPr>
            <p:nvPr/>
          </p:nvCxnSpPr>
          <p:spPr>
            <a:xfrm flipH="1">
              <a:off x="2059019" y="1720881"/>
              <a:ext cx="668400" cy="5160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8" name="Google Shape;658;p57"/>
            <p:cNvCxnSpPr>
              <a:endCxn id="656" idx="1"/>
            </p:cNvCxnSpPr>
            <p:nvPr/>
          </p:nvCxnSpPr>
          <p:spPr>
            <a:xfrm>
              <a:off x="2973419" y="1721019"/>
              <a:ext cx="668400" cy="5160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59" name="Google Shape;659;p57"/>
          <p:cNvGrpSpPr/>
          <p:nvPr/>
        </p:nvGrpSpPr>
        <p:grpSpPr>
          <a:xfrm>
            <a:off x="3133700" y="2330481"/>
            <a:ext cx="1262100" cy="812919"/>
            <a:chOff x="3133700" y="2482881"/>
            <a:chExt cx="1262100" cy="812919"/>
          </a:xfrm>
        </p:grpSpPr>
        <p:sp>
          <p:nvSpPr>
            <p:cNvPr id="660" name="Google Shape;660;p57"/>
            <p:cNvSpPr/>
            <p:nvPr/>
          </p:nvSpPr>
          <p:spPr>
            <a:xfrm>
              <a:off x="3133700" y="2948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7"/>
            <p:cNvSpPr/>
            <p:nvPr/>
          </p:nvSpPr>
          <p:spPr>
            <a:xfrm>
              <a:off x="4048100" y="2948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2" name="Google Shape;662;p57"/>
            <p:cNvCxnSpPr>
              <a:stCxn id="656" idx="3"/>
              <a:endCxn id="660" idx="0"/>
            </p:cNvCxnSpPr>
            <p:nvPr/>
          </p:nvCxnSpPr>
          <p:spPr>
            <a:xfrm flipH="1">
              <a:off x="3307619" y="2482881"/>
              <a:ext cx="334200" cy="465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63" name="Google Shape;663;p57"/>
            <p:cNvCxnSpPr>
              <a:stCxn id="656" idx="5"/>
              <a:endCxn id="661" idx="0"/>
            </p:cNvCxnSpPr>
            <p:nvPr/>
          </p:nvCxnSpPr>
          <p:spPr>
            <a:xfrm>
              <a:off x="3887681" y="2482881"/>
              <a:ext cx="334200" cy="465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64" name="Google Shape;664;p57"/>
          <p:cNvSpPr txBox="1"/>
          <p:nvPr/>
        </p:nvSpPr>
        <p:spPr>
          <a:xfrm>
            <a:off x="558825" y="413617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Simpler at the expense of not modelling joins and inter-process dependencies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79D5A-EFC8-6688-1993-D24388612597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7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fib(4)</a:t>
            </a:r>
            <a:r>
              <a:rPr lang="en"/>
              <a:t> simplified task graph</a:t>
            </a:r>
            <a:endParaRPr sz="1100"/>
          </a:p>
        </p:txBody>
      </p:sp>
      <p:sp>
        <p:nvSpPr>
          <p:cNvPr id="637" name="Google Shape;637;p57"/>
          <p:cNvSpPr txBox="1"/>
          <p:nvPr/>
        </p:nvSpPr>
        <p:spPr>
          <a:xfrm>
            <a:off x="5456525" y="450325"/>
            <a:ext cx="350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Fibonacci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2) 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spawn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task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-1);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spawn 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task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fib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-2);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wait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tasks to complete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addition of task results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8" name="Google Shape;638;p57"/>
          <p:cNvSpPr txBox="1"/>
          <p:nvPr/>
        </p:nvSpPr>
        <p:spPr>
          <a:xfrm>
            <a:off x="4978425" y="268837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What is a task?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57"/>
          <p:cNvSpPr txBox="1"/>
          <p:nvPr/>
        </p:nvSpPr>
        <p:spPr>
          <a:xfrm>
            <a:off x="5574075" y="3210525"/>
            <a:ext cx="30714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Call to Fibonacci</a:t>
            </a:r>
            <a:endParaRPr/>
          </a:p>
        </p:txBody>
      </p:sp>
      <p:cxnSp>
        <p:nvCxnSpPr>
          <p:cNvPr id="640" name="Google Shape;640;p57"/>
          <p:cNvCxnSpPr/>
          <p:nvPr/>
        </p:nvCxnSpPr>
        <p:spPr>
          <a:xfrm>
            <a:off x="6874425" y="4388900"/>
            <a:ext cx="5478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1" name="Google Shape;641;p57"/>
          <p:cNvSpPr txBox="1"/>
          <p:nvPr/>
        </p:nvSpPr>
        <p:spPr>
          <a:xfrm>
            <a:off x="4978425" y="375517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What is an edge?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57"/>
          <p:cNvSpPr txBox="1"/>
          <p:nvPr/>
        </p:nvSpPr>
        <p:spPr>
          <a:xfrm>
            <a:off x="5355975" y="4429725"/>
            <a:ext cx="35076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spawn</a:t>
            </a:r>
            <a:endParaRPr sz="1200"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(no dependency within same procedure)  </a:t>
            </a:r>
            <a:endParaRPr/>
          </a:p>
        </p:txBody>
      </p:sp>
      <p:sp>
        <p:nvSpPr>
          <p:cNvPr id="643" name="Google Shape;643;p57"/>
          <p:cNvSpPr/>
          <p:nvPr/>
        </p:nvSpPr>
        <p:spPr>
          <a:xfrm>
            <a:off x="2676500" y="1271700"/>
            <a:ext cx="347700" cy="347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4" name="Google Shape;644;p57"/>
          <p:cNvGrpSpPr/>
          <p:nvPr/>
        </p:nvGrpSpPr>
        <p:grpSpPr>
          <a:xfrm>
            <a:off x="1304900" y="2330481"/>
            <a:ext cx="1262100" cy="812919"/>
            <a:chOff x="1304900" y="2482881"/>
            <a:chExt cx="1262100" cy="812919"/>
          </a:xfrm>
        </p:grpSpPr>
        <p:sp>
          <p:nvSpPr>
            <p:cNvPr id="645" name="Google Shape;645;p57"/>
            <p:cNvSpPr/>
            <p:nvPr/>
          </p:nvSpPr>
          <p:spPr>
            <a:xfrm>
              <a:off x="1304900" y="2948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7"/>
            <p:cNvSpPr/>
            <p:nvPr/>
          </p:nvSpPr>
          <p:spPr>
            <a:xfrm>
              <a:off x="2219300" y="2948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7" name="Google Shape;647;p57"/>
            <p:cNvCxnSpPr>
              <a:stCxn id="648" idx="3"/>
              <a:endCxn id="645" idx="0"/>
            </p:cNvCxnSpPr>
            <p:nvPr/>
          </p:nvCxnSpPr>
          <p:spPr>
            <a:xfrm flipH="1">
              <a:off x="1478819" y="2482881"/>
              <a:ext cx="334200" cy="465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49" name="Google Shape;649;p57"/>
            <p:cNvCxnSpPr>
              <a:stCxn id="648" idx="5"/>
              <a:endCxn id="646" idx="0"/>
            </p:cNvCxnSpPr>
            <p:nvPr/>
          </p:nvCxnSpPr>
          <p:spPr>
            <a:xfrm>
              <a:off x="2058881" y="2482881"/>
              <a:ext cx="334200" cy="465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50" name="Google Shape;650;p57"/>
          <p:cNvGrpSpPr/>
          <p:nvPr/>
        </p:nvGrpSpPr>
        <p:grpSpPr>
          <a:xfrm>
            <a:off x="847700" y="3092400"/>
            <a:ext cx="1262100" cy="813000"/>
            <a:chOff x="847700" y="3244800"/>
            <a:chExt cx="1262100" cy="813000"/>
          </a:xfrm>
        </p:grpSpPr>
        <p:sp>
          <p:nvSpPr>
            <p:cNvPr id="651" name="Google Shape;651;p57"/>
            <p:cNvSpPr/>
            <p:nvPr/>
          </p:nvSpPr>
          <p:spPr>
            <a:xfrm>
              <a:off x="847700" y="3710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7"/>
            <p:cNvSpPr/>
            <p:nvPr/>
          </p:nvSpPr>
          <p:spPr>
            <a:xfrm>
              <a:off x="1762100" y="3710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3" name="Google Shape;653;p57"/>
            <p:cNvCxnSpPr>
              <a:stCxn id="645" idx="3"/>
              <a:endCxn id="651" idx="0"/>
            </p:cNvCxnSpPr>
            <p:nvPr/>
          </p:nvCxnSpPr>
          <p:spPr>
            <a:xfrm flipH="1">
              <a:off x="1021619" y="3244881"/>
              <a:ext cx="334200" cy="465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4" name="Google Shape;654;p57"/>
            <p:cNvCxnSpPr>
              <a:endCxn id="652" idx="0"/>
            </p:cNvCxnSpPr>
            <p:nvPr/>
          </p:nvCxnSpPr>
          <p:spPr>
            <a:xfrm>
              <a:off x="1601750" y="3244800"/>
              <a:ext cx="334200" cy="465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55" name="Google Shape;655;p57"/>
          <p:cNvGrpSpPr/>
          <p:nvPr/>
        </p:nvGrpSpPr>
        <p:grpSpPr>
          <a:xfrm>
            <a:off x="1762100" y="1568481"/>
            <a:ext cx="2176500" cy="812919"/>
            <a:chOff x="1762100" y="1720881"/>
            <a:chExt cx="2176500" cy="812919"/>
          </a:xfrm>
        </p:grpSpPr>
        <p:sp>
          <p:nvSpPr>
            <p:cNvPr id="648" name="Google Shape;648;p57"/>
            <p:cNvSpPr/>
            <p:nvPr/>
          </p:nvSpPr>
          <p:spPr>
            <a:xfrm>
              <a:off x="1762100" y="2186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7"/>
            <p:cNvSpPr/>
            <p:nvPr/>
          </p:nvSpPr>
          <p:spPr>
            <a:xfrm>
              <a:off x="3590900" y="2186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7" name="Google Shape;657;p57"/>
            <p:cNvCxnSpPr>
              <a:stCxn id="643" idx="3"/>
              <a:endCxn id="648" idx="7"/>
            </p:cNvCxnSpPr>
            <p:nvPr/>
          </p:nvCxnSpPr>
          <p:spPr>
            <a:xfrm flipH="1">
              <a:off x="2059019" y="1720881"/>
              <a:ext cx="668400" cy="5160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8" name="Google Shape;658;p57"/>
            <p:cNvCxnSpPr>
              <a:endCxn id="656" idx="1"/>
            </p:cNvCxnSpPr>
            <p:nvPr/>
          </p:nvCxnSpPr>
          <p:spPr>
            <a:xfrm>
              <a:off x="2973419" y="1721019"/>
              <a:ext cx="668400" cy="5160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59" name="Google Shape;659;p57"/>
          <p:cNvGrpSpPr/>
          <p:nvPr/>
        </p:nvGrpSpPr>
        <p:grpSpPr>
          <a:xfrm>
            <a:off x="3133700" y="2330481"/>
            <a:ext cx="1262100" cy="812919"/>
            <a:chOff x="3133700" y="2482881"/>
            <a:chExt cx="1262100" cy="812919"/>
          </a:xfrm>
        </p:grpSpPr>
        <p:sp>
          <p:nvSpPr>
            <p:cNvPr id="660" name="Google Shape;660;p57"/>
            <p:cNvSpPr/>
            <p:nvPr/>
          </p:nvSpPr>
          <p:spPr>
            <a:xfrm>
              <a:off x="3133700" y="2948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7"/>
            <p:cNvSpPr/>
            <p:nvPr/>
          </p:nvSpPr>
          <p:spPr>
            <a:xfrm>
              <a:off x="4048100" y="2948100"/>
              <a:ext cx="347700" cy="34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2" name="Google Shape;662;p57"/>
            <p:cNvCxnSpPr>
              <a:stCxn id="656" idx="3"/>
              <a:endCxn id="660" idx="0"/>
            </p:cNvCxnSpPr>
            <p:nvPr/>
          </p:nvCxnSpPr>
          <p:spPr>
            <a:xfrm flipH="1">
              <a:off x="3307619" y="2482881"/>
              <a:ext cx="334200" cy="465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63" name="Google Shape;663;p57"/>
            <p:cNvCxnSpPr>
              <a:stCxn id="656" idx="5"/>
              <a:endCxn id="661" idx="0"/>
            </p:cNvCxnSpPr>
            <p:nvPr/>
          </p:nvCxnSpPr>
          <p:spPr>
            <a:xfrm>
              <a:off x="3887681" y="2482881"/>
              <a:ext cx="334200" cy="4653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64" name="Google Shape;664;p57"/>
          <p:cNvSpPr txBox="1"/>
          <p:nvPr/>
        </p:nvSpPr>
        <p:spPr>
          <a:xfrm>
            <a:off x="558825" y="413617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Simpler at the expense of not modelling joins and inter-process dependencies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074;p72">
            <a:extLst>
              <a:ext uri="{FF2B5EF4-FFF2-40B4-BE49-F238E27FC236}">
                <a16:creationId xmlns:a16="http://schemas.microsoft.com/office/drawing/2014/main" id="{488A3CF5-4C07-4993-A948-500602FA97E4}"/>
              </a:ext>
            </a:extLst>
          </p:cNvPr>
          <p:cNvSpPr/>
          <p:nvPr/>
        </p:nvSpPr>
        <p:spPr>
          <a:xfrm>
            <a:off x="3062382" y="2752656"/>
            <a:ext cx="522324" cy="457869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074;p72">
            <a:extLst>
              <a:ext uri="{FF2B5EF4-FFF2-40B4-BE49-F238E27FC236}">
                <a16:creationId xmlns:a16="http://schemas.microsoft.com/office/drawing/2014/main" id="{E32A1D07-2111-4D23-B184-5D376E1576C5}"/>
              </a:ext>
            </a:extLst>
          </p:cNvPr>
          <p:cNvSpPr/>
          <p:nvPr/>
        </p:nvSpPr>
        <p:spPr>
          <a:xfrm>
            <a:off x="2145861" y="2752656"/>
            <a:ext cx="522324" cy="457869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74;p72">
            <a:extLst>
              <a:ext uri="{FF2B5EF4-FFF2-40B4-BE49-F238E27FC236}">
                <a16:creationId xmlns:a16="http://schemas.microsoft.com/office/drawing/2014/main" id="{42E3B6AD-411A-4343-B02E-AE85DE8E4B81}"/>
              </a:ext>
            </a:extLst>
          </p:cNvPr>
          <p:cNvSpPr/>
          <p:nvPr/>
        </p:nvSpPr>
        <p:spPr>
          <a:xfrm>
            <a:off x="1674788" y="3526240"/>
            <a:ext cx="522324" cy="457869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74;p72">
            <a:extLst>
              <a:ext uri="{FF2B5EF4-FFF2-40B4-BE49-F238E27FC236}">
                <a16:creationId xmlns:a16="http://schemas.microsoft.com/office/drawing/2014/main" id="{9E089C9A-FA21-4AC2-9C88-28419ACDDDA3}"/>
              </a:ext>
            </a:extLst>
          </p:cNvPr>
          <p:cNvSpPr/>
          <p:nvPr/>
        </p:nvSpPr>
        <p:spPr>
          <a:xfrm>
            <a:off x="3946625" y="2752655"/>
            <a:ext cx="522324" cy="457869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074;p72">
            <a:extLst>
              <a:ext uri="{FF2B5EF4-FFF2-40B4-BE49-F238E27FC236}">
                <a16:creationId xmlns:a16="http://schemas.microsoft.com/office/drawing/2014/main" id="{B3A1DC24-3705-45C8-B787-3BC01BC70382}"/>
              </a:ext>
            </a:extLst>
          </p:cNvPr>
          <p:cNvSpPr/>
          <p:nvPr/>
        </p:nvSpPr>
        <p:spPr>
          <a:xfrm>
            <a:off x="3503588" y="1978615"/>
            <a:ext cx="522324" cy="457869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74;p72">
            <a:extLst>
              <a:ext uri="{FF2B5EF4-FFF2-40B4-BE49-F238E27FC236}">
                <a16:creationId xmlns:a16="http://schemas.microsoft.com/office/drawing/2014/main" id="{13989FC5-C66C-430B-81B2-69D8C17CCA23}"/>
              </a:ext>
            </a:extLst>
          </p:cNvPr>
          <p:cNvSpPr/>
          <p:nvPr/>
        </p:nvSpPr>
        <p:spPr>
          <a:xfrm>
            <a:off x="1216620" y="2752654"/>
            <a:ext cx="522324" cy="457869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074;p72">
            <a:extLst>
              <a:ext uri="{FF2B5EF4-FFF2-40B4-BE49-F238E27FC236}">
                <a16:creationId xmlns:a16="http://schemas.microsoft.com/office/drawing/2014/main" id="{85610F7D-5AA3-4FC5-A785-3B759EF294A0}"/>
              </a:ext>
            </a:extLst>
          </p:cNvPr>
          <p:cNvSpPr/>
          <p:nvPr/>
        </p:nvSpPr>
        <p:spPr>
          <a:xfrm>
            <a:off x="759489" y="3522016"/>
            <a:ext cx="522324" cy="457869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08B90E5-3721-47AD-B690-11452916B98A}"/>
              </a:ext>
            </a:extLst>
          </p:cNvPr>
          <p:cNvSpPr txBox="1"/>
          <p:nvPr/>
        </p:nvSpPr>
        <p:spPr>
          <a:xfrm>
            <a:off x="2106675" y="3502559"/>
            <a:ext cx="295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Caching </a:t>
            </a:r>
            <a:r>
              <a:rPr lang="de-CH" dirty="0" err="1">
                <a:solidFill>
                  <a:srgbClr val="FF0000"/>
                </a:solidFill>
              </a:rPr>
              <a:t>results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can</a:t>
            </a:r>
            <a:endParaRPr lang="de-CH" dirty="0">
              <a:solidFill>
                <a:srgbClr val="FF0000"/>
              </a:solidFill>
            </a:endParaRPr>
          </a:p>
          <a:p>
            <a:pPr algn="ctr"/>
            <a:r>
              <a:rPr lang="de-CH" dirty="0" err="1">
                <a:solidFill>
                  <a:srgbClr val="FF0000"/>
                </a:solidFill>
              </a:rPr>
              <a:t>speed-up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computation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A846D-C942-E856-F8D1-6CA7E95680E9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566614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58" descr="image0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834" y="1157537"/>
            <a:ext cx="2353800" cy="32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Graphs</a:t>
            </a:r>
            <a:endParaRPr/>
          </a:p>
        </p:txBody>
      </p:sp>
      <p:sp>
        <p:nvSpPr>
          <p:cNvPr id="671" name="Google Shape;671;p58"/>
          <p:cNvSpPr txBox="1">
            <a:spLocks noGrp="1"/>
          </p:cNvSpPr>
          <p:nvPr>
            <p:ph type="body" idx="1"/>
          </p:nvPr>
        </p:nvSpPr>
        <p:spPr>
          <a:xfrm>
            <a:off x="3907925" y="1144200"/>
            <a:ext cx="4980000" cy="3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Critical path</a:t>
            </a: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path from start to end that takes the longest (for some metric)</a:t>
            </a:r>
            <a:endParaRPr sz="1100"/>
          </a:p>
          <a:p>
            <a:pPr marL="660400" marR="0" lvl="0" indent="-609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#nodes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AA4656-F649-EB78-444F-BAE3FB2FFB5D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9"/>
          <p:cNvSpPr txBox="1">
            <a:spLocks noGrp="1"/>
          </p:cNvSpPr>
          <p:nvPr>
            <p:ph type="body" idx="1"/>
          </p:nvPr>
        </p:nvSpPr>
        <p:spPr>
          <a:xfrm>
            <a:off x="3907925" y="1144200"/>
            <a:ext cx="4980000" cy="3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Critical path</a:t>
            </a: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path from start to end that takes the longest (for some metric)</a:t>
            </a:r>
            <a:endParaRPr sz="1100"/>
          </a:p>
          <a:p>
            <a:pPr marL="660400" marR="0" lvl="0" indent="-609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#nodes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7" name="Google Shape;677;p59" descr="image0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834" y="1157537"/>
            <a:ext cx="2353800" cy="328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8" name="Google Shape;678;p59"/>
          <p:cNvCxnSpPr/>
          <p:nvPr/>
        </p:nvCxnSpPr>
        <p:spPr>
          <a:xfrm>
            <a:off x="1943100" y="1314450"/>
            <a:ext cx="0" cy="297600"/>
          </a:xfrm>
          <a:prstGeom prst="straightConnector1">
            <a:avLst/>
          </a:prstGeom>
          <a:solidFill>
            <a:srgbClr val="FFFFFF"/>
          </a:solidFill>
          <a:ln w="28575" cap="flat" cmpd="sng">
            <a:solidFill>
              <a:srgbClr val="FFC000"/>
            </a:solidFill>
            <a:prstDash val="solid"/>
            <a:miter lim="8000"/>
            <a:headEnd type="none" w="sm" len="sm"/>
            <a:tailEnd type="triangle" w="med" len="med"/>
          </a:ln>
          <a:effectLst>
            <a:outerShdw blurRad="38100" dist="23000" dir="5400000" algn="ctr" rotWithShape="0">
              <a:srgbClr val="000000">
                <a:alpha val="34900"/>
              </a:srgbClr>
            </a:outerShdw>
          </a:effectLst>
        </p:spPr>
      </p:cxnSp>
      <p:cxnSp>
        <p:nvCxnSpPr>
          <p:cNvPr id="679" name="Google Shape;679;p59"/>
          <p:cNvCxnSpPr/>
          <p:nvPr/>
        </p:nvCxnSpPr>
        <p:spPr>
          <a:xfrm flipH="1">
            <a:off x="1600200" y="1771650"/>
            <a:ext cx="228600" cy="285900"/>
          </a:xfrm>
          <a:prstGeom prst="straightConnector1">
            <a:avLst/>
          </a:prstGeom>
          <a:solidFill>
            <a:srgbClr val="FFFFFF"/>
          </a:solidFill>
          <a:ln w="28575" cap="flat" cmpd="sng">
            <a:solidFill>
              <a:srgbClr val="FFC000"/>
            </a:solidFill>
            <a:prstDash val="solid"/>
            <a:miter lim="8000"/>
            <a:headEnd type="none" w="sm" len="sm"/>
            <a:tailEnd type="triangle" w="med" len="med"/>
          </a:ln>
          <a:effectLst>
            <a:outerShdw blurRad="38100" dist="23000" dir="5400000" algn="ctr" rotWithShape="0">
              <a:srgbClr val="000000">
                <a:alpha val="34900"/>
              </a:srgbClr>
            </a:outerShdw>
          </a:effectLst>
        </p:spPr>
      </p:cxnSp>
      <p:cxnSp>
        <p:nvCxnSpPr>
          <p:cNvPr id="680" name="Google Shape;680;p59"/>
          <p:cNvCxnSpPr/>
          <p:nvPr/>
        </p:nvCxnSpPr>
        <p:spPr>
          <a:xfrm>
            <a:off x="1543050" y="2228850"/>
            <a:ext cx="114300" cy="228600"/>
          </a:xfrm>
          <a:prstGeom prst="straightConnector1">
            <a:avLst/>
          </a:prstGeom>
          <a:solidFill>
            <a:srgbClr val="FFFFFF"/>
          </a:solidFill>
          <a:ln w="28575" cap="flat" cmpd="sng">
            <a:solidFill>
              <a:srgbClr val="FFC000"/>
            </a:solidFill>
            <a:prstDash val="solid"/>
            <a:miter lim="8000"/>
            <a:headEnd type="none" w="sm" len="sm"/>
            <a:tailEnd type="triangle" w="med" len="med"/>
          </a:ln>
          <a:effectLst>
            <a:outerShdw blurRad="38100" dist="23000" dir="5400000" algn="ctr" rotWithShape="0">
              <a:srgbClr val="000000">
                <a:alpha val="34900"/>
              </a:srgbClr>
            </a:outerShdw>
          </a:effectLst>
        </p:spPr>
      </p:cxnSp>
      <p:cxnSp>
        <p:nvCxnSpPr>
          <p:cNvPr id="681" name="Google Shape;681;p59"/>
          <p:cNvCxnSpPr/>
          <p:nvPr/>
        </p:nvCxnSpPr>
        <p:spPr>
          <a:xfrm>
            <a:off x="1771650" y="2628900"/>
            <a:ext cx="171600" cy="269700"/>
          </a:xfrm>
          <a:prstGeom prst="straightConnector1">
            <a:avLst/>
          </a:prstGeom>
          <a:solidFill>
            <a:srgbClr val="FFFFFF"/>
          </a:solidFill>
          <a:ln w="28575" cap="flat" cmpd="sng">
            <a:solidFill>
              <a:srgbClr val="FFC000"/>
            </a:solidFill>
            <a:prstDash val="solid"/>
            <a:miter lim="8000"/>
            <a:headEnd type="none" w="sm" len="sm"/>
            <a:tailEnd type="triangle" w="med" len="med"/>
          </a:ln>
          <a:effectLst>
            <a:outerShdw blurRad="38100" dist="23000" dir="5400000" algn="ctr" rotWithShape="0">
              <a:srgbClr val="000000">
                <a:alpha val="34900"/>
              </a:srgbClr>
            </a:outerShdw>
          </a:effectLst>
        </p:spPr>
      </p:cxnSp>
      <p:cxnSp>
        <p:nvCxnSpPr>
          <p:cNvPr id="682" name="Google Shape;682;p59"/>
          <p:cNvCxnSpPr/>
          <p:nvPr/>
        </p:nvCxnSpPr>
        <p:spPr>
          <a:xfrm>
            <a:off x="2000250" y="3028950"/>
            <a:ext cx="0" cy="285900"/>
          </a:xfrm>
          <a:prstGeom prst="straightConnector1">
            <a:avLst/>
          </a:prstGeom>
          <a:solidFill>
            <a:srgbClr val="FFFFFF"/>
          </a:solidFill>
          <a:ln w="28575" cap="flat" cmpd="sng">
            <a:solidFill>
              <a:srgbClr val="FFC000"/>
            </a:solidFill>
            <a:prstDash val="solid"/>
            <a:miter lim="8000"/>
            <a:headEnd type="none" w="sm" len="sm"/>
            <a:tailEnd type="triangle" w="med" len="med"/>
          </a:ln>
          <a:effectLst>
            <a:outerShdw blurRad="38100" dist="23000" dir="5400000" algn="ctr" rotWithShape="0">
              <a:srgbClr val="000000">
                <a:alpha val="34900"/>
              </a:srgbClr>
            </a:outerShdw>
          </a:effectLst>
        </p:spPr>
      </p:cxnSp>
      <p:cxnSp>
        <p:nvCxnSpPr>
          <p:cNvPr id="683" name="Google Shape;683;p59"/>
          <p:cNvCxnSpPr/>
          <p:nvPr/>
        </p:nvCxnSpPr>
        <p:spPr>
          <a:xfrm flipH="1">
            <a:off x="1485956" y="3429000"/>
            <a:ext cx="450000" cy="342900"/>
          </a:xfrm>
          <a:prstGeom prst="straightConnector1">
            <a:avLst/>
          </a:prstGeom>
          <a:solidFill>
            <a:srgbClr val="FFFFFF"/>
          </a:solidFill>
          <a:ln w="28575" cap="flat" cmpd="sng">
            <a:solidFill>
              <a:srgbClr val="FFC000"/>
            </a:solidFill>
            <a:prstDash val="solid"/>
            <a:miter lim="8000"/>
            <a:headEnd type="none" w="sm" len="sm"/>
            <a:tailEnd type="triangle" w="med" len="med"/>
          </a:ln>
          <a:effectLst>
            <a:outerShdw blurRad="38100" dist="23000" dir="5400000" algn="ctr" rotWithShape="0">
              <a:srgbClr val="000000">
                <a:alpha val="34900"/>
              </a:srgbClr>
            </a:outerShdw>
          </a:effectLst>
        </p:spPr>
      </p:cxnSp>
      <p:cxnSp>
        <p:nvCxnSpPr>
          <p:cNvPr id="684" name="Google Shape;684;p59"/>
          <p:cNvCxnSpPr/>
          <p:nvPr/>
        </p:nvCxnSpPr>
        <p:spPr>
          <a:xfrm>
            <a:off x="1428750" y="3937521"/>
            <a:ext cx="0" cy="234300"/>
          </a:xfrm>
          <a:prstGeom prst="straightConnector1">
            <a:avLst/>
          </a:prstGeom>
          <a:solidFill>
            <a:srgbClr val="FFFFFF"/>
          </a:solidFill>
          <a:ln w="28575" cap="flat" cmpd="sng">
            <a:solidFill>
              <a:srgbClr val="FFC000"/>
            </a:solidFill>
            <a:prstDash val="solid"/>
            <a:miter lim="8000"/>
            <a:headEnd type="none" w="sm" len="sm"/>
            <a:tailEnd type="triangle" w="med" len="med"/>
          </a:ln>
          <a:effectLst>
            <a:outerShdw blurRad="38100" dist="23000" dir="5400000" algn="ctr" rotWithShape="0">
              <a:srgbClr val="000000">
                <a:alpha val="34900"/>
              </a:srgbClr>
            </a:outerShdw>
          </a:effectLst>
        </p:spPr>
      </p:cxnSp>
      <p:cxnSp>
        <p:nvCxnSpPr>
          <p:cNvPr id="685" name="Google Shape;685;p59"/>
          <p:cNvCxnSpPr/>
          <p:nvPr/>
        </p:nvCxnSpPr>
        <p:spPr>
          <a:xfrm>
            <a:off x="1485900" y="4270176"/>
            <a:ext cx="914400" cy="73200"/>
          </a:xfrm>
          <a:prstGeom prst="straightConnector1">
            <a:avLst/>
          </a:prstGeom>
          <a:solidFill>
            <a:srgbClr val="FFFFFF"/>
          </a:solidFill>
          <a:ln w="28575" cap="flat" cmpd="sng">
            <a:solidFill>
              <a:srgbClr val="FFC000"/>
            </a:solidFill>
            <a:prstDash val="solid"/>
            <a:miter lim="8000"/>
            <a:headEnd type="none" w="sm" len="sm"/>
            <a:tailEnd type="triangle" w="med" len="med"/>
          </a:ln>
          <a:effectLst>
            <a:outerShdw blurRad="38100" dist="23000" dir="5400000" algn="ctr" rotWithShape="0">
              <a:srgbClr val="000000">
                <a:alpha val="34900"/>
              </a:srgbClr>
            </a:outerShdw>
          </a:effectLst>
        </p:spPr>
      </p:cxnSp>
      <p:sp>
        <p:nvSpPr>
          <p:cNvPr id="686" name="Google Shape;686;p5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Graphs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8D0E0-3484-AA20-5F97-73B2E61E0E86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Graphs</a:t>
            </a:r>
            <a:endParaRPr/>
          </a:p>
        </p:txBody>
      </p:sp>
      <p:sp>
        <p:nvSpPr>
          <p:cNvPr id="692" name="Google Shape;692;p6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Adding eight numbers:</a:t>
            </a:r>
            <a:endParaRPr/>
          </a:p>
        </p:txBody>
      </p:sp>
      <p:pic>
        <p:nvPicPr>
          <p:cNvPr id="693" name="Google Shape;69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000" y="1993750"/>
            <a:ext cx="2436099" cy="229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Graphs</a:t>
            </a:r>
            <a:endParaRPr/>
          </a:p>
        </p:txBody>
      </p:sp>
      <p:sp>
        <p:nvSpPr>
          <p:cNvPr id="699" name="Google Shape;699;p6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Adding eight numbers:</a:t>
            </a:r>
            <a:endParaRPr/>
          </a:p>
        </p:txBody>
      </p:sp>
      <p:pic>
        <p:nvPicPr>
          <p:cNvPr id="700" name="Google Shape;70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000" y="1993750"/>
            <a:ext cx="2436099" cy="2297876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61"/>
          <p:cNvSpPr txBox="1">
            <a:spLocks noGrp="1"/>
          </p:cNvSpPr>
          <p:nvPr>
            <p:ph type="body" idx="2"/>
          </p:nvPr>
        </p:nvSpPr>
        <p:spPr>
          <a:xfrm>
            <a:off x="4006225" y="1369225"/>
            <a:ext cx="45090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What is the corresponding task graph?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2B722-7360-4429-8AA3-B856A4F6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Exam</a:t>
            </a:r>
            <a:r>
              <a:rPr lang="de-CH" dirty="0"/>
              <a:t> </a:t>
            </a:r>
            <a:r>
              <a:rPr lang="de-CH" dirty="0" err="1"/>
              <a:t>Preparation</a:t>
            </a:r>
            <a:r>
              <a:rPr lang="de-CH" dirty="0"/>
              <a:t> Session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1A903B-5603-45F2-B241-AAA685015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Tuesday, April 9, 10:15 – 12:00</a:t>
            </a:r>
          </a:p>
          <a:p>
            <a:endParaRPr lang="de-CH" dirty="0"/>
          </a:p>
          <a:p>
            <a:r>
              <a:rPr lang="de-CH" dirty="0"/>
              <a:t>HG F 7</a:t>
            </a:r>
          </a:p>
          <a:p>
            <a:endParaRPr lang="de-CH" dirty="0"/>
          </a:p>
          <a:p>
            <a:r>
              <a:rPr lang="de-CH" dirty="0" err="1"/>
              <a:t>Hosted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Julianne Orel and Finn </a:t>
            </a:r>
            <a:r>
              <a:rPr lang="de-CH" dirty="0" err="1"/>
              <a:t>Heckman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6704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Graphs</a:t>
            </a:r>
            <a:endParaRPr/>
          </a:p>
        </p:txBody>
      </p:sp>
      <p:sp>
        <p:nvSpPr>
          <p:cNvPr id="707" name="Google Shape;707;p6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Adding eight numbers:</a:t>
            </a:r>
            <a:endParaRPr/>
          </a:p>
        </p:txBody>
      </p:sp>
      <p:pic>
        <p:nvPicPr>
          <p:cNvPr id="708" name="Google Shape;70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000" y="1993750"/>
            <a:ext cx="2436099" cy="2297876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62"/>
          <p:cNvSpPr txBox="1">
            <a:spLocks noGrp="1"/>
          </p:cNvSpPr>
          <p:nvPr>
            <p:ph type="body" idx="2"/>
          </p:nvPr>
        </p:nvSpPr>
        <p:spPr>
          <a:xfrm>
            <a:off x="4006350" y="1127775"/>
            <a:ext cx="45090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What is the corresponding task graph?</a:t>
            </a:r>
            <a:endParaRPr dirty="0"/>
          </a:p>
        </p:txBody>
      </p:sp>
      <p:sp>
        <p:nvSpPr>
          <p:cNvPr id="710" name="Google Shape;710;p62"/>
          <p:cNvSpPr/>
          <p:nvPr/>
        </p:nvSpPr>
        <p:spPr>
          <a:xfrm>
            <a:off x="6315500" y="2150225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62"/>
          <p:cNvSpPr/>
          <p:nvPr/>
        </p:nvSpPr>
        <p:spPr>
          <a:xfrm>
            <a:off x="6315500" y="2546421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62"/>
          <p:cNvSpPr/>
          <p:nvPr/>
        </p:nvSpPr>
        <p:spPr>
          <a:xfrm>
            <a:off x="6315500" y="2942617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62"/>
          <p:cNvSpPr/>
          <p:nvPr/>
        </p:nvSpPr>
        <p:spPr>
          <a:xfrm>
            <a:off x="6315500" y="3338813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62"/>
          <p:cNvSpPr/>
          <p:nvPr/>
        </p:nvSpPr>
        <p:spPr>
          <a:xfrm>
            <a:off x="6315500" y="3735008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62"/>
          <p:cNvSpPr/>
          <p:nvPr/>
        </p:nvSpPr>
        <p:spPr>
          <a:xfrm>
            <a:off x="6315500" y="4131204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62"/>
          <p:cNvSpPr/>
          <p:nvPr/>
        </p:nvSpPr>
        <p:spPr>
          <a:xfrm>
            <a:off x="6315500" y="4527400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7" name="Google Shape;717;p62"/>
          <p:cNvCxnSpPr>
            <a:stCxn id="710" idx="4"/>
            <a:endCxn id="711" idx="0"/>
          </p:cNvCxnSpPr>
          <p:nvPr/>
        </p:nvCxnSpPr>
        <p:spPr>
          <a:xfrm>
            <a:off x="6413750" y="2346725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8" name="Google Shape;718;p62"/>
          <p:cNvCxnSpPr>
            <a:stCxn id="711" idx="4"/>
            <a:endCxn id="712" idx="0"/>
          </p:cNvCxnSpPr>
          <p:nvPr/>
        </p:nvCxnSpPr>
        <p:spPr>
          <a:xfrm>
            <a:off x="6413750" y="2742921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9" name="Google Shape;719;p62"/>
          <p:cNvCxnSpPr>
            <a:stCxn id="712" idx="4"/>
            <a:endCxn id="713" idx="0"/>
          </p:cNvCxnSpPr>
          <p:nvPr/>
        </p:nvCxnSpPr>
        <p:spPr>
          <a:xfrm>
            <a:off x="6413750" y="3139117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0" name="Google Shape;720;p62"/>
          <p:cNvCxnSpPr>
            <a:stCxn id="713" idx="4"/>
            <a:endCxn id="714" idx="0"/>
          </p:cNvCxnSpPr>
          <p:nvPr/>
        </p:nvCxnSpPr>
        <p:spPr>
          <a:xfrm>
            <a:off x="6413750" y="3535313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1" name="Google Shape;721;p62"/>
          <p:cNvCxnSpPr>
            <a:stCxn id="714" idx="4"/>
            <a:endCxn id="715" idx="0"/>
          </p:cNvCxnSpPr>
          <p:nvPr/>
        </p:nvCxnSpPr>
        <p:spPr>
          <a:xfrm>
            <a:off x="6413750" y="3931508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2" name="Google Shape;722;p62"/>
          <p:cNvCxnSpPr>
            <a:stCxn id="715" idx="4"/>
            <a:endCxn id="716" idx="0"/>
          </p:cNvCxnSpPr>
          <p:nvPr/>
        </p:nvCxnSpPr>
        <p:spPr>
          <a:xfrm>
            <a:off x="6413750" y="4327704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3" name="Google Shape;723;p62"/>
          <p:cNvSpPr txBox="1"/>
          <p:nvPr/>
        </p:nvSpPr>
        <p:spPr>
          <a:xfrm>
            <a:off x="5636225" y="1684102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+1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62"/>
          <p:cNvSpPr txBox="1"/>
          <p:nvPr/>
        </p:nvSpPr>
        <p:spPr>
          <a:xfrm>
            <a:off x="5570000" y="2425467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+3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62"/>
          <p:cNvSpPr txBox="1"/>
          <p:nvPr/>
        </p:nvSpPr>
        <p:spPr>
          <a:xfrm>
            <a:off x="5570000" y="2818608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+4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62"/>
          <p:cNvSpPr txBox="1"/>
          <p:nvPr/>
        </p:nvSpPr>
        <p:spPr>
          <a:xfrm>
            <a:off x="5570000" y="3211750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+5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62"/>
          <p:cNvSpPr txBox="1"/>
          <p:nvPr/>
        </p:nvSpPr>
        <p:spPr>
          <a:xfrm>
            <a:off x="5570000" y="3604892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+6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62"/>
          <p:cNvSpPr txBox="1"/>
          <p:nvPr/>
        </p:nvSpPr>
        <p:spPr>
          <a:xfrm>
            <a:off x="5570000" y="3998033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+7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62"/>
          <p:cNvSpPr txBox="1"/>
          <p:nvPr/>
        </p:nvSpPr>
        <p:spPr>
          <a:xfrm>
            <a:off x="5570000" y="4391175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+8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11;p62">
            <a:extLst>
              <a:ext uri="{FF2B5EF4-FFF2-40B4-BE49-F238E27FC236}">
                <a16:creationId xmlns:a16="http://schemas.microsoft.com/office/drawing/2014/main" id="{6C54D538-DC3C-E62E-5697-FE8E79230E34}"/>
              </a:ext>
            </a:extLst>
          </p:cNvPr>
          <p:cNvSpPr/>
          <p:nvPr/>
        </p:nvSpPr>
        <p:spPr>
          <a:xfrm>
            <a:off x="6311326" y="1772632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Google Shape;717;p62">
            <a:extLst>
              <a:ext uri="{FF2B5EF4-FFF2-40B4-BE49-F238E27FC236}">
                <a16:creationId xmlns:a16="http://schemas.microsoft.com/office/drawing/2014/main" id="{610A5B32-64E8-5971-B6C6-BC185644CDF8}"/>
              </a:ext>
            </a:extLst>
          </p:cNvPr>
          <p:cNvCxnSpPr/>
          <p:nvPr/>
        </p:nvCxnSpPr>
        <p:spPr>
          <a:xfrm>
            <a:off x="6409576" y="1950425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Google Shape;723;p62">
            <a:extLst>
              <a:ext uri="{FF2B5EF4-FFF2-40B4-BE49-F238E27FC236}">
                <a16:creationId xmlns:a16="http://schemas.microsoft.com/office/drawing/2014/main" id="{40749130-1593-06F1-0A13-7CF213984F49}"/>
              </a:ext>
            </a:extLst>
          </p:cNvPr>
          <p:cNvSpPr txBox="1"/>
          <p:nvPr/>
        </p:nvSpPr>
        <p:spPr>
          <a:xfrm>
            <a:off x="5636225" y="2064827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+2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Graphs</a:t>
            </a:r>
            <a:endParaRPr/>
          </a:p>
        </p:txBody>
      </p:sp>
      <p:sp>
        <p:nvSpPr>
          <p:cNvPr id="707" name="Google Shape;707;p6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Adding eight numbers:</a:t>
            </a:r>
            <a:endParaRPr/>
          </a:p>
        </p:txBody>
      </p:sp>
      <p:pic>
        <p:nvPicPr>
          <p:cNvPr id="708" name="Google Shape;70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000" y="1993750"/>
            <a:ext cx="2436099" cy="2297876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62"/>
          <p:cNvSpPr txBox="1">
            <a:spLocks noGrp="1"/>
          </p:cNvSpPr>
          <p:nvPr>
            <p:ph type="body" idx="2"/>
          </p:nvPr>
        </p:nvSpPr>
        <p:spPr>
          <a:xfrm>
            <a:off x="4006350" y="1127775"/>
            <a:ext cx="45090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What is the corresponding task graph?</a:t>
            </a:r>
            <a:endParaRPr dirty="0"/>
          </a:p>
        </p:txBody>
      </p:sp>
      <p:sp>
        <p:nvSpPr>
          <p:cNvPr id="710" name="Google Shape;710;p62"/>
          <p:cNvSpPr/>
          <p:nvPr/>
        </p:nvSpPr>
        <p:spPr>
          <a:xfrm>
            <a:off x="6315500" y="2150225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62"/>
          <p:cNvSpPr/>
          <p:nvPr/>
        </p:nvSpPr>
        <p:spPr>
          <a:xfrm>
            <a:off x="6315500" y="2546421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62"/>
          <p:cNvSpPr/>
          <p:nvPr/>
        </p:nvSpPr>
        <p:spPr>
          <a:xfrm>
            <a:off x="6315500" y="2942617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62"/>
          <p:cNvSpPr/>
          <p:nvPr/>
        </p:nvSpPr>
        <p:spPr>
          <a:xfrm>
            <a:off x="6315500" y="3338813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62"/>
          <p:cNvSpPr/>
          <p:nvPr/>
        </p:nvSpPr>
        <p:spPr>
          <a:xfrm>
            <a:off x="6315500" y="3735008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62"/>
          <p:cNvSpPr/>
          <p:nvPr/>
        </p:nvSpPr>
        <p:spPr>
          <a:xfrm>
            <a:off x="6315500" y="4131204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62"/>
          <p:cNvSpPr/>
          <p:nvPr/>
        </p:nvSpPr>
        <p:spPr>
          <a:xfrm>
            <a:off x="6315500" y="4527400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7" name="Google Shape;717;p62"/>
          <p:cNvCxnSpPr>
            <a:stCxn id="710" idx="4"/>
            <a:endCxn id="711" idx="0"/>
          </p:cNvCxnSpPr>
          <p:nvPr/>
        </p:nvCxnSpPr>
        <p:spPr>
          <a:xfrm>
            <a:off x="6413750" y="2346725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8" name="Google Shape;718;p62"/>
          <p:cNvCxnSpPr>
            <a:stCxn id="711" idx="4"/>
            <a:endCxn id="712" idx="0"/>
          </p:cNvCxnSpPr>
          <p:nvPr/>
        </p:nvCxnSpPr>
        <p:spPr>
          <a:xfrm>
            <a:off x="6413750" y="2742921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9" name="Google Shape;719;p62"/>
          <p:cNvCxnSpPr>
            <a:stCxn id="712" idx="4"/>
            <a:endCxn id="713" idx="0"/>
          </p:cNvCxnSpPr>
          <p:nvPr/>
        </p:nvCxnSpPr>
        <p:spPr>
          <a:xfrm>
            <a:off x="6413750" y="3139117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0" name="Google Shape;720;p62"/>
          <p:cNvCxnSpPr>
            <a:stCxn id="713" idx="4"/>
            <a:endCxn id="714" idx="0"/>
          </p:cNvCxnSpPr>
          <p:nvPr/>
        </p:nvCxnSpPr>
        <p:spPr>
          <a:xfrm>
            <a:off x="6413750" y="3535313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1" name="Google Shape;721;p62"/>
          <p:cNvCxnSpPr>
            <a:stCxn id="714" idx="4"/>
            <a:endCxn id="715" idx="0"/>
          </p:cNvCxnSpPr>
          <p:nvPr/>
        </p:nvCxnSpPr>
        <p:spPr>
          <a:xfrm>
            <a:off x="6413750" y="3931508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2" name="Google Shape;722;p62"/>
          <p:cNvCxnSpPr>
            <a:stCxn id="715" idx="4"/>
            <a:endCxn id="716" idx="0"/>
          </p:cNvCxnSpPr>
          <p:nvPr/>
        </p:nvCxnSpPr>
        <p:spPr>
          <a:xfrm>
            <a:off x="6413750" y="4327704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3" name="Google Shape;723;p62"/>
          <p:cNvSpPr txBox="1"/>
          <p:nvPr/>
        </p:nvSpPr>
        <p:spPr>
          <a:xfrm>
            <a:off x="5636225" y="1684102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+1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62"/>
          <p:cNvSpPr txBox="1"/>
          <p:nvPr/>
        </p:nvSpPr>
        <p:spPr>
          <a:xfrm>
            <a:off x="5570000" y="2425467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+3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62"/>
          <p:cNvSpPr txBox="1"/>
          <p:nvPr/>
        </p:nvSpPr>
        <p:spPr>
          <a:xfrm>
            <a:off x="5570000" y="2818608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+4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62"/>
          <p:cNvSpPr txBox="1"/>
          <p:nvPr/>
        </p:nvSpPr>
        <p:spPr>
          <a:xfrm>
            <a:off x="5570000" y="3211750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+5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62"/>
          <p:cNvSpPr txBox="1"/>
          <p:nvPr/>
        </p:nvSpPr>
        <p:spPr>
          <a:xfrm>
            <a:off x="5570000" y="3604892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+6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62"/>
          <p:cNvSpPr txBox="1"/>
          <p:nvPr/>
        </p:nvSpPr>
        <p:spPr>
          <a:xfrm>
            <a:off x="5570000" y="3998033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+7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62"/>
          <p:cNvSpPr txBox="1"/>
          <p:nvPr/>
        </p:nvSpPr>
        <p:spPr>
          <a:xfrm>
            <a:off x="5570000" y="4391175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+8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11;p62">
            <a:extLst>
              <a:ext uri="{FF2B5EF4-FFF2-40B4-BE49-F238E27FC236}">
                <a16:creationId xmlns:a16="http://schemas.microsoft.com/office/drawing/2014/main" id="{6C54D538-DC3C-E62E-5697-FE8E79230E34}"/>
              </a:ext>
            </a:extLst>
          </p:cNvPr>
          <p:cNvSpPr/>
          <p:nvPr/>
        </p:nvSpPr>
        <p:spPr>
          <a:xfrm>
            <a:off x="6311326" y="1772632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Google Shape;717;p62">
            <a:extLst>
              <a:ext uri="{FF2B5EF4-FFF2-40B4-BE49-F238E27FC236}">
                <a16:creationId xmlns:a16="http://schemas.microsoft.com/office/drawing/2014/main" id="{610A5B32-64E8-5971-B6C6-BC185644CDF8}"/>
              </a:ext>
            </a:extLst>
          </p:cNvPr>
          <p:cNvCxnSpPr/>
          <p:nvPr/>
        </p:nvCxnSpPr>
        <p:spPr>
          <a:xfrm>
            <a:off x="6409576" y="1950425"/>
            <a:ext cx="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Google Shape;723;p62">
            <a:extLst>
              <a:ext uri="{FF2B5EF4-FFF2-40B4-BE49-F238E27FC236}">
                <a16:creationId xmlns:a16="http://schemas.microsoft.com/office/drawing/2014/main" id="{40749130-1593-06F1-0A13-7CF213984F49}"/>
              </a:ext>
            </a:extLst>
          </p:cNvPr>
          <p:cNvSpPr txBox="1"/>
          <p:nvPr/>
        </p:nvSpPr>
        <p:spPr>
          <a:xfrm>
            <a:off x="5636225" y="2064827"/>
            <a:ext cx="5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+2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758;p63">
            <a:extLst>
              <a:ext uri="{FF2B5EF4-FFF2-40B4-BE49-F238E27FC236}">
                <a16:creationId xmlns:a16="http://schemas.microsoft.com/office/drawing/2014/main" id="{5B30AD82-45ED-7D3F-52C6-EBAD1275161C}"/>
              </a:ext>
            </a:extLst>
          </p:cNvPr>
          <p:cNvCxnSpPr>
            <a:cxnSpLocks/>
          </p:cNvCxnSpPr>
          <p:nvPr/>
        </p:nvCxnSpPr>
        <p:spPr>
          <a:xfrm flipV="1">
            <a:off x="7172125" y="1777656"/>
            <a:ext cx="0" cy="29730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" name="Google Shape;759;p63">
            <a:extLst>
              <a:ext uri="{FF2B5EF4-FFF2-40B4-BE49-F238E27FC236}">
                <a16:creationId xmlns:a16="http://schemas.microsoft.com/office/drawing/2014/main" id="{BDB81D4B-47E5-A5B0-C334-6EA72B6D9AB8}"/>
              </a:ext>
            </a:extLst>
          </p:cNvPr>
          <p:cNvSpPr txBox="1">
            <a:spLocks/>
          </p:cNvSpPr>
          <p:nvPr/>
        </p:nvSpPr>
        <p:spPr>
          <a:xfrm>
            <a:off x="7013950" y="2733938"/>
            <a:ext cx="17430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-38100" algn="ctr">
              <a:buFont typeface="Arial"/>
              <a:buNone/>
            </a:pPr>
            <a:r>
              <a:rPr lang="de-CH" dirty="0"/>
              <a:t>Critical </a:t>
            </a:r>
            <a:r>
              <a:rPr lang="de-CH" dirty="0" err="1"/>
              <a:t>path</a:t>
            </a:r>
            <a:endParaRPr lang="de-CH" dirty="0"/>
          </a:p>
          <a:p>
            <a:pPr marL="177800" indent="-38100" algn="ctr">
              <a:buFont typeface="Arial"/>
              <a:buNone/>
            </a:pPr>
            <a:r>
              <a:rPr lang="de-CH" i="1" dirty="0"/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4056A-A5D6-CFF3-AB81-9C1D279066B3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3664971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Graphs</a:t>
            </a:r>
            <a:endParaRPr/>
          </a:p>
        </p:txBody>
      </p:sp>
      <p:sp>
        <p:nvSpPr>
          <p:cNvPr id="765" name="Google Shape;765;p6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Adding eight numbers:</a:t>
            </a:r>
            <a:endParaRPr/>
          </a:p>
        </p:txBody>
      </p:sp>
      <p:pic>
        <p:nvPicPr>
          <p:cNvPr id="766" name="Google Shape;76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50" y="2150225"/>
            <a:ext cx="2850382" cy="13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Graphs</a:t>
            </a:r>
            <a:endParaRPr/>
          </a:p>
        </p:txBody>
      </p:sp>
      <p:sp>
        <p:nvSpPr>
          <p:cNvPr id="772" name="Google Shape;772;p6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Adding eight numbers:</a:t>
            </a:r>
            <a:endParaRPr/>
          </a:p>
        </p:txBody>
      </p:sp>
      <p:sp>
        <p:nvSpPr>
          <p:cNvPr id="773" name="Google Shape;773;p65"/>
          <p:cNvSpPr txBox="1">
            <a:spLocks noGrp="1"/>
          </p:cNvSpPr>
          <p:nvPr>
            <p:ph type="body" idx="2"/>
          </p:nvPr>
        </p:nvSpPr>
        <p:spPr>
          <a:xfrm>
            <a:off x="4006225" y="1369225"/>
            <a:ext cx="45090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What is the corresponding task graph?</a:t>
            </a:r>
            <a:endParaRPr/>
          </a:p>
        </p:txBody>
      </p:sp>
      <p:pic>
        <p:nvPicPr>
          <p:cNvPr id="774" name="Google Shape;77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50" y="2150225"/>
            <a:ext cx="2850382" cy="13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Graphs</a:t>
            </a:r>
            <a:endParaRPr/>
          </a:p>
        </p:txBody>
      </p:sp>
      <p:sp>
        <p:nvSpPr>
          <p:cNvPr id="780" name="Google Shape;780;p6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Adding eight numbers:</a:t>
            </a:r>
            <a:endParaRPr/>
          </a:p>
        </p:txBody>
      </p:sp>
      <p:sp>
        <p:nvSpPr>
          <p:cNvPr id="781" name="Google Shape;781;p66"/>
          <p:cNvSpPr txBox="1">
            <a:spLocks noGrp="1"/>
          </p:cNvSpPr>
          <p:nvPr>
            <p:ph type="body" idx="2"/>
          </p:nvPr>
        </p:nvSpPr>
        <p:spPr>
          <a:xfrm>
            <a:off x="4006225" y="1369225"/>
            <a:ext cx="45090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What is the corresponding task graph?</a:t>
            </a:r>
            <a:endParaRPr/>
          </a:p>
        </p:txBody>
      </p:sp>
      <p:sp>
        <p:nvSpPr>
          <p:cNvPr id="782" name="Google Shape;782;p66"/>
          <p:cNvSpPr/>
          <p:nvPr/>
        </p:nvSpPr>
        <p:spPr>
          <a:xfrm>
            <a:off x="5234375" y="2276600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66"/>
          <p:cNvSpPr/>
          <p:nvPr/>
        </p:nvSpPr>
        <p:spPr>
          <a:xfrm>
            <a:off x="5833450" y="2276596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6"/>
          <p:cNvSpPr/>
          <p:nvPr/>
        </p:nvSpPr>
        <p:spPr>
          <a:xfrm>
            <a:off x="6432525" y="2276592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66"/>
          <p:cNvSpPr/>
          <p:nvPr/>
        </p:nvSpPr>
        <p:spPr>
          <a:xfrm>
            <a:off x="4635300" y="2276588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6"/>
          <p:cNvSpPr/>
          <p:nvPr/>
        </p:nvSpPr>
        <p:spPr>
          <a:xfrm>
            <a:off x="4948875" y="2823683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6"/>
          <p:cNvSpPr/>
          <p:nvPr/>
        </p:nvSpPr>
        <p:spPr>
          <a:xfrm>
            <a:off x="6114300" y="2823679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6"/>
          <p:cNvSpPr/>
          <p:nvPr/>
        </p:nvSpPr>
        <p:spPr>
          <a:xfrm>
            <a:off x="5547975" y="3374050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9" name="Google Shape;78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50" y="2150225"/>
            <a:ext cx="2850382" cy="1306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66"/>
          <p:cNvCxnSpPr>
            <a:stCxn id="787" idx="3"/>
            <a:endCxn id="788" idx="0"/>
          </p:cNvCxnSpPr>
          <p:nvPr/>
        </p:nvCxnSpPr>
        <p:spPr>
          <a:xfrm flipH="1">
            <a:off x="5646277" y="2991402"/>
            <a:ext cx="496800" cy="38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1" name="Google Shape;791;p66"/>
          <p:cNvCxnSpPr>
            <a:stCxn id="786" idx="5"/>
            <a:endCxn id="788" idx="0"/>
          </p:cNvCxnSpPr>
          <p:nvPr/>
        </p:nvCxnSpPr>
        <p:spPr>
          <a:xfrm>
            <a:off x="5116598" y="2991407"/>
            <a:ext cx="529500" cy="38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2" name="Google Shape;792;p66"/>
          <p:cNvCxnSpPr>
            <a:stCxn id="784" idx="3"/>
            <a:endCxn id="787" idx="0"/>
          </p:cNvCxnSpPr>
          <p:nvPr/>
        </p:nvCxnSpPr>
        <p:spPr>
          <a:xfrm flipH="1">
            <a:off x="6212602" y="2444315"/>
            <a:ext cx="248700" cy="37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3" name="Google Shape;793;p66"/>
          <p:cNvCxnSpPr>
            <a:stCxn id="783" idx="5"/>
            <a:endCxn id="787" idx="0"/>
          </p:cNvCxnSpPr>
          <p:nvPr/>
        </p:nvCxnSpPr>
        <p:spPr>
          <a:xfrm>
            <a:off x="6001173" y="2444319"/>
            <a:ext cx="211500" cy="37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4" name="Google Shape;794;p66"/>
          <p:cNvCxnSpPr>
            <a:stCxn id="782" idx="3"/>
            <a:endCxn id="786" idx="0"/>
          </p:cNvCxnSpPr>
          <p:nvPr/>
        </p:nvCxnSpPr>
        <p:spPr>
          <a:xfrm flipH="1">
            <a:off x="5047152" y="2444323"/>
            <a:ext cx="216000" cy="37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5" name="Google Shape;795;p66"/>
          <p:cNvCxnSpPr>
            <a:stCxn id="785" idx="5"/>
            <a:endCxn id="786" idx="0"/>
          </p:cNvCxnSpPr>
          <p:nvPr/>
        </p:nvCxnSpPr>
        <p:spPr>
          <a:xfrm>
            <a:off x="4803023" y="2444311"/>
            <a:ext cx="244200" cy="37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6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Graphs</a:t>
            </a:r>
            <a:endParaRPr/>
          </a:p>
        </p:txBody>
      </p:sp>
      <p:sp>
        <p:nvSpPr>
          <p:cNvPr id="801" name="Google Shape;801;p6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Adding eight numbers:</a:t>
            </a:r>
            <a:endParaRPr/>
          </a:p>
        </p:txBody>
      </p:sp>
      <p:sp>
        <p:nvSpPr>
          <p:cNvPr id="802" name="Google Shape;802;p67"/>
          <p:cNvSpPr txBox="1">
            <a:spLocks noGrp="1"/>
          </p:cNvSpPr>
          <p:nvPr>
            <p:ph type="body" idx="2"/>
          </p:nvPr>
        </p:nvSpPr>
        <p:spPr>
          <a:xfrm>
            <a:off x="4006225" y="1369225"/>
            <a:ext cx="45090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What is the corresponding task graph?</a:t>
            </a:r>
            <a:endParaRPr/>
          </a:p>
        </p:txBody>
      </p:sp>
      <p:sp>
        <p:nvSpPr>
          <p:cNvPr id="803" name="Google Shape;803;p67"/>
          <p:cNvSpPr/>
          <p:nvPr/>
        </p:nvSpPr>
        <p:spPr>
          <a:xfrm>
            <a:off x="5234375" y="2276600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7"/>
          <p:cNvSpPr/>
          <p:nvPr/>
        </p:nvSpPr>
        <p:spPr>
          <a:xfrm>
            <a:off x="5833450" y="2276596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7"/>
          <p:cNvSpPr/>
          <p:nvPr/>
        </p:nvSpPr>
        <p:spPr>
          <a:xfrm>
            <a:off x="6432525" y="2276592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7"/>
          <p:cNvSpPr/>
          <p:nvPr/>
        </p:nvSpPr>
        <p:spPr>
          <a:xfrm>
            <a:off x="4635300" y="2276588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67"/>
          <p:cNvSpPr/>
          <p:nvPr/>
        </p:nvSpPr>
        <p:spPr>
          <a:xfrm>
            <a:off x="4948875" y="2823683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67"/>
          <p:cNvSpPr/>
          <p:nvPr/>
        </p:nvSpPr>
        <p:spPr>
          <a:xfrm>
            <a:off x="6114300" y="2823679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67"/>
          <p:cNvSpPr/>
          <p:nvPr/>
        </p:nvSpPr>
        <p:spPr>
          <a:xfrm>
            <a:off x="5547975" y="3374050"/>
            <a:ext cx="196500" cy="196500"/>
          </a:xfrm>
          <a:prstGeom prst="ellipse">
            <a:avLst/>
          </a:prstGeom>
          <a:solidFill>
            <a:srgbClr val="DF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0" name="Google Shape;810;p67"/>
          <p:cNvCxnSpPr/>
          <p:nvPr/>
        </p:nvCxnSpPr>
        <p:spPr>
          <a:xfrm rot="10800000">
            <a:off x="7216825" y="2213725"/>
            <a:ext cx="0" cy="1432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811" name="Google Shape;811;p67"/>
          <p:cNvSpPr txBox="1">
            <a:spLocks noGrp="1"/>
          </p:cNvSpPr>
          <p:nvPr>
            <p:ph type="body" idx="2"/>
          </p:nvPr>
        </p:nvSpPr>
        <p:spPr>
          <a:xfrm>
            <a:off x="7065750" y="2465550"/>
            <a:ext cx="1743000" cy="8175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Critical path</a:t>
            </a:r>
            <a:endParaRPr/>
          </a:p>
          <a:p>
            <a:pPr marL="177800" lvl="0" indent="-381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i="1"/>
              <a:t>log(n)</a:t>
            </a:r>
            <a:endParaRPr i="1"/>
          </a:p>
        </p:txBody>
      </p:sp>
      <p:pic>
        <p:nvPicPr>
          <p:cNvPr id="812" name="Google Shape;81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50" y="2150225"/>
            <a:ext cx="2850382" cy="1306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3" name="Google Shape;813;p67"/>
          <p:cNvCxnSpPr>
            <a:stCxn id="808" idx="3"/>
            <a:endCxn id="809" idx="0"/>
          </p:cNvCxnSpPr>
          <p:nvPr/>
        </p:nvCxnSpPr>
        <p:spPr>
          <a:xfrm flipH="1">
            <a:off x="5646277" y="2991402"/>
            <a:ext cx="496800" cy="38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4" name="Google Shape;814;p67"/>
          <p:cNvCxnSpPr>
            <a:stCxn id="807" idx="5"/>
            <a:endCxn id="809" idx="0"/>
          </p:cNvCxnSpPr>
          <p:nvPr/>
        </p:nvCxnSpPr>
        <p:spPr>
          <a:xfrm>
            <a:off x="5116598" y="2991407"/>
            <a:ext cx="529500" cy="38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5" name="Google Shape;815;p67"/>
          <p:cNvCxnSpPr>
            <a:stCxn id="805" idx="3"/>
            <a:endCxn id="808" idx="0"/>
          </p:cNvCxnSpPr>
          <p:nvPr/>
        </p:nvCxnSpPr>
        <p:spPr>
          <a:xfrm flipH="1">
            <a:off x="6212602" y="2444315"/>
            <a:ext cx="248700" cy="37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6" name="Google Shape;816;p67"/>
          <p:cNvCxnSpPr>
            <a:stCxn id="804" idx="5"/>
            <a:endCxn id="808" idx="0"/>
          </p:cNvCxnSpPr>
          <p:nvPr/>
        </p:nvCxnSpPr>
        <p:spPr>
          <a:xfrm>
            <a:off x="6001173" y="2444319"/>
            <a:ext cx="211500" cy="37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7" name="Google Shape;817;p67"/>
          <p:cNvCxnSpPr>
            <a:stCxn id="803" idx="3"/>
            <a:endCxn id="807" idx="0"/>
          </p:cNvCxnSpPr>
          <p:nvPr/>
        </p:nvCxnSpPr>
        <p:spPr>
          <a:xfrm flipH="1">
            <a:off x="5047152" y="2444323"/>
            <a:ext cx="216000" cy="37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8" name="Google Shape;818;p67"/>
          <p:cNvCxnSpPr>
            <a:stCxn id="806" idx="5"/>
            <a:endCxn id="807" idx="0"/>
          </p:cNvCxnSpPr>
          <p:nvPr/>
        </p:nvCxnSpPr>
        <p:spPr>
          <a:xfrm>
            <a:off x="4803023" y="2444311"/>
            <a:ext cx="244200" cy="37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68A2F8E-04F2-C707-F284-DE9C03A79658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6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And Count</a:t>
            </a:r>
            <a:endParaRPr sz="1100"/>
          </a:p>
        </p:txBody>
      </p:sp>
      <p:sp>
        <p:nvSpPr>
          <p:cNvPr id="826" name="Google Shape;826;p6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an array of integers for a certain feature and count integers that have this feature:</a:t>
            </a:r>
            <a:endParaRPr sz="1100"/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workload: count number of non-zero </a:t>
            </a:r>
            <a:r>
              <a:rPr lang="en"/>
              <a:t>values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/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 workload: count how many integers are prime numbers.</a:t>
            </a:r>
            <a:endParaRPr sz="1100"/>
          </a:p>
          <a:p>
            <a:pPr marL="177800" marR="0" lvl="0" indent="-114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110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study single threaded and multi-threaded implementation of the problem.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 - Sequential</a:t>
            </a:r>
            <a:endParaRPr/>
          </a:p>
        </p:txBody>
      </p:sp>
      <p:sp>
        <p:nvSpPr>
          <p:cNvPr id="832" name="Google Shape;832;p69"/>
          <p:cNvSpPr txBox="1"/>
          <p:nvPr/>
        </p:nvSpPr>
        <p:spPr>
          <a:xfrm>
            <a:off x="849125" y="1579950"/>
            <a:ext cx="6173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SearchAndCountSingle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 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Workload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SearchAndCountSingle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1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wt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wt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1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1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Workload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doWork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],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33" name="Google Shape;833;p69"/>
          <p:cNvSpPr txBox="1"/>
          <p:nvPr/>
        </p:nvSpPr>
        <p:spPr>
          <a:xfrm>
            <a:off x="5860375" y="3333974"/>
            <a:ext cx="2575200" cy="1245975"/>
          </a:xfrm>
          <a:prstGeom prst="rect">
            <a:avLst/>
          </a:prstGeom>
          <a:noFill/>
          <a:ln w="19050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Straightforward implementation. Simply iterate through the input array and count how many times given event occurs.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69"/>
          <p:cNvSpPr/>
          <p:nvPr/>
        </p:nvSpPr>
        <p:spPr>
          <a:xfrm>
            <a:off x="1044000" y="3152925"/>
            <a:ext cx="3981300" cy="1427100"/>
          </a:xfrm>
          <a:prstGeom prst="rect">
            <a:avLst/>
          </a:prstGeom>
          <a:noFill/>
          <a:ln w="19050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5" name="Google Shape;835;p69"/>
          <p:cNvCxnSpPr>
            <a:cxnSpLocks/>
            <a:stCxn id="834" idx="3"/>
            <a:endCxn id="833" idx="1"/>
          </p:cNvCxnSpPr>
          <p:nvPr/>
        </p:nvCxnSpPr>
        <p:spPr>
          <a:xfrm>
            <a:off x="5025300" y="3866475"/>
            <a:ext cx="835075" cy="90487"/>
          </a:xfrm>
          <a:prstGeom prst="straightConnector1">
            <a:avLst/>
          </a:prstGeom>
          <a:noFill/>
          <a:ln w="19050" cap="flat" cmpd="sng">
            <a:solidFill>
              <a:srgbClr val="D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7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and Conquer</a:t>
            </a:r>
            <a:endParaRPr sz="33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70"/>
          <p:cNvSpPr txBox="1">
            <a:spLocks noGrp="1"/>
          </p:cNvSpPr>
          <p:nvPr>
            <p:ph type="body" idx="4294967295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structure of a divide-and-conquer algorithm: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problem is small enough, solve it directly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Otherwise</a:t>
            </a:r>
            <a:endParaRPr sz="1100"/>
          </a:p>
          <a:p>
            <a:pPr marL="10287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 problem into subproblems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subproblems recursively</a:t>
            </a:r>
            <a:endParaRPr sz="1100"/>
          </a:p>
          <a:p>
            <a:pPr marL="10287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solutions of subproblems into overall solution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D2D80-13DF-9C0D-95E7-4FA6B2F118B7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71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849" name="Google Shape;849;p71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0" name="Google Shape;850;p71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1" name="Google Shape;851;p71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2" name="Google Shape;852;p71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3" name="Google Shape;853;p71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4" name="Google Shape;854;p71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5" name="Google Shape;855;p71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6" name="Google Shape;856;p71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7" name="Google Shape;857;p71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8" name="Google Shape;858;p71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9" name="Google Shape;859;p71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0" name="Google Shape;860;p71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1" name="Google Shape;861;p71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2" name="Google Shape;862;p71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3" name="Google Shape;863;p71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4" name="Google Shape;864;p71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5" name="Google Shape;865;p71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6" name="Google Shape;866;p71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7" name="Google Shape;867;p71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8" name="Google Shape;868;p71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9" name="Google Shape;869;p71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0" name="Google Shape;870;p71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1" name="Google Shape;871;p71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2" name="Google Shape;872;p71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3" name="Google Shape;873;p71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4" name="Google Shape;874;p71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5" name="Google Shape;875;p71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6" name="Google Shape;876;p71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7" name="Google Shape;877;p71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8" name="Google Shape;878;p71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9" name="Google Shape;879;p71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0" name="Google Shape;880;p71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1" name="Google Shape;881;p71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2" name="Google Shape;882;p71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3" name="Google Shape;883;p71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4" name="Google Shape;884;p71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5" name="Google Shape;885;p71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6" name="Google Shape;886;p71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7" name="Google Shape;887;p71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8" name="Google Shape;888;p71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9" name="Google Shape;889;p71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0" name="Google Shape;890;p71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1" name="Google Shape;891;p71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2" name="Google Shape;892;p71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3" name="Google Shape;893;p71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4" name="Google Shape;894;p71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5" name="Google Shape;895;p71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6" name="Google Shape;896;p71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7" name="Google Shape;897;p71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98" name="Google Shape;898;p71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9" name="Google Shape;899;p71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00" name="Google Shape;900;p71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1" name="Google Shape;901;p71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2" name="Google Shape;902;p71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3" name="Google Shape;903;p71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4" name="Google Shape;904;p71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5" name="Google Shape;905;p71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6" name="Google Shape;906;p71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7" name="Google Shape;907;p71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8" name="Google Shape;908;p71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9" name="Google Shape;909;p71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0" name="Google Shape;910;p71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1" name="Google Shape;911;p71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2" name="Google Shape;912;p71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3" name="Google Shape;913;p71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4" name="Google Shape;914;p71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5" name="Google Shape;915;p71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16" name="Google Shape;916;p71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7" name="Google Shape;917;p71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8" name="Google Shape;918;p71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19" name="Google Shape;919;p71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0" name="Google Shape;920;p71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21" name="Google Shape;921;p71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22" name="Google Shape;922;p71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3" name="Google Shape;923;p71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24" name="Google Shape;924;p71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25" name="Google Shape;925;p71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6" name="Google Shape;926;p71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27" name="Google Shape;927;p71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28" name="Google Shape;928;p71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9" name="Google Shape;929;p71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0" name="Google Shape;930;p71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31" name="Google Shape;931;p71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2" name="Google Shape;932;p71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3" name="Google Shape;933;p71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34" name="Google Shape;934;p71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5" name="Google Shape;935;p71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6" name="Google Shape;936;p71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37" name="Google Shape;937;p71"/>
            <p:cNvCxnSpPr>
              <a:stCxn id="915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8" name="Google Shape;938;p71"/>
            <p:cNvCxnSpPr>
              <a:stCxn id="918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9" name="Google Shape;939;p71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40" name="Google Shape;940;p71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1" name="Google Shape;941;p71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2" name="Google Shape;942;p71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43" name="Google Shape;943;p71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4" name="Google Shape;944;p71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5" name="Google Shape;945;p71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46" name="Google Shape;946;p71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7" name="Google Shape;947;p71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8" name="Google Shape;948;p71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49" name="Google Shape;949;p71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0" name="Google Shape;950;p71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1" name="Google Shape;951;p71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52" name="Google Shape;952;p71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3" name="Google Shape;953;p71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4" name="Google Shape;954;p71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55" name="Google Shape;955;p71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6" name="Google Shape;956;p71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7" name="Google Shape;957;p71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958" name="Google Shape;958;p71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1018-61DB-A1A6-F61F-FA4911F1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Feedback zur Übungsstunde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DBC99-08CF-DE10-39B8-3FFE4BE4F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535" y="1372461"/>
            <a:ext cx="3111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10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72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965" name="Google Shape;965;p72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6" name="Google Shape;966;p72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7" name="Google Shape;967;p72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8" name="Google Shape;968;p72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9" name="Google Shape;969;p72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0" name="Google Shape;970;p72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1" name="Google Shape;971;p72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2" name="Google Shape;972;p72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3" name="Google Shape;973;p72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4" name="Google Shape;974;p72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5" name="Google Shape;975;p72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6" name="Google Shape;976;p72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7" name="Google Shape;977;p72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8" name="Google Shape;978;p72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9" name="Google Shape;979;p72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0" name="Google Shape;980;p72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1" name="Google Shape;981;p72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2" name="Google Shape;982;p72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3" name="Google Shape;983;p72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4" name="Google Shape;984;p72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5" name="Google Shape;985;p72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6" name="Google Shape;986;p72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7" name="Google Shape;987;p72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8" name="Google Shape;988;p72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9" name="Google Shape;989;p72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0" name="Google Shape;990;p72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1" name="Google Shape;991;p72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2" name="Google Shape;992;p72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3" name="Google Shape;993;p72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4" name="Google Shape;994;p72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5" name="Google Shape;995;p72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6" name="Google Shape;996;p72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7" name="Google Shape;997;p72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8" name="Google Shape;998;p72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9" name="Google Shape;999;p72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0" name="Google Shape;1000;p72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1" name="Google Shape;1001;p72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2" name="Google Shape;1002;p72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3" name="Google Shape;1003;p72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4" name="Google Shape;1004;p72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5" name="Google Shape;1005;p72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6" name="Google Shape;1006;p72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7" name="Google Shape;1007;p72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8" name="Google Shape;1008;p72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9" name="Google Shape;1009;p72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0" name="Google Shape;1010;p72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1" name="Google Shape;1011;p72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2" name="Google Shape;1012;p72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3" name="Google Shape;1013;p72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14" name="Google Shape;1014;p72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5" name="Google Shape;1015;p72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6" name="Google Shape;1016;p72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7" name="Google Shape;1017;p72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8" name="Google Shape;1018;p72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9" name="Google Shape;1019;p72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0" name="Google Shape;1020;p72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1" name="Google Shape;1021;p72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2" name="Google Shape;1022;p72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3" name="Google Shape;1023;p72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4" name="Google Shape;1024;p72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5" name="Google Shape;1025;p72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6" name="Google Shape;1026;p72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7" name="Google Shape;1027;p72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8" name="Google Shape;1028;p72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9" name="Google Shape;1029;p72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0" name="Google Shape;1030;p72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1" name="Google Shape;1031;p72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32" name="Google Shape;1032;p72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3" name="Google Shape;1033;p72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34" name="Google Shape;1034;p72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35" name="Google Shape;1035;p72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6" name="Google Shape;1036;p72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37" name="Google Shape;1037;p72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38" name="Google Shape;1038;p72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9" name="Google Shape;1039;p72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40" name="Google Shape;1040;p72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41" name="Google Shape;1041;p72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2" name="Google Shape;1042;p72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43" name="Google Shape;1043;p72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44" name="Google Shape;1044;p72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5" name="Google Shape;1045;p72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46" name="Google Shape;1046;p72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47" name="Google Shape;1047;p72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8" name="Google Shape;1048;p72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49" name="Google Shape;1049;p72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50" name="Google Shape;1050;p72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1" name="Google Shape;1051;p72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2" name="Google Shape;1052;p72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53" name="Google Shape;1053;p72"/>
            <p:cNvCxnSpPr>
              <a:stCxn id="1031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4" name="Google Shape;1054;p72"/>
            <p:cNvCxnSpPr>
              <a:stCxn id="1034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5" name="Google Shape;1055;p72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56" name="Google Shape;1056;p72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7" name="Google Shape;1057;p72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8" name="Google Shape;1058;p72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59" name="Google Shape;1059;p72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0" name="Google Shape;1060;p72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1" name="Google Shape;1061;p72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62" name="Google Shape;1062;p72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3" name="Google Shape;1063;p72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4" name="Google Shape;1064;p72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65" name="Google Shape;1065;p72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6" name="Google Shape;1066;p72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7" name="Google Shape;1067;p72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68" name="Google Shape;1068;p72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9" name="Google Shape;1069;p72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0" name="Google Shape;1070;p72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71" name="Google Shape;1071;p72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2" name="Google Shape;1072;p72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3" name="Google Shape;1073;p72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074" name="Google Shape;1074;p72"/>
          <p:cNvSpPr/>
          <p:nvPr/>
        </p:nvSpPr>
        <p:spPr>
          <a:xfrm>
            <a:off x="1531225" y="3029075"/>
            <a:ext cx="382800" cy="2739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72"/>
          <p:cNvSpPr txBox="1"/>
          <p:nvPr/>
        </p:nvSpPr>
        <p:spPr>
          <a:xfrm>
            <a:off x="949975" y="3413625"/>
            <a:ext cx="15453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case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further split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72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1E9D0C-8301-44F5-26AC-A15431DCA8E7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73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1083" name="Google Shape;1083;p73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9" name="Google Shape;1089;p73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0" name="Google Shape;1090;p73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1" name="Google Shape;1091;p73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2" name="Google Shape;1092;p73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3" name="Google Shape;1093;p73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4" name="Google Shape;1094;p73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8" name="Google Shape;1098;p73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2" name="Google Shape;1102;p73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9" name="Google Shape;1109;p73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1" name="Google Shape;1111;p73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2" name="Google Shape;1112;p73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3" name="Google Shape;1113;p73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4" name="Google Shape;1114;p73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8" name="Google Shape;1118;p73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0" name="Google Shape;1120;p73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2" name="Google Shape;1122;p73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3" name="Google Shape;1123;p73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4" name="Google Shape;1124;p73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5" name="Google Shape;1125;p73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6" name="Google Shape;1126;p73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7" name="Google Shape;1127;p73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8" name="Google Shape;1128;p73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9" name="Google Shape;1129;p73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0" name="Google Shape;1130;p73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1" name="Google Shape;1131;p73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32" name="Google Shape;1132;p73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3" name="Google Shape;1133;p73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34" name="Google Shape;1134;p73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5" name="Google Shape;1135;p73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6" name="Google Shape;1136;p73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7" name="Google Shape;1137;p73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8" name="Google Shape;1138;p73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9" name="Google Shape;1139;p73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0" name="Google Shape;1140;p73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1" name="Google Shape;1141;p73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2" name="Google Shape;1142;p73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3" name="Google Shape;1143;p73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4" name="Google Shape;1144;p73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5" name="Google Shape;1145;p73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6" name="Google Shape;1146;p73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7" name="Google Shape;1147;p73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8" name="Google Shape;1148;p73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9" name="Google Shape;1149;p73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50" name="Google Shape;1150;p73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1" name="Google Shape;1151;p73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52" name="Google Shape;1152;p73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53" name="Google Shape;1153;p73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4" name="Google Shape;1154;p73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55" name="Google Shape;1155;p73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56" name="Google Shape;1156;p73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7" name="Google Shape;1157;p73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58" name="Google Shape;1158;p73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59" name="Google Shape;1159;p73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0" name="Google Shape;1160;p73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61" name="Google Shape;1161;p73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62" name="Google Shape;1162;p73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3" name="Google Shape;1163;p73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64" name="Google Shape;1164;p73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65" name="Google Shape;1165;p73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6" name="Google Shape;1166;p73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67" name="Google Shape;1167;p73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68" name="Google Shape;1168;p73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9" name="Google Shape;1169;p73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0" name="Google Shape;1170;p73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71" name="Google Shape;1171;p73"/>
            <p:cNvCxnSpPr>
              <a:stCxn id="1149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2" name="Google Shape;1172;p73"/>
            <p:cNvCxnSpPr>
              <a:stCxn id="1152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3" name="Google Shape;1173;p73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74" name="Google Shape;1174;p73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5" name="Google Shape;1175;p73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6" name="Google Shape;1176;p73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77" name="Google Shape;1177;p73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8" name="Google Shape;1178;p73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9" name="Google Shape;1179;p73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80" name="Google Shape;1180;p73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1" name="Google Shape;1181;p73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2" name="Google Shape;1182;p73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83" name="Google Shape;1183;p73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4" name="Google Shape;1184;p73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5" name="Google Shape;1185;p73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86" name="Google Shape;1186;p73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7" name="Google Shape;1187;p73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8" name="Google Shape;1188;p73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89" name="Google Shape;1189;p73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0" name="Google Shape;1190;p73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91" name="Google Shape;1191;p73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192" name="Google Shape;1192;p73"/>
          <p:cNvSpPr/>
          <p:nvPr/>
        </p:nvSpPr>
        <p:spPr>
          <a:xfrm>
            <a:off x="1531225" y="3029075"/>
            <a:ext cx="382800" cy="2739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73"/>
          <p:cNvSpPr/>
          <p:nvPr/>
        </p:nvSpPr>
        <p:spPr>
          <a:xfrm>
            <a:off x="1475525" y="2465300"/>
            <a:ext cx="807300" cy="911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73"/>
          <p:cNvSpPr/>
          <p:nvPr/>
        </p:nvSpPr>
        <p:spPr>
          <a:xfrm>
            <a:off x="1405925" y="2173000"/>
            <a:ext cx="1559100" cy="1280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73"/>
          <p:cNvSpPr/>
          <p:nvPr/>
        </p:nvSpPr>
        <p:spPr>
          <a:xfrm>
            <a:off x="1343300" y="1818025"/>
            <a:ext cx="2993100" cy="16983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73"/>
          <p:cNvSpPr/>
          <p:nvPr/>
        </p:nvSpPr>
        <p:spPr>
          <a:xfrm>
            <a:off x="1280650" y="1502125"/>
            <a:ext cx="5832600" cy="2070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73"/>
          <p:cNvSpPr txBox="1"/>
          <p:nvPr/>
        </p:nvSpPr>
        <p:spPr>
          <a:xfrm>
            <a:off x="3432325" y="949363"/>
            <a:ext cx="17505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 at different levels of granularity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73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384CDA-2746-58B8-BED3-775F2A38E50F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7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ExecutorService</a:t>
            </a:r>
            <a:endParaRPr/>
          </a:p>
        </p:txBody>
      </p:sp>
      <p:pic>
        <p:nvPicPr>
          <p:cNvPr id="1212" name="Google Shape;121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50" y="1392700"/>
            <a:ext cx="8839200" cy="1730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76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 Parallelization</a:t>
            </a:r>
            <a:endParaRPr/>
          </a:p>
        </p:txBody>
      </p:sp>
      <p:grpSp>
        <p:nvGrpSpPr>
          <p:cNvPr id="1219" name="Google Shape;1219;p76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1220" name="Google Shape;1220;p76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1" name="Google Shape;1221;p76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2" name="Google Shape;1222;p76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3" name="Google Shape;1223;p76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4" name="Google Shape;1224;p76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5" name="Google Shape;1225;p76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6" name="Google Shape;1226;p76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7" name="Google Shape;1227;p76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8" name="Google Shape;1228;p76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9" name="Google Shape;1229;p76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0" name="Google Shape;1230;p76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1" name="Google Shape;1231;p76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2" name="Google Shape;1232;p76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3" name="Google Shape;1233;p76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4" name="Google Shape;1234;p76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5" name="Google Shape;1235;p76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6" name="Google Shape;1236;p76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7" name="Google Shape;1237;p76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8" name="Google Shape;1238;p76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9" name="Google Shape;1239;p76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0" name="Google Shape;1240;p76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1" name="Google Shape;1241;p76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2" name="Google Shape;1242;p76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3" name="Google Shape;1243;p76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4" name="Google Shape;1244;p76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5" name="Google Shape;1245;p76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6" name="Google Shape;1246;p76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7" name="Google Shape;1247;p76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8" name="Google Shape;1248;p76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9" name="Google Shape;1249;p76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0" name="Google Shape;1250;p76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1" name="Google Shape;1251;p76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2" name="Google Shape;1252;p76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3" name="Google Shape;1253;p76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4" name="Google Shape;1254;p76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5" name="Google Shape;1255;p76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6" name="Google Shape;1256;p76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7" name="Google Shape;1257;p76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8" name="Google Shape;1258;p76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9" name="Google Shape;1259;p76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0" name="Google Shape;1260;p76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1" name="Google Shape;1261;p76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2" name="Google Shape;1262;p76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3" name="Google Shape;1263;p76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4" name="Google Shape;1264;p76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5" name="Google Shape;1265;p76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6" name="Google Shape;1266;p76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7" name="Google Shape;1267;p76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8" name="Google Shape;1268;p76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69" name="Google Shape;1269;p76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0" name="Google Shape;1270;p76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71" name="Google Shape;1271;p76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2" name="Google Shape;1272;p76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3" name="Google Shape;1273;p76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4" name="Google Shape;1274;p76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5" name="Google Shape;1275;p76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6" name="Google Shape;1276;p76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7" name="Google Shape;1277;p76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8" name="Google Shape;1278;p76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9" name="Google Shape;1279;p76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0" name="Google Shape;1280;p76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1" name="Google Shape;1281;p76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2" name="Google Shape;1282;p76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3" name="Google Shape;1283;p76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4" name="Google Shape;1284;p76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5" name="Google Shape;1285;p76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6" name="Google Shape;1286;p76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87" name="Google Shape;1287;p76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8" name="Google Shape;1288;p76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89" name="Google Shape;1289;p76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90" name="Google Shape;1290;p76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1" name="Google Shape;1291;p76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2" name="Google Shape;1292;p76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93" name="Google Shape;1293;p76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4" name="Google Shape;1294;p76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5" name="Google Shape;1295;p76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96" name="Google Shape;1296;p76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7" name="Google Shape;1297;p76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8" name="Google Shape;1298;p76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99" name="Google Shape;1299;p76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0" name="Google Shape;1300;p76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01" name="Google Shape;1301;p76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02" name="Google Shape;1302;p76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3" name="Google Shape;1303;p76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04" name="Google Shape;1304;p76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05" name="Google Shape;1305;p76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6" name="Google Shape;1306;p76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07" name="Google Shape;1307;p76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08" name="Google Shape;1308;p76"/>
            <p:cNvCxnSpPr>
              <a:stCxn id="1286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9" name="Google Shape;1309;p76"/>
            <p:cNvCxnSpPr>
              <a:stCxn id="1289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0" name="Google Shape;1310;p76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11" name="Google Shape;1311;p76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2" name="Google Shape;1312;p76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3" name="Google Shape;1313;p76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14" name="Google Shape;1314;p76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5" name="Google Shape;1315;p76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6" name="Google Shape;1316;p76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17" name="Google Shape;1317;p76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8" name="Google Shape;1318;p76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9" name="Google Shape;1319;p76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20" name="Google Shape;1320;p76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1" name="Google Shape;1321;p76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2" name="Google Shape;1322;p76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23" name="Google Shape;1323;p76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4" name="Google Shape;1324;p76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5" name="Google Shape;1325;p76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26" name="Google Shape;1326;p76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7" name="Google Shape;1327;p76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8" name="Google Shape;1328;p76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329" name="Google Shape;1329;p76"/>
          <p:cNvSpPr txBox="1"/>
          <p:nvPr/>
        </p:nvSpPr>
        <p:spPr>
          <a:xfrm>
            <a:off x="253825" y="1786072"/>
            <a:ext cx="1750500" cy="11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1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5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5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thread 4</a:t>
            </a:r>
            <a:endParaRPr sz="15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thread 5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0A0B0"/>
                </a:solidFill>
                <a:latin typeface="Calibri"/>
                <a:ea typeface="Calibri"/>
                <a:cs typeface="Calibri"/>
                <a:sym typeface="Calibri"/>
              </a:rPr>
              <a:t>thread 6</a:t>
            </a:r>
            <a:endParaRPr sz="1500">
              <a:solidFill>
                <a:srgbClr val="60A0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thread 7</a:t>
            </a:r>
            <a:endParaRPr sz="150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thread 8</a:t>
            </a:r>
            <a:endParaRPr sz="15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0" name="Google Shape;1330;p76"/>
          <p:cNvGrpSpPr/>
          <p:nvPr/>
        </p:nvGrpSpPr>
        <p:grpSpPr>
          <a:xfrm>
            <a:off x="3024925" y="1465455"/>
            <a:ext cx="2722302" cy="279600"/>
            <a:chOff x="3024925" y="1465455"/>
            <a:chExt cx="2722302" cy="279600"/>
          </a:xfrm>
        </p:grpSpPr>
        <p:cxnSp>
          <p:nvCxnSpPr>
            <p:cNvPr id="1331" name="Google Shape;1331;p76"/>
            <p:cNvCxnSpPr/>
            <p:nvPr/>
          </p:nvCxnSpPr>
          <p:spPr>
            <a:xfrm flipH="1">
              <a:off x="3024925" y="1479625"/>
              <a:ext cx="1212000" cy="18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2" name="Google Shape;1332;p76"/>
            <p:cNvCxnSpPr>
              <a:endCxn id="1322" idx="2"/>
            </p:cNvCxnSpPr>
            <p:nvPr/>
          </p:nvCxnSpPr>
          <p:spPr>
            <a:xfrm>
              <a:off x="4537627" y="1465455"/>
              <a:ext cx="1209600" cy="2796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333" name="Google Shape;1333;p76"/>
          <p:cNvGrpSpPr/>
          <p:nvPr/>
        </p:nvGrpSpPr>
        <p:grpSpPr>
          <a:xfrm>
            <a:off x="1770825" y="2119655"/>
            <a:ext cx="5110754" cy="247633"/>
            <a:chOff x="1770825" y="2119655"/>
            <a:chExt cx="5110754" cy="247633"/>
          </a:xfrm>
        </p:grpSpPr>
        <p:cxnSp>
          <p:nvCxnSpPr>
            <p:cNvPr id="1334" name="Google Shape;1334;p76"/>
            <p:cNvCxnSpPr/>
            <p:nvPr/>
          </p:nvCxnSpPr>
          <p:spPr>
            <a:xfrm flipH="1">
              <a:off x="17708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5" name="Google Shape;1335;p76"/>
            <p:cNvCxnSpPr/>
            <p:nvPr/>
          </p:nvCxnSpPr>
          <p:spPr>
            <a:xfrm>
              <a:off x="23643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6" name="Google Shape;1336;p76"/>
            <p:cNvCxnSpPr/>
            <p:nvPr/>
          </p:nvCxnSpPr>
          <p:spPr>
            <a:xfrm>
              <a:off x="6538079" y="2119655"/>
              <a:ext cx="343500" cy="18210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7" name="Google Shape;1337;p76"/>
            <p:cNvCxnSpPr/>
            <p:nvPr/>
          </p:nvCxnSpPr>
          <p:spPr>
            <a:xfrm flipH="1">
              <a:off x="5904475" y="2179525"/>
              <a:ext cx="314700" cy="169200"/>
            </a:xfrm>
            <a:prstGeom prst="straightConnector1">
              <a:avLst/>
            </a:prstGeom>
            <a:noFill/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8" name="Google Shape;1338;p76"/>
            <p:cNvCxnSpPr/>
            <p:nvPr/>
          </p:nvCxnSpPr>
          <p:spPr>
            <a:xfrm flipH="1">
              <a:off x="31424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BF9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9" name="Google Shape;1339;p76"/>
            <p:cNvCxnSpPr/>
            <p:nvPr/>
          </p:nvCxnSpPr>
          <p:spPr>
            <a:xfrm>
              <a:off x="37359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40" name="Google Shape;1340;p76"/>
            <p:cNvCxnSpPr/>
            <p:nvPr/>
          </p:nvCxnSpPr>
          <p:spPr>
            <a:xfrm flipH="1">
              <a:off x="45140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41" name="Google Shape;1341;p76"/>
            <p:cNvCxnSpPr/>
            <p:nvPr/>
          </p:nvCxnSpPr>
          <p:spPr>
            <a:xfrm>
              <a:off x="51075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60A0B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342" name="Google Shape;1342;p76"/>
          <p:cNvGrpSpPr/>
          <p:nvPr/>
        </p:nvGrpSpPr>
        <p:grpSpPr>
          <a:xfrm>
            <a:off x="2212525" y="1810455"/>
            <a:ext cx="4206554" cy="277500"/>
            <a:chOff x="2212525" y="1810455"/>
            <a:chExt cx="4206554" cy="277500"/>
          </a:xfrm>
        </p:grpSpPr>
        <p:cxnSp>
          <p:nvCxnSpPr>
            <p:cNvPr id="1343" name="Google Shape;1343;p76"/>
            <p:cNvCxnSpPr/>
            <p:nvPr/>
          </p:nvCxnSpPr>
          <p:spPr>
            <a:xfrm flipH="1">
              <a:off x="2212525" y="1810525"/>
              <a:ext cx="669000" cy="2421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44" name="Google Shape;1344;p76"/>
            <p:cNvCxnSpPr>
              <a:endCxn id="1310" idx="2"/>
            </p:cNvCxnSpPr>
            <p:nvPr/>
          </p:nvCxnSpPr>
          <p:spPr>
            <a:xfrm>
              <a:off x="5906379" y="1810455"/>
              <a:ext cx="512700" cy="277500"/>
            </a:xfrm>
            <a:prstGeom prst="straightConnector1">
              <a:avLst/>
            </a:prstGeom>
            <a:noFill/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45" name="Google Shape;1345;p76"/>
            <p:cNvCxnSpPr>
              <a:endCxn id="1313" idx="2"/>
            </p:cNvCxnSpPr>
            <p:nvPr/>
          </p:nvCxnSpPr>
          <p:spPr>
            <a:xfrm flipH="1">
              <a:off x="5012039" y="1878855"/>
              <a:ext cx="525900" cy="2091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46" name="Google Shape;1346;p76"/>
            <p:cNvCxnSpPr/>
            <p:nvPr/>
          </p:nvCxnSpPr>
          <p:spPr>
            <a:xfrm>
              <a:off x="3163179" y="1810455"/>
              <a:ext cx="512700" cy="277500"/>
            </a:xfrm>
            <a:prstGeom prst="straightConnector1">
              <a:avLst/>
            </a:prstGeom>
            <a:noFill/>
            <a:ln w="19050" cap="flat" cmpd="sng">
              <a:solidFill>
                <a:srgbClr val="BF9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A064C7-6226-92E0-9BCB-C39ABCC78853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77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 Parallelization</a:t>
            </a:r>
            <a:endParaRPr/>
          </a:p>
        </p:txBody>
      </p:sp>
      <p:sp>
        <p:nvSpPr>
          <p:cNvPr id="1353" name="Google Shape;1353;p77"/>
          <p:cNvSpPr txBox="1"/>
          <p:nvPr/>
        </p:nvSpPr>
        <p:spPr>
          <a:xfrm>
            <a:off x="1210800" y="984200"/>
            <a:ext cx="26331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Performance optimization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Same thread is reused instead of creating a new one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4" name="Google Shape;1354;p77"/>
          <p:cNvCxnSpPr/>
          <p:nvPr/>
        </p:nvCxnSpPr>
        <p:spPr>
          <a:xfrm>
            <a:off x="2419100" y="1648750"/>
            <a:ext cx="385200" cy="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5" name="Google Shape;1355;p77"/>
          <p:cNvCxnSpPr/>
          <p:nvPr/>
        </p:nvCxnSpPr>
        <p:spPr>
          <a:xfrm>
            <a:off x="2419100" y="1644050"/>
            <a:ext cx="23400" cy="19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56" name="Google Shape;1356;p77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1357" name="Google Shape;1357;p77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8" name="Google Shape;1358;p77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9" name="Google Shape;1359;p77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0" name="Google Shape;1360;p77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1" name="Google Shape;1361;p77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2" name="Google Shape;1362;p77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3" name="Google Shape;1363;p77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4" name="Google Shape;1364;p77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5" name="Google Shape;1365;p77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6" name="Google Shape;1366;p77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7" name="Google Shape;1367;p77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8" name="Google Shape;1368;p77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9" name="Google Shape;1369;p77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0" name="Google Shape;1370;p77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1" name="Google Shape;1371;p77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2" name="Google Shape;1372;p77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3" name="Google Shape;1373;p77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4" name="Google Shape;1374;p77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5" name="Google Shape;1375;p77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6" name="Google Shape;1376;p77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7" name="Google Shape;1377;p77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8" name="Google Shape;1378;p77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9" name="Google Shape;1379;p77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0" name="Google Shape;1380;p77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1" name="Google Shape;1381;p77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2" name="Google Shape;1382;p77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3" name="Google Shape;1383;p77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4" name="Google Shape;1384;p77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5" name="Google Shape;1385;p77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6" name="Google Shape;1386;p77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7" name="Google Shape;1387;p77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8" name="Google Shape;1388;p77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9" name="Google Shape;1389;p77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0" name="Google Shape;1390;p77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1" name="Google Shape;1391;p77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2" name="Google Shape;1392;p77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3" name="Google Shape;1393;p77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4" name="Google Shape;1394;p77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5" name="Google Shape;1395;p77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6" name="Google Shape;1396;p77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7" name="Google Shape;1397;p77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8" name="Google Shape;1398;p77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9" name="Google Shape;1399;p77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0" name="Google Shape;1400;p77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1" name="Google Shape;1401;p77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2" name="Google Shape;1402;p77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3" name="Google Shape;1403;p77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4" name="Google Shape;1404;p77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5" name="Google Shape;1405;p77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06" name="Google Shape;1406;p77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7" name="Google Shape;1407;p77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08" name="Google Shape;1408;p77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9" name="Google Shape;1409;p77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0" name="Google Shape;1410;p77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1" name="Google Shape;1411;p77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2" name="Google Shape;1412;p77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3" name="Google Shape;1413;p77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4" name="Google Shape;1414;p77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5" name="Google Shape;1415;p77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6" name="Google Shape;1416;p77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7" name="Google Shape;1417;p77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8" name="Google Shape;1418;p77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9" name="Google Shape;1419;p77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0" name="Google Shape;1420;p77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1" name="Google Shape;1421;p77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2" name="Google Shape;1422;p77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3" name="Google Shape;1423;p77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24" name="Google Shape;1424;p77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5" name="Google Shape;1425;p77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6" name="Google Shape;1426;p77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27" name="Google Shape;1427;p77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8" name="Google Shape;1428;p77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9" name="Google Shape;1429;p77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30" name="Google Shape;1430;p77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1" name="Google Shape;1431;p77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2" name="Google Shape;1432;p77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33" name="Google Shape;1433;p77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4" name="Google Shape;1434;p77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5" name="Google Shape;1435;p77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36" name="Google Shape;1436;p77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7" name="Google Shape;1437;p77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8" name="Google Shape;1438;p77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39" name="Google Shape;1439;p77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0" name="Google Shape;1440;p77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1" name="Google Shape;1441;p77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42" name="Google Shape;1442;p77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3" name="Google Shape;1443;p77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4" name="Google Shape;1444;p77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45" name="Google Shape;1445;p77"/>
            <p:cNvCxnSpPr>
              <a:stCxn id="1423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6" name="Google Shape;1446;p77"/>
            <p:cNvCxnSpPr>
              <a:stCxn id="1426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7" name="Google Shape;1447;p77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48" name="Google Shape;1448;p77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9" name="Google Shape;1449;p77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50" name="Google Shape;1450;p77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51" name="Google Shape;1451;p77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2" name="Google Shape;1452;p77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53" name="Google Shape;1453;p77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54" name="Google Shape;1454;p77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5" name="Google Shape;1455;p77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56" name="Google Shape;1456;p77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57" name="Google Shape;1457;p77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8" name="Google Shape;1458;p77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59" name="Google Shape;1459;p77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60" name="Google Shape;1460;p77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1" name="Google Shape;1461;p77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62" name="Google Shape;1462;p77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63" name="Google Shape;1463;p77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4" name="Google Shape;1464;p77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65" name="Google Shape;1465;p77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466" name="Google Shape;1466;p77"/>
          <p:cNvSpPr txBox="1"/>
          <p:nvPr/>
        </p:nvSpPr>
        <p:spPr>
          <a:xfrm>
            <a:off x="253825" y="1786072"/>
            <a:ext cx="1750500" cy="11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1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5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5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thread 4</a:t>
            </a:r>
            <a:endParaRPr sz="15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thread 5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0A0B0"/>
                </a:solidFill>
                <a:latin typeface="Calibri"/>
                <a:ea typeface="Calibri"/>
                <a:cs typeface="Calibri"/>
                <a:sym typeface="Calibri"/>
              </a:rPr>
              <a:t>thread 6</a:t>
            </a:r>
            <a:endParaRPr sz="1500">
              <a:solidFill>
                <a:srgbClr val="60A0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thread 7</a:t>
            </a:r>
            <a:endParaRPr sz="150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thread 8</a:t>
            </a:r>
            <a:endParaRPr sz="15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7" name="Google Shape;1467;p77"/>
          <p:cNvGrpSpPr/>
          <p:nvPr/>
        </p:nvGrpSpPr>
        <p:grpSpPr>
          <a:xfrm>
            <a:off x="3024925" y="1465455"/>
            <a:ext cx="2722302" cy="279600"/>
            <a:chOff x="3024925" y="1465455"/>
            <a:chExt cx="2722302" cy="279600"/>
          </a:xfrm>
        </p:grpSpPr>
        <p:cxnSp>
          <p:nvCxnSpPr>
            <p:cNvPr id="1468" name="Google Shape;1468;p77"/>
            <p:cNvCxnSpPr/>
            <p:nvPr/>
          </p:nvCxnSpPr>
          <p:spPr>
            <a:xfrm flipH="1">
              <a:off x="3024925" y="1479625"/>
              <a:ext cx="1212000" cy="18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69" name="Google Shape;1469;p77"/>
            <p:cNvCxnSpPr>
              <a:endCxn id="1459" idx="2"/>
            </p:cNvCxnSpPr>
            <p:nvPr/>
          </p:nvCxnSpPr>
          <p:spPr>
            <a:xfrm>
              <a:off x="4537627" y="1465455"/>
              <a:ext cx="1209600" cy="2796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470" name="Google Shape;1470;p77"/>
          <p:cNvGrpSpPr/>
          <p:nvPr/>
        </p:nvGrpSpPr>
        <p:grpSpPr>
          <a:xfrm>
            <a:off x="1770825" y="2119655"/>
            <a:ext cx="5110754" cy="247633"/>
            <a:chOff x="1770825" y="2119655"/>
            <a:chExt cx="5110754" cy="247633"/>
          </a:xfrm>
        </p:grpSpPr>
        <p:cxnSp>
          <p:nvCxnSpPr>
            <p:cNvPr id="1471" name="Google Shape;1471;p77"/>
            <p:cNvCxnSpPr/>
            <p:nvPr/>
          </p:nvCxnSpPr>
          <p:spPr>
            <a:xfrm flipH="1">
              <a:off x="17708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72" name="Google Shape;1472;p77"/>
            <p:cNvCxnSpPr/>
            <p:nvPr/>
          </p:nvCxnSpPr>
          <p:spPr>
            <a:xfrm>
              <a:off x="23643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73" name="Google Shape;1473;p77"/>
            <p:cNvCxnSpPr/>
            <p:nvPr/>
          </p:nvCxnSpPr>
          <p:spPr>
            <a:xfrm>
              <a:off x="6538079" y="2119655"/>
              <a:ext cx="343500" cy="18210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74" name="Google Shape;1474;p77"/>
            <p:cNvCxnSpPr/>
            <p:nvPr/>
          </p:nvCxnSpPr>
          <p:spPr>
            <a:xfrm flipH="1">
              <a:off x="5904475" y="2179525"/>
              <a:ext cx="314700" cy="169200"/>
            </a:xfrm>
            <a:prstGeom prst="straightConnector1">
              <a:avLst/>
            </a:prstGeom>
            <a:noFill/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75" name="Google Shape;1475;p77"/>
            <p:cNvCxnSpPr/>
            <p:nvPr/>
          </p:nvCxnSpPr>
          <p:spPr>
            <a:xfrm flipH="1">
              <a:off x="31424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BF9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76" name="Google Shape;1476;p77"/>
            <p:cNvCxnSpPr/>
            <p:nvPr/>
          </p:nvCxnSpPr>
          <p:spPr>
            <a:xfrm>
              <a:off x="37359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77" name="Google Shape;1477;p77"/>
            <p:cNvCxnSpPr/>
            <p:nvPr/>
          </p:nvCxnSpPr>
          <p:spPr>
            <a:xfrm flipH="1">
              <a:off x="45140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78" name="Google Shape;1478;p77"/>
            <p:cNvCxnSpPr/>
            <p:nvPr/>
          </p:nvCxnSpPr>
          <p:spPr>
            <a:xfrm>
              <a:off x="51075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60A0B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479" name="Google Shape;1479;p77"/>
          <p:cNvGrpSpPr/>
          <p:nvPr/>
        </p:nvGrpSpPr>
        <p:grpSpPr>
          <a:xfrm>
            <a:off x="2212525" y="1810455"/>
            <a:ext cx="4206554" cy="277500"/>
            <a:chOff x="2212525" y="1810455"/>
            <a:chExt cx="4206554" cy="277500"/>
          </a:xfrm>
        </p:grpSpPr>
        <p:cxnSp>
          <p:nvCxnSpPr>
            <p:cNvPr id="1480" name="Google Shape;1480;p77"/>
            <p:cNvCxnSpPr/>
            <p:nvPr/>
          </p:nvCxnSpPr>
          <p:spPr>
            <a:xfrm flipH="1">
              <a:off x="2212525" y="1810525"/>
              <a:ext cx="669000" cy="2421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81" name="Google Shape;1481;p77"/>
            <p:cNvCxnSpPr>
              <a:endCxn id="1447" idx="2"/>
            </p:cNvCxnSpPr>
            <p:nvPr/>
          </p:nvCxnSpPr>
          <p:spPr>
            <a:xfrm>
              <a:off x="5906379" y="1810455"/>
              <a:ext cx="512700" cy="277500"/>
            </a:xfrm>
            <a:prstGeom prst="straightConnector1">
              <a:avLst/>
            </a:prstGeom>
            <a:noFill/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82" name="Google Shape;1482;p77"/>
            <p:cNvCxnSpPr>
              <a:endCxn id="1450" idx="2"/>
            </p:cNvCxnSpPr>
            <p:nvPr/>
          </p:nvCxnSpPr>
          <p:spPr>
            <a:xfrm flipH="1">
              <a:off x="5012039" y="1878855"/>
              <a:ext cx="525900" cy="2091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83" name="Google Shape;1483;p77"/>
            <p:cNvCxnSpPr/>
            <p:nvPr/>
          </p:nvCxnSpPr>
          <p:spPr>
            <a:xfrm>
              <a:off x="3163179" y="1810455"/>
              <a:ext cx="512700" cy="277500"/>
            </a:xfrm>
            <a:prstGeom prst="straightConnector1">
              <a:avLst/>
            </a:prstGeom>
            <a:noFill/>
            <a:ln w="19050" cap="flat" cmpd="sng">
              <a:solidFill>
                <a:srgbClr val="BF9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72EE4E-1966-922C-0AD1-8436C0DD150F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78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 Parallelization</a:t>
            </a:r>
            <a:endParaRPr/>
          </a:p>
        </p:txBody>
      </p:sp>
      <p:sp>
        <p:nvSpPr>
          <p:cNvPr id="1490" name="Google Shape;1490;p78"/>
          <p:cNvSpPr txBox="1"/>
          <p:nvPr/>
        </p:nvSpPr>
        <p:spPr>
          <a:xfrm>
            <a:off x="1210800" y="984200"/>
            <a:ext cx="26331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Performance optimization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Same thread is reused instead of creating a new one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1" name="Google Shape;1491;p78"/>
          <p:cNvCxnSpPr/>
          <p:nvPr/>
        </p:nvCxnSpPr>
        <p:spPr>
          <a:xfrm>
            <a:off x="2419100" y="1648750"/>
            <a:ext cx="385200" cy="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92" name="Google Shape;1492;p78"/>
          <p:cNvCxnSpPr/>
          <p:nvPr/>
        </p:nvCxnSpPr>
        <p:spPr>
          <a:xfrm>
            <a:off x="2419100" y="1644050"/>
            <a:ext cx="23400" cy="19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493" name="Google Shape;1493;p78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1494" name="Google Shape;1494;p78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5" name="Google Shape;1495;p78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6" name="Google Shape;1496;p78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7" name="Google Shape;1497;p78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8" name="Google Shape;1498;p78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9" name="Google Shape;1499;p78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0" name="Google Shape;1500;p78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1" name="Google Shape;1501;p78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2" name="Google Shape;1502;p78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3" name="Google Shape;1503;p78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4" name="Google Shape;1504;p78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5" name="Google Shape;1505;p78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6" name="Google Shape;1506;p78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7" name="Google Shape;1507;p78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8" name="Google Shape;1508;p78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9" name="Google Shape;1509;p78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0" name="Google Shape;1510;p78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1" name="Google Shape;1511;p78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2" name="Google Shape;1512;p78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3" name="Google Shape;1513;p78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4" name="Google Shape;1514;p78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5" name="Google Shape;1515;p78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6" name="Google Shape;1516;p78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7" name="Google Shape;1517;p78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8" name="Google Shape;1518;p78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9" name="Google Shape;1519;p78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0" name="Google Shape;1520;p78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1" name="Google Shape;1521;p78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2" name="Google Shape;1522;p78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3" name="Google Shape;1523;p78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4" name="Google Shape;1524;p78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5" name="Google Shape;1525;p78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6" name="Google Shape;1526;p78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7" name="Google Shape;1527;p78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8" name="Google Shape;1528;p78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9" name="Google Shape;1529;p78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0" name="Google Shape;1530;p78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1" name="Google Shape;1531;p78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2" name="Google Shape;1532;p78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3" name="Google Shape;1533;p78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4" name="Google Shape;1534;p78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5" name="Google Shape;1535;p78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6" name="Google Shape;1536;p78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7" name="Google Shape;1537;p78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8" name="Google Shape;1538;p78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9" name="Google Shape;1539;p78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0" name="Google Shape;1540;p78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1" name="Google Shape;1541;p78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2" name="Google Shape;1542;p78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43" name="Google Shape;1543;p78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4" name="Google Shape;1544;p78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45" name="Google Shape;1545;p78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6" name="Google Shape;1546;p78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7" name="Google Shape;1547;p78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8" name="Google Shape;1548;p78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9" name="Google Shape;1549;p78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0" name="Google Shape;1550;p78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1" name="Google Shape;1551;p78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2" name="Google Shape;1552;p78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3" name="Google Shape;1553;p78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4" name="Google Shape;1554;p78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5" name="Google Shape;1555;p78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6" name="Google Shape;1556;p78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7" name="Google Shape;1557;p78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8" name="Google Shape;1558;p78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9" name="Google Shape;1559;p78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0" name="Google Shape;1560;p78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61" name="Google Shape;1561;p78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2" name="Google Shape;1562;p78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63" name="Google Shape;1563;p78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64" name="Google Shape;1564;p78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5" name="Google Shape;1565;p78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66" name="Google Shape;1566;p78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67" name="Google Shape;1567;p78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8" name="Google Shape;1568;p78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69" name="Google Shape;1569;p78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70" name="Google Shape;1570;p78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1" name="Google Shape;1571;p78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72" name="Google Shape;1572;p78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73" name="Google Shape;1573;p78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4" name="Google Shape;1574;p78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75" name="Google Shape;1575;p78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76" name="Google Shape;1576;p78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7" name="Google Shape;1577;p78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78" name="Google Shape;1578;p78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79" name="Google Shape;1579;p78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0" name="Google Shape;1580;p78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81" name="Google Shape;1581;p78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82" name="Google Shape;1582;p78"/>
            <p:cNvCxnSpPr>
              <a:stCxn id="1560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3" name="Google Shape;1583;p78"/>
            <p:cNvCxnSpPr>
              <a:stCxn id="1563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84" name="Google Shape;1584;p78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85" name="Google Shape;1585;p78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6" name="Google Shape;1586;p78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87" name="Google Shape;1587;p78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88" name="Google Shape;1588;p78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9" name="Google Shape;1589;p78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90" name="Google Shape;1590;p78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91" name="Google Shape;1591;p78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2" name="Google Shape;1592;p78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93" name="Google Shape;1593;p78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94" name="Google Shape;1594;p78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5" name="Google Shape;1595;p78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96" name="Google Shape;1596;p78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597" name="Google Shape;1597;p78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8" name="Google Shape;1598;p78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99" name="Google Shape;1599;p78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600" name="Google Shape;1600;p78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1" name="Google Shape;1601;p78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02" name="Google Shape;1602;p78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603" name="Google Shape;1603;p78"/>
          <p:cNvSpPr txBox="1"/>
          <p:nvPr/>
        </p:nvSpPr>
        <p:spPr>
          <a:xfrm>
            <a:off x="253825" y="1786072"/>
            <a:ext cx="1750500" cy="11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1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5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5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thread 4</a:t>
            </a:r>
            <a:endParaRPr sz="15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thread 5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0A0B0"/>
                </a:solidFill>
                <a:latin typeface="Calibri"/>
                <a:ea typeface="Calibri"/>
                <a:cs typeface="Calibri"/>
                <a:sym typeface="Calibri"/>
              </a:rPr>
              <a:t>thread 6</a:t>
            </a:r>
            <a:endParaRPr sz="1500">
              <a:solidFill>
                <a:srgbClr val="60A0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thread 7</a:t>
            </a:r>
            <a:endParaRPr sz="150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thread 8</a:t>
            </a:r>
            <a:endParaRPr sz="15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4" name="Google Shape;1604;p78"/>
          <p:cNvGrpSpPr/>
          <p:nvPr/>
        </p:nvGrpSpPr>
        <p:grpSpPr>
          <a:xfrm>
            <a:off x="3024925" y="1465455"/>
            <a:ext cx="2722302" cy="279600"/>
            <a:chOff x="3024925" y="1465455"/>
            <a:chExt cx="2722302" cy="279600"/>
          </a:xfrm>
        </p:grpSpPr>
        <p:cxnSp>
          <p:nvCxnSpPr>
            <p:cNvPr id="1605" name="Google Shape;1605;p78"/>
            <p:cNvCxnSpPr/>
            <p:nvPr/>
          </p:nvCxnSpPr>
          <p:spPr>
            <a:xfrm flipH="1">
              <a:off x="3024925" y="1479625"/>
              <a:ext cx="1212000" cy="18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06" name="Google Shape;1606;p78"/>
            <p:cNvCxnSpPr>
              <a:endCxn id="1596" idx="2"/>
            </p:cNvCxnSpPr>
            <p:nvPr/>
          </p:nvCxnSpPr>
          <p:spPr>
            <a:xfrm>
              <a:off x="4537627" y="1465455"/>
              <a:ext cx="1209600" cy="2796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607" name="Google Shape;1607;p78"/>
          <p:cNvGrpSpPr/>
          <p:nvPr/>
        </p:nvGrpSpPr>
        <p:grpSpPr>
          <a:xfrm>
            <a:off x="1770825" y="2119655"/>
            <a:ext cx="5110754" cy="247633"/>
            <a:chOff x="1770825" y="2119655"/>
            <a:chExt cx="5110754" cy="247633"/>
          </a:xfrm>
        </p:grpSpPr>
        <p:cxnSp>
          <p:nvCxnSpPr>
            <p:cNvPr id="1608" name="Google Shape;1608;p78"/>
            <p:cNvCxnSpPr/>
            <p:nvPr/>
          </p:nvCxnSpPr>
          <p:spPr>
            <a:xfrm flipH="1">
              <a:off x="17708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09" name="Google Shape;1609;p78"/>
            <p:cNvCxnSpPr/>
            <p:nvPr/>
          </p:nvCxnSpPr>
          <p:spPr>
            <a:xfrm>
              <a:off x="23643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10" name="Google Shape;1610;p78"/>
            <p:cNvCxnSpPr/>
            <p:nvPr/>
          </p:nvCxnSpPr>
          <p:spPr>
            <a:xfrm>
              <a:off x="6538079" y="2119655"/>
              <a:ext cx="343500" cy="18210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11" name="Google Shape;1611;p78"/>
            <p:cNvCxnSpPr/>
            <p:nvPr/>
          </p:nvCxnSpPr>
          <p:spPr>
            <a:xfrm flipH="1">
              <a:off x="5904475" y="2179525"/>
              <a:ext cx="314700" cy="169200"/>
            </a:xfrm>
            <a:prstGeom prst="straightConnector1">
              <a:avLst/>
            </a:prstGeom>
            <a:noFill/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12" name="Google Shape;1612;p78"/>
            <p:cNvCxnSpPr/>
            <p:nvPr/>
          </p:nvCxnSpPr>
          <p:spPr>
            <a:xfrm flipH="1">
              <a:off x="31424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BF9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13" name="Google Shape;1613;p78"/>
            <p:cNvCxnSpPr/>
            <p:nvPr/>
          </p:nvCxnSpPr>
          <p:spPr>
            <a:xfrm>
              <a:off x="37359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14" name="Google Shape;1614;p78"/>
            <p:cNvCxnSpPr/>
            <p:nvPr/>
          </p:nvCxnSpPr>
          <p:spPr>
            <a:xfrm flipH="1">
              <a:off x="45140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15" name="Google Shape;1615;p78"/>
            <p:cNvCxnSpPr/>
            <p:nvPr/>
          </p:nvCxnSpPr>
          <p:spPr>
            <a:xfrm>
              <a:off x="51075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60A0B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616" name="Google Shape;1616;p78"/>
          <p:cNvGrpSpPr/>
          <p:nvPr/>
        </p:nvGrpSpPr>
        <p:grpSpPr>
          <a:xfrm>
            <a:off x="2212525" y="1810455"/>
            <a:ext cx="4206554" cy="277500"/>
            <a:chOff x="2212525" y="1810455"/>
            <a:chExt cx="4206554" cy="277500"/>
          </a:xfrm>
        </p:grpSpPr>
        <p:cxnSp>
          <p:nvCxnSpPr>
            <p:cNvPr id="1617" name="Google Shape;1617;p78"/>
            <p:cNvCxnSpPr/>
            <p:nvPr/>
          </p:nvCxnSpPr>
          <p:spPr>
            <a:xfrm flipH="1">
              <a:off x="2212525" y="1810525"/>
              <a:ext cx="669000" cy="2421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18" name="Google Shape;1618;p78"/>
            <p:cNvCxnSpPr>
              <a:endCxn id="1584" idx="2"/>
            </p:cNvCxnSpPr>
            <p:nvPr/>
          </p:nvCxnSpPr>
          <p:spPr>
            <a:xfrm>
              <a:off x="5906379" y="1810455"/>
              <a:ext cx="512700" cy="277500"/>
            </a:xfrm>
            <a:prstGeom prst="straightConnector1">
              <a:avLst/>
            </a:prstGeom>
            <a:noFill/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19" name="Google Shape;1619;p78"/>
            <p:cNvCxnSpPr>
              <a:endCxn id="1587" idx="2"/>
            </p:cNvCxnSpPr>
            <p:nvPr/>
          </p:nvCxnSpPr>
          <p:spPr>
            <a:xfrm flipH="1">
              <a:off x="5012039" y="1878855"/>
              <a:ext cx="525900" cy="2091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20" name="Google Shape;1620;p78"/>
            <p:cNvCxnSpPr/>
            <p:nvPr/>
          </p:nvCxnSpPr>
          <p:spPr>
            <a:xfrm>
              <a:off x="3163179" y="1810455"/>
              <a:ext cx="512700" cy="277500"/>
            </a:xfrm>
            <a:prstGeom prst="straightConnector1">
              <a:avLst/>
            </a:prstGeom>
            <a:noFill/>
            <a:ln w="19050" cap="flat" cmpd="sng">
              <a:solidFill>
                <a:srgbClr val="BF9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621" name="Google Shape;1621;p78"/>
          <p:cNvSpPr txBox="1"/>
          <p:nvPr/>
        </p:nvSpPr>
        <p:spPr>
          <a:xfrm>
            <a:off x="299550" y="3394975"/>
            <a:ext cx="86349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B: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 your implementation such that it creates only a fixed number of threads. Make sure that your solution is properly synchronized when checking whether to create a new thread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achieve this?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91189-0839-DB12-A475-685D49194CB9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79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 Parallelization</a:t>
            </a:r>
            <a:endParaRPr/>
          </a:p>
        </p:txBody>
      </p:sp>
      <p:grpSp>
        <p:nvGrpSpPr>
          <p:cNvPr id="1628" name="Google Shape;1628;p79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1629" name="Google Shape;1629;p79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0" name="Google Shape;1630;p79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1" name="Google Shape;1631;p79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2" name="Google Shape;1632;p79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3" name="Google Shape;1633;p79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4" name="Google Shape;1634;p79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5" name="Google Shape;1635;p79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6" name="Google Shape;1636;p79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7" name="Google Shape;1637;p79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8" name="Google Shape;1638;p79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9" name="Google Shape;1639;p79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0" name="Google Shape;1640;p79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1" name="Google Shape;1641;p79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2" name="Google Shape;1642;p79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3" name="Google Shape;1643;p79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4" name="Google Shape;1644;p79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5" name="Google Shape;1645;p79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6" name="Google Shape;1646;p79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7" name="Google Shape;1647;p79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8" name="Google Shape;1648;p79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9" name="Google Shape;1649;p79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0" name="Google Shape;1650;p79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1" name="Google Shape;1651;p79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2" name="Google Shape;1652;p79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3" name="Google Shape;1653;p79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4" name="Google Shape;1654;p79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5" name="Google Shape;1655;p79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6" name="Google Shape;1656;p79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7" name="Google Shape;1657;p79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8" name="Google Shape;1658;p79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9" name="Google Shape;1659;p79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0" name="Google Shape;1660;p79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1" name="Google Shape;1661;p79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2" name="Google Shape;1662;p79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3" name="Google Shape;1663;p79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4" name="Google Shape;1664;p79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5" name="Google Shape;1665;p79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6" name="Google Shape;1666;p79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7" name="Google Shape;1667;p79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8" name="Google Shape;1668;p79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9" name="Google Shape;1669;p79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0" name="Google Shape;1670;p79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1" name="Google Shape;1671;p79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2" name="Google Shape;1672;p79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3" name="Google Shape;1673;p79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4" name="Google Shape;1674;p79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5" name="Google Shape;1675;p79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6" name="Google Shape;1676;p79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7" name="Google Shape;1677;p79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78" name="Google Shape;1678;p79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9" name="Google Shape;1679;p79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80" name="Google Shape;1680;p79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1" name="Google Shape;1681;p79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2" name="Google Shape;1682;p79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3" name="Google Shape;1683;p79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4" name="Google Shape;1684;p79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5" name="Google Shape;1685;p79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6" name="Google Shape;1686;p79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7" name="Google Shape;1687;p79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8" name="Google Shape;1688;p79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9" name="Google Shape;1689;p79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0" name="Google Shape;1690;p79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1" name="Google Shape;1691;p79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2" name="Google Shape;1692;p79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3" name="Google Shape;1693;p79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4" name="Google Shape;1694;p79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5" name="Google Shape;1695;p79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696" name="Google Shape;1696;p79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7" name="Google Shape;1697;p79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98" name="Google Shape;1698;p79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699" name="Google Shape;1699;p79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0" name="Google Shape;1700;p79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1" name="Google Shape;1701;p79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702" name="Google Shape;1702;p79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3" name="Google Shape;1703;p79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4" name="Google Shape;1704;p79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705" name="Google Shape;1705;p79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6" name="Google Shape;1706;p79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7" name="Google Shape;1707;p79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708" name="Google Shape;1708;p79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9" name="Google Shape;1709;p79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0" name="Google Shape;1710;p79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711" name="Google Shape;1711;p79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2" name="Google Shape;1712;p79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3" name="Google Shape;1713;p79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714" name="Google Shape;1714;p79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5" name="Google Shape;1715;p79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6" name="Google Shape;1716;p79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717" name="Google Shape;1717;p79"/>
            <p:cNvCxnSpPr>
              <a:stCxn id="1695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8" name="Google Shape;1718;p79"/>
            <p:cNvCxnSpPr>
              <a:stCxn id="1698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9" name="Google Shape;1719;p79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720" name="Google Shape;1720;p79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1" name="Google Shape;1721;p79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2" name="Google Shape;1722;p79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723" name="Google Shape;1723;p79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4" name="Google Shape;1724;p79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5" name="Google Shape;1725;p79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726" name="Google Shape;1726;p79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7" name="Google Shape;1727;p79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8" name="Google Shape;1728;p79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729" name="Google Shape;1729;p79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0" name="Google Shape;1730;p79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31" name="Google Shape;1731;p79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732" name="Google Shape;1732;p79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3" name="Google Shape;1733;p79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34" name="Google Shape;1734;p79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735" name="Google Shape;1735;p79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6" name="Google Shape;1736;p79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37" name="Google Shape;1737;p79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grpSp>
        <p:nvGrpSpPr>
          <p:cNvPr id="1738" name="Google Shape;1738;p79"/>
          <p:cNvGrpSpPr/>
          <p:nvPr/>
        </p:nvGrpSpPr>
        <p:grpSpPr>
          <a:xfrm>
            <a:off x="3024925" y="1465455"/>
            <a:ext cx="2722302" cy="279600"/>
            <a:chOff x="3024925" y="1465455"/>
            <a:chExt cx="2722302" cy="279600"/>
          </a:xfrm>
        </p:grpSpPr>
        <p:cxnSp>
          <p:nvCxnSpPr>
            <p:cNvPr id="1739" name="Google Shape;1739;p79"/>
            <p:cNvCxnSpPr/>
            <p:nvPr/>
          </p:nvCxnSpPr>
          <p:spPr>
            <a:xfrm flipH="1">
              <a:off x="3024925" y="1479625"/>
              <a:ext cx="1212000" cy="18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0" name="Google Shape;1740;p79"/>
            <p:cNvCxnSpPr>
              <a:endCxn id="1731" idx="2"/>
            </p:cNvCxnSpPr>
            <p:nvPr/>
          </p:nvCxnSpPr>
          <p:spPr>
            <a:xfrm>
              <a:off x="4537627" y="1465455"/>
              <a:ext cx="1209600" cy="2796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741" name="Google Shape;1741;p79"/>
          <p:cNvGrpSpPr/>
          <p:nvPr/>
        </p:nvGrpSpPr>
        <p:grpSpPr>
          <a:xfrm>
            <a:off x="1770825" y="2119655"/>
            <a:ext cx="5110754" cy="247633"/>
            <a:chOff x="1770825" y="2119655"/>
            <a:chExt cx="5110754" cy="247633"/>
          </a:xfrm>
        </p:grpSpPr>
        <p:cxnSp>
          <p:nvCxnSpPr>
            <p:cNvPr id="1742" name="Google Shape;1742;p79"/>
            <p:cNvCxnSpPr/>
            <p:nvPr/>
          </p:nvCxnSpPr>
          <p:spPr>
            <a:xfrm flipH="1">
              <a:off x="17708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3" name="Google Shape;1743;p79"/>
            <p:cNvCxnSpPr/>
            <p:nvPr/>
          </p:nvCxnSpPr>
          <p:spPr>
            <a:xfrm>
              <a:off x="23643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4" name="Google Shape;1744;p79"/>
            <p:cNvCxnSpPr/>
            <p:nvPr/>
          </p:nvCxnSpPr>
          <p:spPr>
            <a:xfrm>
              <a:off x="6538079" y="2119655"/>
              <a:ext cx="343500" cy="18210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5" name="Google Shape;1745;p79"/>
            <p:cNvCxnSpPr/>
            <p:nvPr/>
          </p:nvCxnSpPr>
          <p:spPr>
            <a:xfrm flipH="1">
              <a:off x="5904475" y="2179525"/>
              <a:ext cx="314700" cy="169200"/>
            </a:xfrm>
            <a:prstGeom prst="straightConnector1">
              <a:avLst/>
            </a:prstGeom>
            <a:noFill/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6" name="Google Shape;1746;p79"/>
            <p:cNvCxnSpPr/>
            <p:nvPr/>
          </p:nvCxnSpPr>
          <p:spPr>
            <a:xfrm flipH="1">
              <a:off x="31424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BF9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7" name="Google Shape;1747;p79"/>
            <p:cNvCxnSpPr/>
            <p:nvPr/>
          </p:nvCxnSpPr>
          <p:spPr>
            <a:xfrm>
              <a:off x="37359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8" name="Google Shape;1748;p79"/>
            <p:cNvCxnSpPr/>
            <p:nvPr/>
          </p:nvCxnSpPr>
          <p:spPr>
            <a:xfrm flipH="1">
              <a:off x="45140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9" name="Google Shape;1749;p79"/>
            <p:cNvCxnSpPr/>
            <p:nvPr/>
          </p:nvCxnSpPr>
          <p:spPr>
            <a:xfrm>
              <a:off x="51075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60A0B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750" name="Google Shape;1750;p79"/>
          <p:cNvGrpSpPr/>
          <p:nvPr/>
        </p:nvGrpSpPr>
        <p:grpSpPr>
          <a:xfrm>
            <a:off x="2212525" y="1810455"/>
            <a:ext cx="4206554" cy="277500"/>
            <a:chOff x="2212525" y="1810455"/>
            <a:chExt cx="4206554" cy="277500"/>
          </a:xfrm>
        </p:grpSpPr>
        <p:cxnSp>
          <p:nvCxnSpPr>
            <p:cNvPr id="1751" name="Google Shape;1751;p79"/>
            <p:cNvCxnSpPr/>
            <p:nvPr/>
          </p:nvCxnSpPr>
          <p:spPr>
            <a:xfrm flipH="1">
              <a:off x="2212525" y="1810525"/>
              <a:ext cx="669000" cy="2421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52" name="Google Shape;1752;p79"/>
            <p:cNvCxnSpPr>
              <a:endCxn id="1719" idx="2"/>
            </p:cNvCxnSpPr>
            <p:nvPr/>
          </p:nvCxnSpPr>
          <p:spPr>
            <a:xfrm>
              <a:off x="5906379" y="1810455"/>
              <a:ext cx="512700" cy="277500"/>
            </a:xfrm>
            <a:prstGeom prst="straightConnector1">
              <a:avLst/>
            </a:prstGeom>
            <a:noFill/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53" name="Google Shape;1753;p79"/>
            <p:cNvCxnSpPr>
              <a:endCxn id="1722" idx="2"/>
            </p:cNvCxnSpPr>
            <p:nvPr/>
          </p:nvCxnSpPr>
          <p:spPr>
            <a:xfrm flipH="1">
              <a:off x="5012039" y="1878855"/>
              <a:ext cx="525900" cy="2091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54" name="Google Shape;1754;p79"/>
            <p:cNvCxnSpPr/>
            <p:nvPr/>
          </p:nvCxnSpPr>
          <p:spPr>
            <a:xfrm>
              <a:off x="3163179" y="1810455"/>
              <a:ext cx="512700" cy="277500"/>
            </a:xfrm>
            <a:prstGeom prst="straightConnector1">
              <a:avLst/>
            </a:prstGeom>
            <a:noFill/>
            <a:ln w="19050" cap="flat" cmpd="sng">
              <a:solidFill>
                <a:srgbClr val="BF9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755" name="Google Shape;1755;p79"/>
          <p:cNvSpPr txBox="1"/>
          <p:nvPr/>
        </p:nvSpPr>
        <p:spPr>
          <a:xfrm>
            <a:off x="299550" y="3394975"/>
            <a:ext cx="34362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1: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counter with synchronized/atomic access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E6D58A-4072-2156-B7F8-ABA484752EC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81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 Parallelization</a:t>
            </a:r>
            <a:endParaRPr/>
          </a:p>
        </p:txBody>
      </p:sp>
      <p:grpSp>
        <p:nvGrpSpPr>
          <p:cNvPr id="1896" name="Google Shape;1896;p81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1897" name="Google Shape;1897;p81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8" name="Google Shape;1898;p81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9" name="Google Shape;1899;p81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0" name="Google Shape;1900;p81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1" name="Google Shape;1901;p81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2" name="Google Shape;1902;p81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3" name="Google Shape;1903;p81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4" name="Google Shape;1904;p81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5" name="Google Shape;1905;p81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6" name="Google Shape;1906;p81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7" name="Google Shape;1907;p81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8" name="Google Shape;1908;p81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9" name="Google Shape;1909;p81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0" name="Google Shape;1910;p81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1" name="Google Shape;1911;p81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2" name="Google Shape;1912;p81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3" name="Google Shape;1913;p81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4" name="Google Shape;1914;p81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5" name="Google Shape;1915;p81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6" name="Google Shape;1916;p81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7" name="Google Shape;1917;p81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8" name="Google Shape;1918;p81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9" name="Google Shape;1919;p81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0" name="Google Shape;1920;p81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1" name="Google Shape;1921;p81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2" name="Google Shape;1922;p81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3" name="Google Shape;1923;p81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4" name="Google Shape;1924;p81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5" name="Google Shape;1925;p81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6" name="Google Shape;1926;p81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7" name="Google Shape;1927;p81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8" name="Google Shape;1928;p81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9" name="Google Shape;1929;p81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0" name="Google Shape;1930;p81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1" name="Google Shape;1931;p81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2" name="Google Shape;1932;p81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3" name="Google Shape;1933;p81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4" name="Google Shape;1934;p81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5" name="Google Shape;1935;p81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6" name="Google Shape;1936;p81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7" name="Google Shape;1937;p81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8" name="Google Shape;1938;p81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9" name="Google Shape;1939;p81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0" name="Google Shape;1940;p81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1" name="Google Shape;1941;p81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2" name="Google Shape;1942;p81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3" name="Google Shape;1943;p81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4" name="Google Shape;1944;p81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5" name="Google Shape;1945;p81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46" name="Google Shape;1946;p81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7" name="Google Shape;1947;p81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48" name="Google Shape;1948;p81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9" name="Google Shape;1949;p81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0" name="Google Shape;1950;p81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1" name="Google Shape;1951;p81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2" name="Google Shape;1952;p81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3" name="Google Shape;1953;p81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4" name="Google Shape;1954;p81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5" name="Google Shape;1955;p81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6" name="Google Shape;1956;p81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7" name="Google Shape;1957;p81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8" name="Google Shape;1958;p81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9" name="Google Shape;1959;p81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0" name="Google Shape;1960;p81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1" name="Google Shape;1961;p81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2" name="Google Shape;1962;p81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3" name="Google Shape;1963;p81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964" name="Google Shape;1964;p81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5" name="Google Shape;1965;p81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66" name="Google Shape;1966;p81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967" name="Google Shape;1967;p81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8" name="Google Shape;1968;p81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69" name="Google Shape;1969;p81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970" name="Google Shape;1970;p81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1" name="Google Shape;1971;p81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72" name="Google Shape;1972;p81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973" name="Google Shape;1973;p81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4" name="Google Shape;1974;p81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75" name="Google Shape;1975;p81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976" name="Google Shape;1976;p81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7" name="Google Shape;1977;p81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78" name="Google Shape;1978;p81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979" name="Google Shape;1979;p81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0" name="Google Shape;1980;p81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81" name="Google Shape;1981;p81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982" name="Google Shape;1982;p81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3" name="Google Shape;1983;p81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84" name="Google Shape;1984;p81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985" name="Google Shape;1985;p81"/>
            <p:cNvCxnSpPr>
              <a:stCxn id="1963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6" name="Google Shape;1986;p81"/>
            <p:cNvCxnSpPr>
              <a:stCxn id="1966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87" name="Google Shape;1987;p81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988" name="Google Shape;1988;p81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9" name="Google Shape;1989;p81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90" name="Google Shape;1990;p81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991" name="Google Shape;1991;p81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2" name="Google Shape;1992;p81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93" name="Google Shape;1993;p81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994" name="Google Shape;1994;p81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5" name="Google Shape;1995;p81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96" name="Google Shape;1996;p81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997" name="Google Shape;1997;p81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8" name="Google Shape;1998;p81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99" name="Google Shape;1999;p81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000" name="Google Shape;2000;p81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1" name="Google Shape;2001;p81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02" name="Google Shape;2002;p81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003" name="Google Shape;2003;p81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4" name="Google Shape;2004;p81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05" name="Google Shape;2005;p81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2006" name="Google Shape;2006;p81"/>
          <p:cNvSpPr txBox="1"/>
          <p:nvPr/>
        </p:nvSpPr>
        <p:spPr>
          <a:xfrm>
            <a:off x="299550" y="3394975"/>
            <a:ext cx="34362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1: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counter with synchronized/atomic access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7" name="Google Shape;2007;p81"/>
          <p:cNvSpPr txBox="1"/>
          <p:nvPr/>
        </p:nvSpPr>
        <p:spPr>
          <a:xfrm>
            <a:off x="4566750" y="3394975"/>
            <a:ext cx="36963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2: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unique sequential id to each task. Spawn threads for first N tasks.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8" name="Google Shape;2008;p81"/>
          <p:cNvSpPr txBox="1"/>
          <p:nvPr/>
        </p:nvSpPr>
        <p:spPr>
          <a:xfrm>
            <a:off x="4236925" y="1126750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9" name="Google Shape;2009;p81"/>
          <p:cNvSpPr txBox="1"/>
          <p:nvPr/>
        </p:nvSpPr>
        <p:spPr>
          <a:xfrm>
            <a:off x="2809370" y="1425250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81"/>
          <p:cNvSpPr txBox="1"/>
          <p:nvPr/>
        </p:nvSpPr>
        <p:spPr>
          <a:xfrm>
            <a:off x="5628770" y="1425250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1" name="Google Shape;2011;p81"/>
          <p:cNvSpPr txBox="1"/>
          <p:nvPr/>
        </p:nvSpPr>
        <p:spPr>
          <a:xfrm>
            <a:off x="2120770" y="1805188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2" name="Google Shape;2012;p81"/>
          <p:cNvSpPr txBox="1"/>
          <p:nvPr/>
        </p:nvSpPr>
        <p:spPr>
          <a:xfrm>
            <a:off x="3497970" y="1805188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3" name="Google Shape;2013;p81"/>
          <p:cNvSpPr txBox="1"/>
          <p:nvPr/>
        </p:nvSpPr>
        <p:spPr>
          <a:xfrm>
            <a:off x="4875170" y="1805188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4" name="Google Shape;2014;p81"/>
          <p:cNvSpPr txBox="1"/>
          <p:nvPr/>
        </p:nvSpPr>
        <p:spPr>
          <a:xfrm>
            <a:off x="6274288" y="1805188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3F373-40D1-0E07-8E85-8D072B7E29DB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82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 Parallelization</a:t>
            </a:r>
            <a:endParaRPr/>
          </a:p>
        </p:txBody>
      </p:sp>
      <p:grpSp>
        <p:nvGrpSpPr>
          <p:cNvPr id="2021" name="Google Shape;2021;p82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2022" name="Google Shape;2022;p82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3" name="Google Shape;2023;p82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4" name="Google Shape;2024;p82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5" name="Google Shape;2025;p82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6" name="Google Shape;2026;p82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7" name="Google Shape;2027;p82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8" name="Google Shape;2028;p82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9" name="Google Shape;2029;p82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0" name="Google Shape;2030;p82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1" name="Google Shape;2031;p82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2" name="Google Shape;2032;p82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3" name="Google Shape;2033;p82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4" name="Google Shape;2034;p82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5" name="Google Shape;2035;p82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6" name="Google Shape;2036;p82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7" name="Google Shape;2037;p82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8" name="Google Shape;2038;p82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9" name="Google Shape;2039;p82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0" name="Google Shape;2040;p82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1" name="Google Shape;2041;p82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2" name="Google Shape;2042;p82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3" name="Google Shape;2043;p82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4" name="Google Shape;2044;p82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5" name="Google Shape;2045;p82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6" name="Google Shape;2046;p82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7" name="Google Shape;2047;p82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8" name="Google Shape;2048;p82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9" name="Google Shape;2049;p82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0" name="Google Shape;2050;p82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1" name="Google Shape;2051;p82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2" name="Google Shape;2052;p82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3" name="Google Shape;2053;p82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4" name="Google Shape;2054;p82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5" name="Google Shape;2055;p82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6" name="Google Shape;2056;p82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7" name="Google Shape;2057;p82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8" name="Google Shape;2058;p82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9" name="Google Shape;2059;p82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0" name="Google Shape;2060;p82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1" name="Google Shape;2061;p82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2" name="Google Shape;2062;p82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3" name="Google Shape;2063;p82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4" name="Google Shape;2064;p82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5" name="Google Shape;2065;p82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6" name="Google Shape;2066;p82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7" name="Google Shape;2067;p82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8" name="Google Shape;2068;p82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9" name="Google Shape;2069;p82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0" name="Google Shape;2070;p82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71" name="Google Shape;2071;p82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2" name="Google Shape;2072;p82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73" name="Google Shape;2073;p82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4" name="Google Shape;2074;p82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5" name="Google Shape;2075;p82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6" name="Google Shape;2076;p82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7" name="Google Shape;2077;p82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8" name="Google Shape;2078;p82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9" name="Google Shape;2079;p82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0" name="Google Shape;2080;p82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1" name="Google Shape;2081;p82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2" name="Google Shape;2082;p82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3" name="Google Shape;2083;p82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4" name="Google Shape;2084;p82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5" name="Google Shape;2085;p82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6" name="Google Shape;2086;p82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7" name="Google Shape;2087;p82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8" name="Google Shape;2088;p82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089" name="Google Shape;2089;p82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0" name="Google Shape;2090;p82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91" name="Google Shape;2091;p82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092" name="Google Shape;2092;p82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3" name="Google Shape;2093;p82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94" name="Google Shape;2094;p82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095" name="Google Shape;2095;p82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6" name="Google Shape;2096;p82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97" name="Google Shape;2097;p82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098" name="Google Shape;2098;p82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9" name="Google Shape;2099;p82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00" name="Google Shape;2100;p82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101" name="Google Shape;2101;p82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2" name="Google Shape;2102;p82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03" name="Google Shape;2103;p82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104" name="Google Shape;2104;p82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5" name="Google Shape;2105;p82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06" name="Google Shape;2106;p82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107" name="Google Shape;2107;p82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8" name="Google Shape;2108;p82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09" name="Google Shape;2109;p82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110" name="Google Shape;2110;p82"/>
            <p:cNvCxnSpPr>
              <a:stCxn id="2088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1" name="Google Shape;2111;p82"/>
            <p:cNvCxnSpPr>
              <a:stCxn id="2091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12" name="Google Shape;2112;p82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113" name="Google Shape;2113;p82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4" name="Google Shape;2114;p82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15" name="Google Shape;2115;p82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116" name="Google Shape;2116;p82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7" name="Google Shape;2117;p82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18" name="Google Shape;2118;p82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119" name="Google Shape;2119;p82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20" name="Google Shape;2120;p82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21" name="Google Shape;2121;p82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122" name="Google Shape;2122;p82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23" name="Google Shape;2123;p82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24" name="Google Shape;2124;p82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125" name="Google Shape;2125;p82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26" name="Google Shape;2126;p82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27" name="Google Shape;2127;p82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128" name="Google Shape;2128;p82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29" name="Google Shape;2129;p82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30" name="Google Shape;2130;p82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2131" name="Google Shape;2131;p82"/>
          <p:cNvSpPr txBox="1"/>
          <p:nvPr/>
        </p:nvSpPr>
        <p:spPr>
          <a:xfrm>
            <a:off x="299550" y="3394975"/>
            <a:ext cx="34362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1: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counter with synchronized/atomic access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82"/>
          <p:cNvSpPr txBox="1"/>
          <p:nvPr/>
        </p:nvSpPr>
        <p:spPr>
          <a:xfrm>
            <a:off x="4566750" y="3394975"/>
            <a:ext cx="36963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2: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unique sequential id to each task. Spawn threads for first N tasks.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82"/>
          <p:cNvSpPr txBox="1"/>
          <p:nvPr/>
        </p:nvSpPr>
        <p:spPr>
          <a:xfrm>
            <a:off x="4236925" y="1126750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82"/>
          <p:cNvSpPr txBox="1"/>
          <p:nvPr/>
        </p:nvSpPr>
        <p:spPr>
          <a:xfrm>
            <a:off x="2809370" y="1425250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5" name="Google Shape;2135;p82"/>
          <p:cNvSpPr txBox="1"/>
          <p:nvPr/>
        </p:nvSpPr>
        <p:spPr>
          <a:xfrm>
            <a:off x="5628770" y="1425250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6" name="Google Shape;2136;p82"/>
          <p:cNvSpPr txBox="1"/>
          <p:nvPr/>
        </p:nvSpPr>
        <p:spPr>
          <a:xfrm>
            <a:off x="2120770" y="1805188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7" name="Google Shape;2137;p82"/>
          <p:cNvSpPr txBox="1"/>
          <p:nvPr/>
        </p:nvSpPr>
        <p:spPr>
          <a:xfrm>
            <a:off x="3497970" y="1805188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8" name="Google Shape;2138;p82"/>
          <p:cNvSpPr txBox="1"/>
          <p:nvPr/>
        </p:nvSpPr>
        <p:spPr>
          <a:xfrm>
            <a:off x="4875170" y="1805188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9" name="Google Shape;2139;p82"/>
          <p:cNvSpPr txBox="1"/>
          <p:nvPr/>
        </p:nvSpPr>
        <p:spPr>
          <a:xfrm>
            <a:off x="6274288" y="1805188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0" name="Google Shape;2140;p82"/>
          <p:cNvGrpSpPr/>
          <p:nvPr/>
        </p:nvGrpSpPr>
        <p:grpSpPr>
          <a:xfrm rot="10800000">
            <a:off x="7459215" y="1068796"/>
            <a:ext cx="1200151" cy="214201"/>
            <a:chOff x="3429001" y="3181290"/>
            <a:chExt cx="1600201" cy="285601"/>
          </a:xfrm>
        </p:grpSpPr>
        <p:cxnSp>
          <p:nvCxnSpPr>
            <p:cNvPr id="2141" name="Google Shape;2141;p82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2" name="Google Shape;2142;p82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43" name="Google Shape;2143;p82"/>
          <p:cNvSpPr txBox="1"/>
          <p:nvPr/>
        </p:nvSpPr>
        <p:spPr>
          <a:xfrm>
            <a:off x="7941583" y="740375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4" name="Google Shape;2144;p82"/>
          <p:cNvSpPr txBox="1"/>
          <p:nvPr/>
        </p:nvSpPr>
        <p:spPr>
          <a:xfrm>
            <a:off x="7013843" y="1212438"/>
            <a:ext cx="6783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2n + 1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5" name="Google Shape;2145;p82"/>
          <p:cNvSpPr txBox="1"/>
          <p:nvPr/>
        </p:nvSpPr>
        <p:spPr>
          <a:xfrm>
            <a:off x="8321700" y="1212438"/>
            <a:ext cx="8223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2n + 2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EB3DBF-668B-BEAE-E00B-06415EAAB09E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83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 Parallelization</a:t>
            </a:r>
            <a:endParaRPr/>
          </a:p>
        </p:txBody>
      </p:sp>
      <p:grpSp>
        <p:nvGrpSpPr>
          <p:cNvPr id="2152" name="Google Shape;2152;p83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2153" name="Google Shape;2153;p83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4" name="Google Shape;2154;p83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5" name="Google Shape;2155;p83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6" name="Google Shape;2156;p83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7" name="Google Shape;2157;p83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8" name="Google Shape;2158;p83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9" name="Google Shape;2159;p83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0" name="Google Shape;2160;p83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1" name="Google Shape;2161;p83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2" name="Google Shape;2162;p83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3" name="Google Shape;2163;p83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4" name="Google Shape;2164;p83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5" name="Google Shape;2165;p83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6" name="Google Shape;2166;p83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7" name="Google Shape;2167;p83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8" name="Google Shape;2168;p83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9" name="Google Shape;2169;p83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0" name="Google Shape;2170;p83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1" name="Google Shape;2171;p83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2" name="Google Shape;2172;p83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3" name="Google Shape;2173;p83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4" name="Google Shape;2174;p83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5" name="Google Shape;2175;p83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6" name="Google Shape;2176;p83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7" name="Google Shape;2177;p83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8" name="Google Shape;2178;p83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9" name="Google Shape;2179;p83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0" name="Google Shape;2180;p83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1" name="Google Shape;2181;p83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2" name="Google Shape;2182;p83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3" name="Google Shape;2183;p83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4" name="Google Shape;2184;p83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5" name="Google Shape;2185;p83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6" name="Google Shape;2186;p83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7" name="Google Shape;2187;p83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8" name="Google Shape;2188;p83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9" name="Google Shape;2189;p83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0" name="Google Shape;2190;p83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1" name="Google Shape;2191;p83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2" name="Google Shape;2192;p83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3" name="Google Shape;2193;p83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4" name="Google Shape;2194;p83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5" name="Google Shape;2195;p83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6" name="Google Shape;2196;p83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7" name="Google Shape;2197;p83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8" name="Google Shape;2198;p83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9" name="Google Shape;2199;p83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0" name="Google Shape;2200;p83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1" name="Google Shape;2201;p83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02" name="Google Shape;2202;p83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3" name="Google Shape;2203;p83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04" name="Google Shape;2204;p83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5" name="Google Shape;2205;p83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6" name="Google Shape;2206;p83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7" name="Google Shape;2207;p83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8" name="Google Shape;2208;p83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9" name="Google Shape;2209;p83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0" name="Google Shape;2210;p83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1" name="Google Shape;2211;p83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2" name="Google Shape;2212;p83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3" name="Google Shape;2213;p83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4" name="Google Shape;2214;p83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5" name="Google Shape;2215;p83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6" name="Google Shape;2216;p83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7" name="Google Shape;2217;p83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8" name="Google Shape;2218;p83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9" name="Google Shape;2219;p83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20" name="Google Shape;2220;p83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1" name="Google Shape;2221;p83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22" name="Google Shape;2222;p83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23" name="Google Shape;2223;p83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4" name="Google Shape;2224;p83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25" name="Google Shape;2225;p83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26" name="Google Shape;2226;p83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7" name="Google Shape;2227;p83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28" name="Google Shape;2228;p83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29" name="Google Shape;2229;p83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0" name="Google Shape;2230;p83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31" name="Google Shape;2231;p83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32" name="Google Shape;2232;p83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3" name="Google Shape;2233;p83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34" name="Google Shape;2234;p83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35" name="Google Shape;2235;p83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6" name="Google Shape;2236;p83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37" name="Google Shape;2237;p83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38" name="Google Shape;2238;p83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9" name="Google Shape;2239;p83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40" name="Google Shape;2240;p83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41" name="Google Shape;2241;p83"/>
            <p:cNvCxnSpPr>
              <a:stCxn id="2219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2" name="Google Shape;2242;p83"/>
            <p:cNvCxnSpPr>
              <a:stCxn id="2222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43" name="Google Shape;2243;p83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44" name="Google Shape;2244;p83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5" name="Google Shape;2245;p83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46" name="Google Shape;2246;p83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47" name="Google Shape;2247;p83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8" name="Google Shape;2248;p83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49" name="Google Shape;2249;p83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50" name="Google Shape;2250;p83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51" name="Google Shape;2251;p83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52" name="Google Shape;2252;p83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53" name="Google Shape;2253;p83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54" name="Google Shape;2254;p83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55" name="Google Shape;2255;p83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56" name="Google Shape;2256;p83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57" name="Google Shape;2257;p83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58" name="Google Shape;2258;p83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259" name="Google Shape;2259;p83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0" name="Google Shape;2260;p83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61" name="Google Shape;2261;p83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2262" name="Google Shape;2262;p83"/>
          <p:cNvSpPr txBox="1"/>
          <p:nvPr/>
        </p:nvSpPr>
        <p:spPr>
          <a:xfrm>
            <a:off x="299550" y="3394975"/>
            <a:ext cx="34362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1: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counter with synchronized/atomic access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83"/>
          <p:cNvSpPr txBox="1"/>
          <p:nvPr/>
        </p:nvSpPr>
        <p:spPr>
          <a:xfrm>
            <a:off x="4566750" y="3394975"/>
            <a:ext cx="36963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2: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unique sequential id to each task. Spawn threads for first N tasks.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83"/>
          <p:cNvSpPr txBox="1"/>
          <p:nvPr/>
        </p:nvSpPr>
        <p:spPr>
          <a:xfrm>
            <a:off x="4236925" y="1126750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83"/>
          <p:cNvSpPr txBox="1"/>
          <p:nvPr/>
        </p:nvSpPr>
        <p:spPr>
          <a:xfrm>
            <a:off x="2809370" y="1425250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83"/>
          <p:cNvSpPr txBox="1"/>
          <p:nvPr/>
        </p:nvSpPr>
        <p:spPr>
          <a:xfrm>
            <a:off x="5628770" y="1425250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83"/>
          <p:cNvSpPr txBox="1"/>
          <p:nvPr/>
        </p:nvSpPr>
        <p:spPr>
          <a:xfrm>
            <a:off x="2120770" y="1805188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83"/>
          <p:cNvSpPr txBox="1"/>
          <p:nvPr/>
        </p:nvSpPr>
        <p:spPr>
          <a:xfrm>
            <a:off x="3497970" y="1805188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9" name="Google Shape;2269;p83"/>
          <p:cNvSpPr txBox="1"/>
          <p:nvPr/>
        </p:nvSpPr>
        <p:spPr>
          <a:xfrm>
            <a:off x="4875170" y="1805188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0" name="Google Shape;2270;p83"/>
          <p:cNvSpPr txBox="1"/>
          <p:nvPr/>
        </p:nvSpPr>
        <p:spPr>
          <a:xfrm>
            <a:off x="6274288" y="1805188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1" name="Google Shape;2271;p83"/>
          <p:cNvGrpSpPr/>
          <p:nvPr/>
        </p:nvGrpSpPr>
        <p:grpSpPr>
          <a:xfrm rot="10800000">
            <a:off x="7459215" y="1068796"/>
            <a:ext cx="1200151" cy="214201"/>
            <a:chOff x="3429001" y="3181290"/>
            <a:chExt cx="1600201" cy="285601"/>
          </a:xfrm>
        </p:grpSpPr>
        <p:cxnSp>
          <p:nvCxnSpPr>
            <p:cNvPr id="2272" name="Google Shape;2272;p83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73" name="Google Shape;2273;p83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74" name="Google Shape;2274;p83"/>
          <p:cNvSpPr txBox="1"/>
          <p:nvPr/>
        </p:nvSpPr>
        <p:spPr>
          <a:xfrm>
            <a:off x="7941583" y="740375"/>
            <a:ext cx="343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83"/>
          <p:cNvSpPr txBox="1"/>
          <p:nvPr/>
        </p:nvSpPr>
        <p:spPr>
          <a:xfrm>
            <a:off x="7013843" y="1212438"/>
            <a:ext cx="6783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2n + 1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83"/>
          <p:cNvSpPr txBox="1"/>
          <p:nvPr/>
        </p:nvSpPr>
        <p:spPr>
          <a:xfrm>
            <a:off x="8321700" y="1212438"/>
            <a:ext cx="8223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2n + 2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83"/>
          <p:cNvSpPr txBox="1"/>
          <p:nvPr/>
        </p:nvSpPr>
        <p:spPr>
          <a:xfrm>
            <a:off x="4719900" y="4402500"/>
            <a:ext cx="33900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20"/>
                </a:solidFill>
                <a:latin typeface="Calibri"/>
                <a:ea typeface="Calibri"/>
                <a:cs typeface="Calibri"/>
                <a:sym typeface="Calibri"/>
              </a:rPr>
              <a:t>+ no synchronization required</a:t>
            </a:r>
            <a:endParaRPr>
              <a:solidFill>
                <a:srgbClr val="0070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F0000"/>
                </a:solidFill>
                <a:latin typeface="Calibri"/>
                <a:ea typeface="Calibri"/>
                <a:cs typeface="Calibri"/>
                <a:sym typeface="Calibri"/>
              </a:rPr>
              <a:t>- imbalanced amount of work</a:t>
            </a:r>
            <a:endParaRPr>
              <a:solidFill>
                <a:srgbClr val="D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94896A-32DF-B896-1B27-1896A036AD99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Post-Discussion 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5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4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8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 vs Fork/Join</a:t>
            </a:r>
            <a:endParaRPr/>
          </a:p>
        </p:txBody>
      </p:sp>
      <p:sp>
        <p:nvSpPr>
          <p:cNvPr id="2284" name="Google Shape;2284;p84"/>
          <p:cNvSpPr txBox="1">
            <a:spLocks noGrp="1"/>
          </p:cNvSpPr>
          <p:nvPr>
            <p:ph type="body" idx="4294967295"/>
          </p:nvPr>
        </p:nvSpPr>
        <p:spPr>
          <a:xfrm>
            <a:off x="297600" y="1164775"/>
            <a:ext cx="8087100" cy="774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Divide And Conquer</a:t>
            </a:r>
            <a:endParaRPr b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design pattern based on recursively breaking down a problem into smaller problems that can be combined to give a solution to the original problem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Fork/Join</a:t>
            </a:r>
            <a:endParaRPr b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framework that supports Divide and Conquer style parallelism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F2E98-6FED-0FBF-5069-05404306C21C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p8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 vs Fork/Join</a:t>
            </a:r>
            <a:endParaRPr/>
          </a:p>
        </p:txBody>
      </p:sp>
      <p:sp>
        <p:nvSpPr>
          <p:cNvPr id="2291" name="Google Shape;2291;p85"/>
          <p:cNvSpPr txBox="1">
            <a:spLocks noGrp="1"/>
          </p:cNvSpPr>
          <p:nvPr>
            <p:ph type="body" idx="4294967295"/>
          </p:nvPr>
        </p:nvSpPr>
        <p:spPr>
          <a:xfrm>
            <a:off x="297600" y="1164775"/>
            <a:ext cx="8087100" cy="774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Divide And Conquer</a:t>
            </a:r>
            <a:endParaRPr b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2" name="Google Shape;2292;p85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2293" name="Google Shape;2293;p85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4" name="Google Shape;2294;p85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5" name="Google Shape;2295;p85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6" name="Google Shape;2296;p85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7" name="Google Shape;2297;p85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8" name="Google Shape;2298;p85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9" name="Google Shape;2299;p85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0" name="Google Shape;2300;p85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1" name="Google Shape;2301;p85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2" name="Google Shape;2302;p85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3" name="Google Shape;2303;p85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4" name="Google Shape;2304;p85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5" name="Google Shape;2305;p85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6" name="Google Shape;2306;p85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7" name="Google Shape;2307;p85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8" name="Google Shape;2308;p85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9" name="Google Shape;2309;p85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0" name="Google Shape;2310;p85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1" name="Google Shape;2311;p85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2" name="Google Shape;2312;p85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3" name="Google Shape;2313;p85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4" name="Google Shape;2314;p85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5" name="Google Shape;2315;p85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6" name="Google Shape;2316;p85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7" name="Google Shape;2317;p85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8" name="Google Shape;2318;p85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9" name="Google Shape;2319;p85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0" name="Google Shape;2320;p85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1" name="Google Shape;2321;p85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2" name="Google Shape;2322;p85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3" name="Google Shape;2323;p85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4" name="Google Shape;2324;p85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5" name="Google Shape;2325;p85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6" name="Google Shape;2326;p85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7" name="Google Shape;2327;p85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8" name="Google Shape;2328;p85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9" name="Google Shape;2329;p85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0" name="Google Shape;2330;p85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1" name="Google Shape;2331;p85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2" name="Google Shape;2332;p85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3" name="Google Shape;2333;p85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4" name="Google Shape;2334;p85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5" name="Google Shape;2335;p85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6" name="Google Shape;2336;p85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7" name="Google Shape;2337;p85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8" name="Google Shape;2338;p85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9" name="Google Shape;2339;p85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0" name="Google Shape;2340;p85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1" name="Google Shape;2341;p85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42" name="Google Shape;2342;p85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3" name="Google Shape;2343;p85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44" name="Google Shape;2344;p85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5" name="Google Shape;2345;p85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6" name="Google Shape;2346;p85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7" name="Google Shape;2347;p85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8" name="Google Shape;2348;p85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9" name="Google Shape;2349;p85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0" name="Google Shape;2350;p85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1" name="Google Shape;2351;p85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2" name="Google Shape;2352;p85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3" name="Google Shape;2353;p85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4" name="Google Shape;2354;p85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5" name="Google Shape;2355;p85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6" name="Google Shape;2356;p85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7" name="Google Shape;2357;p85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8" name="Google Shape;2358;p85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9" name="Google Shape;2359;p85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60" name="Google Shape;2360;p85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61" name="Google Shape;2361;p85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62" name="Google Shape;2362;p85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63" name="Google Shape;2363;p85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64" name="Google Shape;2364;p85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65" name="Google Shape;2365;p85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66" name="Google Shape;2366;p85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67" name="Google Shape;2367;p85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68" name="Google Shape;2368;p85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69" name="Google Shape;2369;p85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0" name="Google Shape;2370;p85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71" name="Google Shape;2371;p85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72" name="Google Shape;2372;p85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3" name="Google Shape;2373;p85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74" name="Google Shape;2374;p85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75" name="Google Shape;2375;p85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6" name="Google Shape;2376;p85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77" name="Google Shape;2377;p85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78" name="Google Shape;2378;p85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9" name="Google Shape;2379;p85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80" name="Google Shape;2380;p85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81" name="Google Shape;2381;p85"/>
            <p:cNvCxnSpPr>
              <a:stCxn id="2359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2" name="Google Shape;2382;p85"/>
            <p:cNvCxnSpPr>
              <a:stCxn id="2362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83" name="Google Shape;2383;p85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84" name="Google Shape;2384;p85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5" name="Google Shape;2385;p85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86" name="Google Shape;2386;p85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87" name="Google Shape;2387;p85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8" name="Google Shape;2388;p85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89" name="Google Shape;2389;p85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90" name="Google Shape;2390;p85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1" name="Google Shape;2391;p85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92" name="Google Shape;2392;p85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93" name="Google Shape;2393;p85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4" name="Google Shape;2394;p85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95" name="Google Shape;2395;p85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96" name="Google Shape;2396;p85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7" name="Google Shape;2397;p85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98" name="Google Shape;2398;p85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399" name="Google Shape;2399;p85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00" name="Google Shape;2400;p85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01" name="Google Shape;2401;p85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2402" name="Google Shape;2402;p85"/>
          <p:cNvSpPr txBox="1"/>
          <p:nvPr/>
        </p:nvSpPr>
        <p:spPr>
          <a:xfrm>
            <a:off x="748800" y="3715525"/>
            <a:ext cx="76359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recursively breaking down a problem into smaller problems</a:t>
            </a:r>
            <a:b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are solved sequentially</a:t>
            </a:r>
            <a:endParaRPr i="1"/>
          </a:p>
        </p:txBody>
      </p:sp>
      <p:cxnSp>
        <p:nvCxnSpPr>
          <p:cNvPr id="2403" name="Google Shape;2403;p85"/>
          <p:cNvCxnSpPr/>
          <p:nvPr/>
        </p:nvCxnSpPr>
        <p:spPr>
          <a:xfrm flipH="1">
            <a:off x="3024925" y="1479625"/>
            <a:ext cx="1212000" cy="187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04" name="Google Shape;2404;p85"/>
          <p:cNvCxnSpPr/>
          <p:nvPr/>
        </p:nvCxnSpPr>
        <p:spPr>
          <a:xfrm flipH="1">
            <a:off x="2212525" y="1810525"/>
            <a:ext cx="669000" cy="2421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05" name="Google Shape;2405;p85"/>
          <p:cNvCxnSpPr/>
          <p:nvPr/>
        </p:nvCxnSpPr>
        <p:spPr>
          <a:xfrm flipH="1">
            <a:off x="1770825" y="2183700"/>
            <a:ext cx="403500" cy="150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06" name="Google Shape;2406;p85"/>
          <p:cNvCxnSpPr/>
          <p:nvPr/>
        </p:nvCxnSpPr>
        <p:spPr>
          <a:xfrm flipH="1">
            <a:off x="1315250" y="2477050"/>
            <a:ext cx="292800" cy="280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07" name="Google Shape;2407;p85"/>
          <p:cNvCxnSpPr/>
          <p:nvPr/>
        </p:nvCxnSpPr>
        <p:spPr>
          <a:xfrm>
            <a:off x="2103900" y="2476600"/>
            <a:ext cx="179100" cy="2811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08" name="Google Shape;2408;p85"/>
          <p:cNvSpPr txBox="1"/>
          <p:nvPr/>
        </p:nvSpPr>
        <p:spPr>
          <a:xfrm rot="10800000">
            <a:off x="1815151" y="2506904"/>
            <a:ext cx="2346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 b="1">
              <a:solidFill>
                <a:srgbClr val="0000FF"/>
              </a:solidFill>
            </a:endParaRPr>
          </a:p>
        </p:txBody>
      </p:sp>
      <p:cxnSp>
        <p:nvCxnSpPr>
          <p:cNvPr id="2409" name="Google Shape;2409;p85"/>
          <p:cNvCxnSpPr/>
          <p:nvPr/>
        </p:nvCxnSpPr>
        <p:spPr>
          <a:xfrm>
            <a:off x="2364300" y="2183688"/>
            <a:ext cx="336600" cy="183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10" name="Google Shape;2410;p85"/>
          <p:cNvSpPr txBox="1"/>
          <p:nvPr/>
        </p:nvSpPr>
        <p:spPr>
          <a:xfrm>
            <a:off x="393200" y="1682388"/>
            <a:ext cx="17505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1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15BA0-842F-8CC9-A026-89F9E412B277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p86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 vs Fork/Join</a:t>
            </a:r>
            <a:endParaRPr/>
          </a:p>
        </p:txBody>
      </p:sp>
      <p:sp>
        <p:nvSpPr>
          <p:cNvPr id="2417" name="Google Shape;2417;p86"/>
          <p:cNvSpPr txBox="1">
            <a:spLocks noGrp="1"/>
          </p:cNvSpPr>
          <p:nvPr>
            <p:ph type="body" idx="4294967295"/>
          </p:nvPr>
        </p:nvSpPr>
        <p:spPr>
          <a:xfrm>
            <a:off x="6956650" y="1164775"/>
            <a:ext cx="1428000" cy="774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Fork/Join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8" name="Google Shape;2418;p86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2419" name="Google Shape;2419;p86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0" name="Google Shape;2420;p86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1" name="Google Shape;2421;p86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2" name="Google Shape;2422;p86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3" name="Google Shape;2423;p86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4" name="Google Shape;2424;p86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5" name="Google Shape;2425;p86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6" name="Google Shape;2426;p86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7" name="Google Shape;2427;p86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8" name="Google Shape;2428;p86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9" name="Google Shape;2429;p86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0" name="Google Shape;2430;p86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1" name="Google Shape;2431;p86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2" name="Google Shape;2432;p86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3" name="Google Shape;2433;p86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4" name="Google Shape;2434;p86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5" name="Google Shape;2435;p86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6" name="Google Shape;2436;p86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7" name="Google Shape;2437;p86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8" name="Google Shape;2438;p86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9" name="Google Shape;2439;p86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0" name="Google Shape;2440;p86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1" name="Google Shape;2441;p86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2" name="Google Shape;2442;p86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3" name="Google Shape;2443;p86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4" name="Google Shape;2444;p86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5" name="Google Shape;2445;p86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6" name="Google Shape;2446;p86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7" name="Google Shape;2447;p86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8" name="Google Shape;2448;p86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9" name="Google Shape;2449;p86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0" name="Google Shape;2450;p86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1" name="Google Shape;2451;p86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2" name="Google Shape;2452;p86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3" name="Google Shape;2453;p86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4" name="Google Shape;2454;p86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5" name="Google Shape;2455;p86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6" name="Google Shape;2456;p86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7" name="Google Shape;2457;p86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8" name="Google Shape;2458;p86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9" name="Google Shape;2459;p86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0" name="Google Shape;2460;p86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1" name="Google Shape;2461;p86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2" name="Google Shape;2462;p86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3" name="Google Shape;2463;p86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4" name="Google Shape;2464;p86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5" name="Google Shape;2465;p86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6" name="Google Shape;2466;p86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7" name="Google Shape;2467;p86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468" name="Google Shape;2468;p86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9" name="Google Shape;2469;p86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70" name="Google Shape;2470;p86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1" name="Google Shape;2471;p86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2" name="Google Shape;2472;p86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3" name="Google Shape;2473;p86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4" name="Google Shape;2474;p86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5" name="Google Shape;2475;p86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6" name="Google Shape;2476;p86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7" name="Google Shape;2477;p86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8" name="Google Shape;2478;p86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9" name="Google Shape;2479;p86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0" name="Google Shape;2480;p86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1" name="Google Shape;2481;p86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2" name="Google Shape;2482;p86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3" name="Google Shape;2483;p86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4" name="Google Shape;2484;p86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5" name="Google Shape;2485;p86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486" name="Google Shape;2486;p86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87" name="Google Shape;2487;p86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88" name="Google Shape;2488;p86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489" name="Google Shape;2489;p86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0" name="Google Shape;2490;p86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91" name="Google Shape;2491;p86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492" name="Google Shape;2492;p86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3" name="Google Shape;2493;p86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94" name="Google Shape;2494;p86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495" name="Google Shape;2495;p86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6" name="Google Shape;2496;p86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97" name="Google Shape;2497;p86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498" name="Google Shape;2498;p86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9" name="Google Shape;2499;p86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00" name="Google Shape;2500;p86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501" name="Google Shape;2501;p86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2" name="Google Shape;2502;p86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03" name="Google Shape;2503;p86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504" name="Google Shape;2504;p86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5" name="Google Shape;2505;p86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06" name="Google Shape;2506;p86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507" name="Google Shape;2507;p86"/>
            <p:cNvCxnSpPr>
              <a:stCxn id="2485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8" name="Google Shape;2508;p86"/>
            <p:cNvCxnSpPr>
              <a:stCxn id="2488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09" name="Google Shape;2509;p86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510" name="Google Shape;2510;p86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11" name="Google Shape;2511;p86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12" name="Google Shape;2512;p86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513" name="Google Shape;2513;p86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14" name="Google Shape;2514;p86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15" name="Google Shape;2515;p86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516" name="Google Shape;2516;p86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17" name="Google Shape;2517;p86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18" name="Google Shape;2518;p86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519" name="Google Shape;2519;p86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0" name="Google Shape;2520;p86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21" name="Google Shape;2521;p86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522" name="Google Shape;2522;p86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3" name="Google Shape;2523;p86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24" name="Google Shape;2524;p86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525" name="Google Shape;2525;p86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6" name="Google Shape;2526;p86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27" name="Google Shape;2527;p86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2528" name="Google Shape;2528;p86"/>
          <p:cNvSpPr txBox="1"/>
          <p:nvPr/>
        </p:nvSpPr>
        <p:spPr>
          <a:xfrm>
            <a:off x="393200" y="3715525"/>
            <a:ext cx="82809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framework that supports Divide and Conquer style parallelism</a:t>
            </a:r>
            <a:b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are solved in parallel</a:t>
            </a:r>
            <a:endParaRPr i="1"/>
          </a:p>
        </p:txBody>
      </p:sp>
      <p:sp>
        <p:nvSpPr>
          <p:cNvPr id="2529" name="Google Shape;2529;p86"/>
          <p:cNvSpPr txBox="1"/>
          <p:nvPr/>
        </p:nvSpPr>
        <p:spPr>
          <a:xfrm>
            <a:off x="253825" y="1333297"/>
            <a:ext cx="1750500" cy="11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1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5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5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thread 4</a:t>
            </a:r>
            <a:endParaRPr sz="15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thread 5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0A0B0"/>
                </a:solidFill>
                <a:latin typeface="Calibri"/>
                <a:ea typeface="Calibri"/>
                <a:cs typeface="Calibri"/>
                <a:sym typeface="Calibri"/>
              </a:rPr>
              <a:t>thread 6</a:t>
            </a:r>
            <a:endParaRPr sz="1500">
              <a:solidFill>
                <a:srgbClr val="60A0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thread 7</a:t>
            </a:r>
            <a:endParaRPr sz="15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0" name="Google Shape;2530;p86"/>
          <p:cNvGrpSpPr/>
          <p:nvPr/>
        </p:nvGrpSpPr>
        <p:grpSpPr>
          <a:xfrm>
            <a:off x="3024925" y="1465455"/>
            <a:ext cx="2722302" cy="279600"/>
            <a:chOff x="3024925" y="1465455"/>
            <a:chExt cx="2722302" cy="279600"/>
          </a:xfrm>
        </p:grpSpPr>
        <p:cxnSp>
          <p:nvCxnSpPr>
            <p:cNvPr id="2531" name="Google Shape;2531;p86"/>
            <p:cNvCxnSpPr/>
            <p:nvPr/>
          </p:nvCxnSpPr>
          <p:spPr>
            <a:xfrm flipH="1">
              <a:off x="3024925" y="1479625"/>
              <a:ext cx="1212000" cy="18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32" name="Google Shape;2532;p86"/>
            <p:cNvCxnSpPr>
              <a:endCxn id="2521" idx="2"/>
            </p:cNvCxnSpPr>
            <p:nvPr/>
          </p:nvCxnSpPr>
          <p:spPr>
            <a:xfrm>
              <a:off x="4537627" y="1465455"/>
              <a:ext cx="1209600" cy="2796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533" name="Google Shape;2533;p86"/>
          <p:cNvGrpSpPr/>
          <p:nvPr/>
        </p:nvGrpSpPr>
        <p:grpSpPr>
          <a:xfrm>
            <a:off x="1770825" y="2119655"/>
            <a:ext cx="5110754" cy="247633"/>
            <a:chOff x="1770825" y="2119655"/>
            <a:chExt cx="5110754" cy="247633"/>
          </a:xfrm>
        </p:grpSpPr>
        <p:cxnSp>
          <p:nvCxnSpPr>
            <p:cNvPr id="2534" name="Google Shape;2534;p86"/>
            <p:cNvCxnSpPr/>
            <p:nvPr/>
          </p:nvCxnSpPr>
          <p:spPr>
            <a:xfrm flipH="1">
              <a:off x="17708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35" name="Google Shape;2535;p86"/>
            <p:cNvCxnSpPr/>
            <p:nvPr/>
          </p:nvCxnSpPr>
          <p:spPr>
            <a:xfrm>
              <a:off x="23643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888888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36" name="Google Shape;2536;p86"/>
            <p:cNvCxnSpPr/>
            <p:nvPr/>
          </p:nvCxnSpPr>
          <p:spPr>
            <a:xfrm>
              <a:off x="6538079" y="2119655"/>
              <a:ext cx="343500" cy="18210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37" name="Google Shape;2537;p86"/>
            <p:cNvCxnSpPr/>
            <p:nvPr/>
          </p:nvCxnSpPr>
          <p:spPr>
            <a:xfrm flipH="1">
              <a:off x="5904475" y="2179525"/>
              <a:ext cx="314700" cy="1692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38" name="Google Shape;2538;p86"/>
            <p:cNvCxnSpPr/>
            <p:nvPr/>
          </p:nvCxnSpPr>
          <p:spPr>
            <a:xfrm flipH="1">
              <a:off x="31424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BF9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39" name="Google Shape;2539;p86"/>
            <p:cNvCxnSpPr/>
            <p:nvPr/>
          </p:nvCxnSpPr>
          <p:spPr>
            <a:xfrm>
              <a:off x="37359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40" name="Google Shape;2540;p86"/>
            <p:cNvCxnSpPr/>
            <p:nvPr/>
          </p:nvCxnSpPr>
          <p:spPr>
            <a:xfrm flipH="1">
              <a:off x="4514025" y="2183700"/>
              <a:ext cx="403500" cy="1509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41" name="Google Shape;2541;p86"/>
            <p:cNvCxnSpPr/>
            <p:nvPr/>
          </p:nvCxnSpPr>
          <p:spPr>
            <a:xfrm>
              <a:off x="5107500" y="2183688"/>
              <a:ext cx="336600" cy="183600"/>
            </a:xfrm>
            <a:prstGeom prst="straightConnector1">
              <a:avLst/>
            </a:prstGeom>
            <a:noFill/>
            <a:ln w="19050" cap="flat" cmpd="sng">
              <a:solidFill>
                <a:srgbClr val="60A0B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542" name="Google Shape;2542;p86"/>
          <p:cNvGrpSpPr/>
          <p:nvPr/>
        </p:nvGrpSpPr>
        <p:grpSpPr>
          <a:xfrm>
            <a:off x="2212525" y="1810455"/>
            <a:ext cx="4206554" cy="277500"/>
            <a:chOff x="2212525" y="1810455"/>
            <a:chExt cx="4206554" cy="277500"/>
          </a:xfrm>
        </p:grpSpPr>
        <p:cxnSp>
          <p:nvCxnSpPr>
            <p:cNvPr id="2543" name="Google Shape;2543;p86"/>
            <p:cNvCxnSpPr/>
            <p:nvPr/>
          </p:nvCxnSpPr>
          <p:spPr>
            <a:xfrm flipH="1">
              <a:off x="2212525" y="1810525"/>
              <a:ext cx="669000" cy="2421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44" name="Google Shape;2544;p86"/>
            <p:cNvCxnSpPr>
              <a:endCxn id="2509" idx="2"/>
            </p:cNvCxnSpPr>
            <p:nvPr/>
          </p:nvCxnSpPr>
          <p:spPr>
            <a:xfrm>
              <a:off x="5906379" y="1810455"/>
              <a:ext cx="512700" cy="2775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45" name="Google Shape;2545;p86"/>
            <p:cNvCxnSpPr>
              <a:endCxn id="2512" idx="2"/>
            </p:cNvCxnSpPr>
            <p:nvPr/>
          </p:nvCxnSpPr>
          <p:spPr>
            <a:xfrm flipH="1">
              <a:off x="5012039" y="1878855"/>
              <a:ext cx="525900" cy="2091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46" name="Google Shape;2546;p86"/>
            <p:cNvCxnSpPr/>
            <p:nvPr/>
          </p:nvCxnSpPr>
          <p:spPr>
            <a:xfrm>
              <a:off x="3163179" y="1810455"/>
              <a:ext cx="512700" cy="277500"/>
            </a:xfrm>
            <a:prstGeom prst="straightConnector1">
              <a:avLst/>
            </a:prstGeom>
            <a:noFill/>
            <a:ln w="19050" cap="flat" cmpd="sng">
              <a:solidFill>
                <a:srgbClr val="BF9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8D07BB-C2E5-2668-769C-80910B003EEB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p87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and Conquer vs Fork/Join</a:t>
            </a:r>
            <a:endParaRPr/>
          </a:p>
        </p:txBody>
      </p:sp>
      <p:sp>
        <p:nvSpPr>
          <p:cNvPr id="2553" name="Google Shape;2553;p87"/>
          <p:cNvSpPr txBox="1">
            <a:spLocks noGrp="1"/>
          </p:cNvSpPr>
          <p:nvPr>
            <p:ph type="body" idx="4294967295"/>
          </p:nvPr>
        </p:nvSpPr>
        <p:spPr>
          <a:xfrm>
            <a:off x="297600" y="1164775"/>
            <a:ext cx="8087100" cy="774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Fork/Join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54" name="Google Shape;2554;p87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2555" name="Google Shape;2555;p87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6" name="Google Shape;2556;p87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7" name="Google Shape;2557;p87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8" name="Google Shape;2558;p87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9" name="Google Shape;2559;p87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0" name="Google Shape;2560;p87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1" name="Google Shape;2561;p87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2" name="Google Shape;2562;p87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3" name="Google Shape;2563;p87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4" name="Google Shape;2564;p87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5" name="Google Shape;2565;p87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6" name="Google Shape;2566;p87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7" name="Google Shape;2567;p87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8" name="Google Shape;2568;p87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9" name="Google Shape;2569;p87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0" name="Google Shape;2570;p87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1" name="Google Shape;2571;p87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2" name="Google Shape;2572;p87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3" name="Google Shape;2573;p87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4" name="Google Shape;2574;p87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5" name="Google Shape;2575;p87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6" name="Google Shape;2576;p87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7" name="Google Shape;2577;p87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8" name="Google Shape;2578;p87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9" name="Google Shape;2579;p87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0" name="Google Shape;2580;p87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1" name="Google Shape;2581;p87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2" name="Google Shape;2582;p87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3" name="Google Shape;2583;p87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4" name="Google Shape;2584;p87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5" name="Google Shape;2585;p87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6" name="Google Shape;2586;p87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7" name="Google Shape;2587;p87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8" name="Google Shape;2588;p87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9" name="Google Shape;2589;p87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0" name="Google Shape;2590;p87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1" name="Google Shape;2591;p87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2" name="Google Shape;2592;p87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3" name="Google Shape;2593;p87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4" name="Google Shape;2594;p87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5" name="Google Shape;2595;p87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6" name="Google Shape;2596;p87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7" name="Google Shape;2597;p87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8" name="Google Shape;2598;p87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9" name="Google Shape;2599;p87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0" name="Google Shape;2600;p87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1" name="Google Shape;2601;p87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2" name="Google Shape;2602;p87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3" name="Google Shape;2603;p87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04" name="Google Shape;2604;p87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05" name="Google Shape;2605;p87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06" name="Google Shape;2606;p87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7" name="Google Shape;2607;p87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8" name="Google Shape;2608;p87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9" name="Google Shape;2609;p87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0" name="Google Shape;2610;p87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1" name="Google Shape;2611;p87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2" name="Google Shape;2612;p87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3" name="Google Shape;2613;p87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4" name="Google Shape;2614;p87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5" name="Google Shape;2615;p87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6" name="Google Shape;2616;p87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7" name="Google Shape;2617;p87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8" name="Google Shape;2618;p87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9" name="Google Shape;2619;p87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0" name="Google Shape;2620;p87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1" name="Google Shape;2621;p87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22" name="Google Shape;2622;p87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23" name="Google Shape;2623;p87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24" name="Google Shape;2624;p87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25" name="Google Shape;2625;p87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26" name="Google Shape;2626;p87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27" name="Google Shape;2627;p87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28" name="Google Shape;2628;p87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29" name="Google Shape;2629;p87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30" name="Google Shape;2630;p87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31" name="Google Shape;2631;p87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32" name="Google Shape;2632;p87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33" name="Google Shape;2633;p87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34" name="Google Shape;2634;p87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35" name="Google Shape;2635;p87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36" name="Google Shape;2636;p87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37" name="Google Shape;2637;p87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38" name="Google Shape;2638;p87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39" name="Google Shape;2639;p87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40" name="Google Shape;2640;p87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41" name="Google Shape;2641;p87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42" name="Google Shape;2642;p87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43" name="Google Shape;2643;p87"/>
            <p:cNvCxnSpPr>
              <a:stCxn id="2621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44" name="Google Shape;2644;p87"/>
            <p:cNvCxnSpPr>
              <a:stCxn id="2624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45" name="Google Shape;2645;p87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46" name="Google Shape;2646;p87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47" name="Google Shape;2647;p87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48" name="Google Shape;2648;p87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49" name="Google Shape;2649;p87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50" name="Google Shape;2650;p87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51" name="Google Shape;2651;p87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52" name="Google Shape;2652;p87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53" name="Google Shape;2653;p87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54" name="Google Shape;2654;p87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55" name="Google Shape;2655;p87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56" name="Google Shape;2656;p87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57" name="Google Shape;2657;p87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58" name="Google Shape;2658;p87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59" name="Google Shape;2659;p87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60" name="Google Shape;2660;p87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2661" name="Google Shape;2661;p87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62" name="Google Shape;2662;p87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63" name="Google Shape;2663;p87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2664" name="Google Shape;2664;p87"/>
          <p:cNvSpPr txBox="1"/>
          <p:nvPr/>
        </p:nvSpPr>
        <p:spPr>
          <a:xfrm>
            <a:off x="393200" y="3715525"/>
            <a:ext cx="82809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framework that supports Divide and Conquer style parallelism</a:t>
            </a:r>
            <a:b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are solved in parallel</a:t>
            </a:r>
            <a:endParaRPr i="1"/>
          </a:p>
        </p:txBody>
      </p:sp>
      <p:cxnSp>
        <p:nvCxnSpPr>
          <p:cNvPr id="2665" name="Google Shape;2665;p87"/>
          <p:cNvCxnSpPr/>
          <p:nvPr/>
        </p:nvCxnSpPr>
        <p:spPr>
          <a:xfrm flipH="1">
            <a:off x="3024925" y="1479625"/>
            <a:ext cx="1212000" cy="187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6" name="Google Shape;2666;p87"/>
          <p:cNvCxnSpPr/>
          <p:nvPr/>
        </p:nvCxnSpPr>
        <p:spPr>
          <a:xfrm flipH="1">
            <a:off x="2212525" y="1810525"/>
            <a:ext cx="669000" cy="2421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7" name="Google Shape;2667;p87"/>
          <p:cNvCxnSpPr/>
          <p:nvPr/>
        </p:nvCxnSpPr>
        <p:spPr>
          <a:xfrm flipH="1">
            <a:off x="1770825" y="2183700"/>
            <a:ext cx="403500" cy="150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8" name="Google Shape;2668;p87"/>
          <p:cNvCxnSpPr/>
          <p:nvPr/>
        </p:nvCxnSpPr>
        <p:spPr>
          <a:xfrm>
            <a:off x="2364300" y="2183688"/>
            <a:ext cx="336600" cy="183600"/>
          </a:xfrm>
          <a:prstGeom prst="straightConnector1">
            <a:avLst/>
          </a:prstGeom>
          <a:noFill/>
          <a:ln w="19050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69" name="Google Shape;2669;p87"/>
          <p:cNvSpPr txBox="1"/>
          <p:nvPr/>
        </p:nvSpPr>
        <p:spPr>
          <a:xfrm>
            <a:off x="253825" y="1333297"/>
            <a:ext cx="1750500" cy="11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1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5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5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thread 4</a:t>
            </a:r>
            <a:endParaRPr sz="15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thread 5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0A0B0"/>
                </a:solidFill>
                <a:latin typeface="Calibri"/>
                <a:ea typeface="Calibri"/>
                <a:cs typeface="Calibri"/>
                <a:sym typeface="Calibri"/>
              </a:rPr>
              <a:t>thread 6</a:t>
            </a:r>
            <a:endParaRPr sz="1500">
              <a:solidFill>
                <a:srgbClr val="60A0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thread 7</a:t>
            </a:r>
            <a:endParaRPr sz="15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0" name="Google Shape;2670;p87"/>
          <p:cNvCxnSpPr>
            <a:endCxn id="2657" idx="2"/>
          </p:cNvCxnSpPr>
          <p:nvPr/>
        </p:nvCxnSpPr>
        <p:spPr>
          <a:xfrm>
            <a:off x="4537627" y="1465455"/>
            <a:ext cx="1209600" cy="2796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1" name="Google Shape;2671;p87"/>
          <p:cNvCxnSpPr>
            <a:endCxn id="2645" idx="2"/>
          </p:cNvCxnSpPr>
          <p:nvPr/>
        </p:nvCxnSpPr>
        <p:spPr>
          <a:xfrm>
            <a:off x="5906379" y="1810455"/>
            <a:ext cx="512700" cy="2775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2" name="Google Shape;2672;p87"/>
          <p:cNvCxnSpPr/>
          <p:nvPr/>
        </p:nvCxnSpPr>
        <p:spPr>
          <a:xfrm>
            <a:off x="6538079" y="2119655"/>
            <a:ext cx="343500" cy="1821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3" name="Google Shape;2673;p87"/>
          <p:cNvCxnSpPr>
            <a:endCxn id="2648" idx="2"/>
          </p:cNvCxnSpPr>
          <p:nvPr/>
        </p:nvCxnSpPr>
        <p:spPr>
          <a:xfrm flipH="1">
            <a:off x="5012039" y="1878855"/>
            <a:ext cx="525900" cy="2091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4" name="Google Shape;2674;p87"/>
          <p:cNvCxnSpPr/>
          <p:nvPr/>
        </p:nvCxnSpPr>
        <p:spPr>
          <a:xfrm flipH="1">
            <a:off x="5904475" y="2179525"/>
            <a:ext cx="314700" cy="1692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5" name="Google Shape;2675;p87"/>
          <p:cNvCxnSpPr/>
          <p:nvPr/>
        </p:nvCxnSpPr>
        <p:spPr>
          <a:xfrm flipH="1">
            <a:off x="3142425" y="2183700"/>
            <a:ext cx="403500" cy="15090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6" name="Google Shape;2676;p87"/>
          <p:cNvCxnSpPr/>
          <p:nvPr/>
        </p:nvCxnSpPr>
        <p:spPr>
          <a:xfrm>
            <a:off x="3735900" y="2183688"/>
            <a:ext cx="336600" cy="183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7" name="Google Shape;2677;p87"/>
          <p:cNvCxnSpPr/>
          <p:nvPr/>
        </p:nvCxnSpPr>
        <p:spPr>
          <a:xfrm flipH="1">
            <a:off x="4514025" y="2183700"/>
            <a:ext cx="403500" cy="1509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8" name="Google Shape;2678;p87"/>
          <p:cNvCxnSpPr/>
          <p:nvPr/>
        </p:nvCxnSpPr>
        <p:spPr>
          <a:xfrm>
            <a:off x="5107500" y="2183688"/>
            <a:ext cx="336600" cy="183600"/>
          </a:xfrm>
          <a:prstGeom prst="straightConnector1">
            <a:avLst/>
          </a:prstGeom>
          <a:noFill/>
          <a:ln w="19050" cap="flat" cmpd="sng">
            <a:solidFill>
              <a:srgbClr val="60A0B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9" name="Google Shape;2679;p87"/>
          <p:cNvCxnSpPr/>
          <p:nvPr/>
        </p:nvCxnSpPr>
        <p:spPr>
          <a:xfrm>
            <a:off x="3163179" y="1810455"/>
            <a:ext cx="512700" cy="27750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0" name="Google Shape;2680;p87"/>
          <p:cNvSpPr txBox="1"/>
          <p:nvPr/>
        </p:nvSpPr>
        <p:spPr>
          <a:xfrm>
            <a:off x="1210800" y="984200"/>
            <a:ext cx="26331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Performance optimization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Same thread is reused instead of creating a new one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1" name="Google Shape;2681;p87"/>
          <p:cNvCxnSpPr/>
          <p:nvPr/>
        </p:nvCxnSpPr>
        <p:spPr>
          <a:xfrm>
            <a:off x="2419100" y="1648750"/>
            <a:ext cx="385200" cy="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2" name="Google Shape;2682;p87"/>
          <p:cNvCxnSpPr/>
          <p:nvPr/>
        </p:nvCxnSpPr>
        <p:spPr>
          <a:xfrm>
            <a:off x="2419100" y="1644050"/>
            <a:ext cx="23400" cy="19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D894570-D705-BFD9-BD76-AE33A35613F4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p8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 - Task Parallel</a:t>
            </a:r>
            <a:endParaRPr/>
          </a:p>
        </p:txBody>
      </p:sp>
      <p:sp>
        <p:nvSpPr>
          <p:cNvPr id="2688" name="Google Shape;2688;p88"/>
          <p:cNvSpPr txBox="1"/>
          <p:nvPr/>
        </p:nvSpPr>
        <p:spPr>
          <a:xfrm>
            <a:off x="620525" y="1579950"/>
            <a:ext cx="7224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SearchAndCountMultiple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89" name="Google Shape;2689;p88"/>
          <p:cNvSpPr txBox="1">
            <a:spLocks noGrp="1"/>
          </p:cNvSpPr>
          <p:nvPr>
            <p:ph type="body" idx="1"/>
          </p:nvPr>
        </p:nvSpPr>
        <p:spPr>
          <a:xfrm>
            <a:off x="628650" y="1369220"/>
            <a:ext cx="7886700" cy="879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1100"/>
              </a:spcAft>
              <a:buNone/>
            </a:pPr>
            <a:r>
              <a:rPr lang="en"/>
              <a:t>Define the task structure: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D10C3-7146-3102-E507-2C8C97EB2B73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8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695" name="Google Shape;2695;p89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96" name="Google Shape;2696;p89"/>
          <p:cNvSpPr txBox="1">
            <a:spLocks noGrp="1"/>
          </p:cNvSpPr>
          <p:nvPr>
            <p:ph type="body" idx="1"/>
          </p:nvPr>
        </p:nvSpPr>
        <p:spPr>
          <a:xfrm>
            <a:off x="3811150" y="2184600"/>
            <a:ext cx="2610000" cy="774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Recall the template for divide and conquer task parallelism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7" name="Google Shape;2697;p89"/>
          <p:cNvCxnSpPr/>
          <p:nvPr/>
        </p:nvCxnSpPr>
        <p:spPr>
          <a:xfrm rot="10800000">
            <a:off x="3271325" y="2719175"/>
            <a:ext cx="426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87915FA-1B06-9864-B573-0F83BDA4D362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9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703" name="Google Shape;2703;p90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704" name="Google Shape;2704;p90"/>
          <p:cNvCxnSpPr/>
          <p:nvPr/>
        </p:nvCxnSpPr>
        <p:spPr>
          <a:xfrm rot="10800000">
            <a:off x="3271325" y="2719175"/>
            <a:ext cx="426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05" name="Google Shape;2705;p90"/>
          <p:cNvSpPr txBox="1">
            <a:spLocks noGrp="1"/>
          </p:cNvSpPr>
          <p:nvPr>
            <p:ph type="body" idx="1"/>
          </p:nvPr>
        </p:nvSpPr>
        <p:spPr>
          <a:xfrm>
            <a:off x="3811150" y="2184600"/>
            <a:ext cx="2610000" cy="774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Recall the template for divide and conquer task parallelism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46CC8-C5B6-2226-B5F0-CE8364FA22B5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9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711" name="Google Shape;2711;p91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712" name="Google Shape;2712;p91"/>
          <p:cNvCxnSpPr/>
          <p:nvPr/>
        </p:nvCxnSpPr>
        <p:spPr>
          <a:xfrm rot="10800000">
            <a:off x="3271325" y="2719175"/>
            <a:ext cx="426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3" name="Google Shape;2713;p91"/>
          <p:cNvSpPr txBox="1">
            <a:spLocks noGrp="1"/>
          </p:cNvSpPr>
          <p:nvPr>
            <p:ph type="body" idx="1"/>
          </p:nvPr>
        </p:nvSpPr>
        <p:spPr>
          <a:xfrm>
            <a:off x="3811149" y="2184600"/>
            <a:ext cx="2831093" cy="774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Recall the template for divide and conquer task parallelism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Let’s fill in the template for the search and count task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87ACF9-CEB2-DD61-8290-17E3FB779563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p9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719" name="Google Shape;2719;p92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20" name="Google Shape;2720;p92"/>
          <p:cNvSpPr txBox="1"/>
          <p:nvPr/>
        </p:nvSpPr>
        <p:spPr>
          <a:xfrm>
            <a:off x="2906525" y="1046550"/>
            <a:ext cx="56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21" name="Google Shape;2721;p92"/>
          <p:cNvSpPr/>
          <p:nvPr/>
        </p:nvSpPr>
        <p:spPr>
          <a:xfrm>
            <a:off x="3037425" y="1291725"/>
            <a:ext cx="2101500" cy="2199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92"/>
          <p:cNvSpPr txBox="1"/>
          <p:nvPr/>
        </p:nvSpPr>
        <p:spPr>
          <a:xfrm>
            <a:off x="5781125" y="20300"/>
            <a:ext cx="37032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 err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SearchAndCountMultiple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RecursiveTask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Workload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BC44A6-AFD5-F1F8-F5A5-5B7D2C5C98B9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p9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728" name="Google Shape;2728;p93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29" name="Google Shape;2729;p93"/>
          <p:cNvSpPr txBox="1"/>
          <p:nvPr/>
        </p:nvSpPr>
        <p:spPr>
          <a:xfrm>
            <a:off x="2906525" y="1046550"/>
            <a:ext cx="56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 &lt;=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30" name="Google Shape;2730;p93"/>
          <p:cNvSpPr/>
          <p:nvPr/>
        </p:nvSpPr>
        <p:spPr>
          <a:xfrm>
            <a:off x="3037425" y="1291725"/>
            <a:ext cx="2101500" cy="2199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93"/>
          <p:cNvSpPr txBox="1"/>
          <p:nvPr/>
        </p:nvSpPr>
        <p:spPr>
          <a:xfrm>
            <a:off x="5781125" y="20300"/>
            <a:ext cx="37032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SearchAndCountMultiple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9D2C6-7CA9-638D-BBC2-D6BFF98D41A1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Recall: </a:t>
            </a:r>
            <a:r>
              <a:rPr lang="en" sz="3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vs Gustafson's Law</a:t>
            </a:r>
            <a:endParaRPr sz="1100" dirty="0"/>
          </a:p>
        </p:txBody>
      </p:sp>
      <p:sp>
        <p:nvSpPr>
          <p:cNvPr id="231" name="Google Shape;231;p45"/>
          <p:cNvSpPr txBox="1"/>
          <p:nvPr/>
        </p:nvSpPr>
        <p:spPr>
          <a:xfrm>
            <a:off x="1498800" y="1631850"/>
            <a:ext cx="6146400" cy="18798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key goal is to: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➔"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Understand the main difference and implications </a:t>
            </a:r>
            <a:b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(i.e., when to use which formula)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➔"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Know how to derive formula based on the understanding,</a:t>
            </a:r>
            <a:b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Not because you memorized them for the exam 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9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737" name="Google Shape;2737;p94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38" name="Google Shape;2738;p94"/>
          <p:cNvSpPr txBox="1"/>
          <p:nvPr/>
        </p:nvSpPr>
        <p:spPr>
          <a:xfrm>
            <a:off x="2906525" y="1046550"/>
            <a:ext cx="56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 &lt;=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39" name="Google Shape;2739;p94"/>
          <p:cNvSpPr/>
          <p:nvPr/>
        </p:nvSpPr>
        <p:spPr>
          <a:xfrm>
            <a:off x="3037425" y="1483600"/>
            <a:ext cx="4202700" cy="9078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94"/>
          <p:cNvSpPr txBox="1"/>
          <p:nvPr/>
        </p:nvSpPr>
        <p:spPr>
          <a:xfrm>
            <a:off x="5781125" y="20300"/>
            <a:ext cx="37032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SearchAndCountMultiple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61003-1034-E165-DE15-EA618FE86B15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p9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746" name="Google Shape;2746;p95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47" name="Google Shape;2747;p95"/>
          <p:cNvSpPr txBox="1"/>
          <p:nvPr/>
        </p:nvSpPr>
        <p:spPr>
          <a:xfrm>
            <a:off x="2906525" y="1046550"/>
            <a:ext cx="56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 &lt;=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doWork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48" name="Google Shape;2748;p95"/>
          <p:cNvSpPr/>
          <p:nvPr/>
        </p:nvSpPr>
        <p:spPr>
          <a:xfrm>
            <a:off x="3037425" y="1483600"/>
            <a:ext cx="4202700" cy="9078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95"/>
          <p:cNvSpPr txBox="1">
            <a:spLocks noGrp="1"/>
          </p:cNvSpPr>
          <p:nvPr>
            <p:ph type="body" idx="1"/>
          </p:nvPr>
        </p:nvSpPr>
        <p:spPr>
          <a:xfrm>
            <a:off x="6076350" y="2474775"/>
            <a:ext cx="2244900" cy="774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Same as sequential implementation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p95"/>
          <p:cNvSpPr txBox="1"/>
          <p:nvPr/>
        </p:nvSpPr>
        <p:spPr>
          <a:xfrm>
            <a:off x="5781125" y="20300"/>
            <a:ext cx="37032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SearchAndCountMultiple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AEFBA-7F19-3A1F-4FF7-39080608B24B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" name="Google Shape;2755;p9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756" name="Google Shape;2756;p96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57" name="Google Shape;2757;p96"/>
          <p:cNvSpPr txBox="1"/>
          <p:nvPr/>
        </p:nvSpPr>
        <p:spPr>
          <a:xfrm>
            <a:off x="2906525" y="1046550"/>
            <a:ext cx="56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 &lt;=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doWork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58" name="Google Shape;2758;p96"/>
          <p:cNvSpPr txBox="1"/>
          <p:nvPr/>
        </p:nvSpPr>
        <p:spPr>
          <a:xfrm>
            <a:off x="5781125" y="20300"/>
            <a:ext cx="37032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SearchAndCountMultiple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59" name="Google Shape;2759;p96"/>
          <p:cNvSpPr/>
          <p:nvPr/>
        </p:nvSpPr>
        <p:spPr>
          <a:xfrm>
            <a:off x="3037425" y="2578775"/>
            <a:ext cx="5841000" cy="9555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C327D1-FF12-6236-FC18-7C41A1EFEA0B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p9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765" name="Google Shape;2765;p97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66" name="Google Shape;2766;p97"/>
          <p:cNvSpPr txBox="1"/>
          <p:nvPr/>
        </p:nvSpPr>
        <p:spPr>
          <a:xfrm>
            <a:off x="2906525" y="1046550"/>
            <a:ext cx="6449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 &lt;=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doWork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half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SearchAndCountMultiple sc1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   new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SearchAndCountMultiple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half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SearchAndCountMultiple sc2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   new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SearchAndCountMultiple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half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 - half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67" name="Google Shape;2767;p97"/>
          <p:cNvSpPr/>
          <p:nvPr/>
        </p:nvSpPr>
        <p:spPr>
          <a:xfrm>
            <a:off x="3037425" y="2578775"/>
            <a:ext cx="5841000" cy="9555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97"/>
          <p:cNvSpPr txBox="1"/>
          <p:nvPr/>
        </p:nvSpPr>
        <p:spPr>
          <a:xfrm>
            <a:off x="5781125" y="20300"/>
            <a:ext cx="37032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SearchAndCountMultiple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11C219-199A-A809-45BB-64C40800B0A1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p9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774" name="Google Shape;2774;p98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75" name="Google Shape;2775;p98"/>
          <p:cNvSpPr txBox="1"/>
          <p:nvPr/>
        </p:nvSpPr>
        <p:spPr>
          <a:xfrm>
            <a:off x="2906525" y="1046550"/>
            <a:ext cx="599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 &lt;=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doWork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half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SearchAndCountMultiple sc1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   new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SearchAndCountMultiple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half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SearchAndCountMultiple sc2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   new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SearchAndCountMultiple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half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 - half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76" name="Google Shape;2776;p98"/>
          <p:cNvSpPr/>
          <p:nvPr/>
        </p:nvSpPr>
        <p:spPr>
          <a:xfrm>
            <a:off x="3037425" y="3552250"/>
            <a:ext cx="5478000" cy="744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98"/>
          <p:cNvSpPr txBox="1"/>
          <p:nvPr/>
        </p:nvSpPr>
        <p:spPr>
          <a:xfrm>
            <a:off x="5781125" y="20300"/>
            <a:ext cx="37032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SearchAndCountMultiple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22B6E3-8153-2AB9-8421-EB970DCE3E5F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p9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783" name="Google Shape;2783;p99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84" name="Google Shape;2784;p99"/>
          <p:cNvSpPr txBox="1"/>
          <p:nvPr/>
        </p:nvSpPr>
        <p:spPr>
          <a:xfrm>
            <a:off x="2906525" y="1046550"/>
            <a:ext cx="6144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 dirty="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 &lt;= 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length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Workload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doWork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half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SearchAndCountMultiple sc1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   new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SearchAndCountMultiple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half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SearchAndCountMultiple sc2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   new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SearchAndCountMultiple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half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 - half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sc1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fork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</a:p>
          <a:p>
            <a:pPr>
              <a:lnSpc>
                <a:spcPct val="117000"/>
              </a:lnSpc>
            </a:pPr>
            <a:r>
              <a:rPr lang="de-CH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sc2</a:t>
            </a:r>
            <a:r>
              <a:rPr lang="de-CH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de-CH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fork</a:t>
            </a:r>
            <a:r>
              <a:rPr lang="de-CH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7000"/>
              </a:lnSpc>
            </a:pP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    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count1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sc1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de-CH" sz="1000" dirty="0" err="1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de-CH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count2 </a:t>
            </a:r>
            <a:r>
              <a:rPr lang="de-CH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de-CH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sc2</a:t>
            </a:r>
            <a:r>
              <a:rPr lang="de-CH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de-CH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lang="de-CH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b="1" dirty="0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85" name="Google Shape;2785;p99"/>
          <p:cNvSpPr/>
          <p:nvPr/>
        </p:nvSpPr>
        <p:spPr>
          <a:xfrm>
            <a:off x="3037350" y="3602492"/>
            <a:ext cx="5478000" cy="744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99"/>
          <p:cNvSpPr txBox="1"/>
          <p:nvPr/>
        </p:nvSpPr>
        <p:spPr>
          <a:xfrm>
            <a:off x="5781125" y="20300"/>
            <a:ext cx="37032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SearchAndCountMultiple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09CB15-111A-287E-C0CA-01B7FEEDBFE9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10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792" name="Google Shape;2792;p100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93" name="Google Shape;2793;p100"/>
          <p:cNvSpPr txBox="1"/>
          <p:nvPr/>
        </p:nvSpPr>
        <p:spPr>
          <a:xfrm>
            <a:off x="2906525" y="1046550"/>
            <a:ext cx="6154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 dirty="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 &lt;= 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length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Workload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doWork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half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SearchAndCountMultiple sc1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   new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SearchAndCountMultiple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half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SearchAndCountMultiple sc2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   new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SearchAndCountMultiple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half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 - half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sc1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fork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</a:p>
          <a:p>
            <a:pPr>
              <a:lnSpc>
                <a:spcPct val="117000"/>
              </a:lnSpc>
            </a:pP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sc2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fork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</a:p>
          <a:p>
            <a:pPr>
              <a:lnSpc>
                <a:spcPct val="117000"/>
              </a:lnSpc>
            </a:pPr>
            <a:r>
              <a:rPr lang="en-US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    int</a:t>
            </a: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count1 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sc1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count2 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sc2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b="1" dirty="0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94" name="Google Shape;2794;p100"/>
          <p:cNvSpPr/>
          <p:nvPr/>
        </p:nvSpPr>
        <p:spPr>
          <a:xfrm>
            <a:off x="3037425" y="4324475"/>
            <a:ext cx="5478000" cy="266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100"/>
          <p:cNvSpPr txBox="1"/>
          <p:nvPr/>
        </p:nvSpPr>
        <p:spPr>
          <a:xfrm>
            <a:off x="5781125" y="20300"/>
            <a:ext cx="37032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SearchAndCountMultiple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6D7CA-D8EE-8902-9B09-350435E9DC09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10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801" name="Google Shape;2801;p101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02" name="Google Shape;2802;p101"/>
          <p:cNvSpPr txBox="1"/>
          <p:nvPr/>
        </p:nvSpPr>
        <p:spPr>
          <a:xfrm>
            <a:off x="2906525" y="1046550"/>
            <a:ext cx="599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 dirty="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 &lt;= 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length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Workload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doWork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half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SearchAndCountMultiple sc1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   new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SearchAndCountMultiple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half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SearchAndCountMultiple sc2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   new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SearchAndCountMultiple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half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 - half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sc1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fork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</a:p>
          <a:p>
            <a:pPr>
              <a:lnSpc>
                <a:spcPct val="117000"/>
              </a:lnSpc>
            </a:pP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sc2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fork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</a:p>
          <a:p>
            <a:pPr>
              <a:lnSpc>
                <a:spcPct val="117000"/>
              </a:lnSpc>
            </a:pPr>
            <a:r>
              <a:rPr lang="en-US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    int</a:t>
            </a: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count1 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sc1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count2 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sc2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count1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count2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b="1" dirty="0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03" name="Google Shape;2803;p101"/>
          <p:cNvSpPr/>
          <p:nvPr/>
        </p:nvSpPr>
        <p:spPr>
          <a:xfrm>
            <a:off x="3037425" y="4324475"/>
            <a:ext cx="5478000" cy="266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101"/>
          <p:cNvSpPr txBox="1"/>
          <p:nvPr/>
        </p:nvSpPr>
        <p:spPr>
          <a:xfrm>
            <a:off x="5781125" y="20300"/>
            <a:ext cx="37032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SearchAndCountMultiple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2D15D-7909-280E-BC40-C31E3F360E1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p10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And Count</a:t>
            </a:r>
            <a:endParaRPr/>
          </a:p>
        </p:txBody>
      </p:sp>
      <p:sp>
        <p:nvSpPr>
          <p:cNvPr id="2810" name="Google Shape;2810;p102"/>
          <p:cNvSpPr txBox="1"/>
          <p:nvPr/>
        </p:nvSpPr>
        <p:spPr>
          <a:xfrm>
            <a:off x="5781125" y="20300"/>
            <a:ext cx="37032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E84B5"/>
                </a:solidFill>
                <a:latin typeface="Consolas"/>
                <a:ea typeface="Consolas"/>
                <a:cs typeface="Consolas"/>
                <a:sym typeface="Consolas"/>
              </a:rPr>
              <a:t>SearchAndCountMultiple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RecursiveTask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Workload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11" name="Google Shape;2811;p102"/>
          <p:cNvSpPr txBox="1"/>
          <p:nvPr/>
        </p:nvSpPr>
        <p:spPr>
          <a:xfrm>
            <a:off x="315725" y="1046550"/>
            <a:ext cx="2333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work is small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do the work directly</a:t>
            </a:r>
            <a:endParaRPr sz="10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split work into pieces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invoke the pieces and</a:t>
            </a:r>
            <a:b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       wait for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combine the results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12" name="Google Shape;2812;p102"/>
          <p:cNvSpPr txBox="1"/>
          <p:nvPr/>
        </p:nvSpPr>
        <p:spPr>
          <a:xfrm>
            <a:off x="2906525" y="1046550"/>
            <a:ext cx="6088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protected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</a:t>
            </a:r>
            <a:r>
              <a:rPr lang="en" sz="1000" dirty="0">
                <a:solidFill>
                  <a:srgbClr val="06287E"/>
                </a:solidFill>
                <a:latin typeface="Consolas"/>
                <a:ea typeface="Consolas"/>
                <a:cs typeface="Consolas"/>
                <a:sym typeface="Consolas"/>
              </a:rPr>
              <a:t>compute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 &lt;= 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length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Workload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doWork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half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SearchAndCountMultiple sc1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   new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SearchAndCountMultiple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half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SearchAndCountMultiple sc2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      new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SearchAndCountMultiple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start + half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length - half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cutOff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type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sc1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fork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</a:p>
          <a:p>
            <a:pPr>
              <a:lnSpc>
                <a:spcPct val="117000"/>
              </a:lnSpc>
            </a:pP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sc2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fork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</a:p>
          <a:p>
            <a:pPr>
              <a:lnSpc>
                <a:spcPct val="117000"/>
              </a:lnSpc>
            </a:pPr>
            <a:r>
              <a:rPr lang="en-US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    int</a:t>
            </a: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count1 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sc1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0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count2 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sc2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0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lang="en-US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count1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count2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b="1" dirty="0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236133-46B5-669F-63AC-D509500EDE6B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D5B582-822E-2CA0-F4AB-BFC17F7E5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Theory Recap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AD1B41-617F-B7CC-6026-FCCB0BD0B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/>
              <a:t>Locks</a:t>
            </a:r>
          </a:p>
        </p:txBody>
      </p:sp>
    </p:spTree>
    <p:extLst>
      <p:ext uri="{BB962C8B-B14F-4D97-AF65-F5344CB8AC3E}">
        <p14:creationId xmlns:p14="http://schemas.microsoft.com/office/powerpoint/2010/main" val="24385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 </a:t>
            </a: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vs Gustafson's Law</a:t>
            </a:r>
            <a:endParaRPr sz="1100"/>
          </a:p>
        </p:txBody>
      </p:sp>
      <p:sp>
        <p:nvSpPr>
          <p:cNvPr id="238" name="Google Shape;238;p46"/>
          <p:cNvSpPr txBox="1"/>
          <p:nvPr/>
        </p:nvSpPr>
        <p:spPr>
          <a:xfrm>
            <a:off x="1498800" y="1631850"/>
            <a:ext cx="6146400" cy="18798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key goal is to: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➔"/>
            </a:pPr>
            <a:r>
              <a:rPr lang="en" sz="1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Understand the main difference and implications </a:t>
            </a:r>
            <a:br>
              <a:rPr lang="en" sz="1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(i.e., when to use which formula)</a:t>
            </a:r>
            <a:endParaRPr sz="1800" b="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➔"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Know how to derive formula based on the understanding,</a:t>
            </a:r>
            <a:b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Not because you memorized them for the exam 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713F03-E35B-2EB2-4652-66F966768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151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FE67-CBDE-5488-6423-70ECF4CC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04350-3797-0DFE-81E6-A3A69CF55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C506F-69B2-95B5-816A-6CF680D46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268"/>
          <a:stretch/>
        </p:blipFill>
        <p:spPr>
          <a:xfrm>
            <a:off x="0" y="0"/>
            <a:ext cx="9144000" cy="26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220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FE67-CBDE-5488-6423-70ECF4CC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04350-3797-0DFE-81E6-A3A69CF55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C506F-69B2-95B5-816A-6CF680D46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686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44B1-1D6B-8D8D-F8D0-AD2B35CA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AB25B-5F26-6324-8B4D-6AFA82D50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5ECFC-92FE-B3EA-D745-A074FBCC6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201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44B1-1D6B-8D8D-F8D0-AD2B35CA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AB25B-5F26-6324-8B4D-6AFA82D50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5ECFC-92FE-B3EA-D745-A074FBCC6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66F2F9-6288-89FE-D1A0-5C930061B16A}"/>
              </a:ext>
            </a:extLst>
          </p:cNvPr>
          <p:cNvCxnSpPr/>
          <p:nvPr/>
        </p:nvCxnSpPr>
        <p:spPr>
          <a:xfrm flipH="1" flipV="1">
            <a:off x="5791200" y="3146854"/>
            <a:ext cx="1252151" cy="58488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EC5261F-4615-4A59-A966-ED94180BA56F}"/>
              </a:ext>
            </a:extLst>
          </p:cNvPr>
          <p:cNvSpPr txBox="1"/>
          <p:nvPr/>
        </p:nvSpPr>
        <p:spPr>
          <a:xfrm>
            <a:off x="6730314" y="3832916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rgbClr val="FF0000"/>
                </a:solidFill>
              </a:rPr>
              <a:t>Lock won’t be released</a:t>
            </a:r>
          </a:p>
          <a:p>
            <a:r>
              <a:rPr lang="en-CH" dirty="0">
                <a:solidFill>
                  <a:srgbClr val="FF0000"/>
                </a:solidFill>
              </a:rPr>
              <a:t>if exception is thrown!</a:t>
            </a:r>
          </a:p>
        </p:txBody>
      </p:sp>
    </p:spTree>
    <p:extLst>
      <p:ext uri="{BB962C8B-B14F-4D97-AF65-F5344CB8AC3E}">
        <p14:creationId xmlns:p14="http://schemas.microsoft.com/office/powerpoint/2010/main" val="19552173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8F97-DDFA-4C15-B6DF-964BA6D9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Solution: Use try/finally block!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B233F-2604-F62A-011B-968DF7700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351" y="429169"/>
            <a:ext cx="4661297" cy="51435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B66F58-101E-0E44-11C4-3E50BBF99FF3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309816" y="3682314"/>
            <a:ext cx="1589902" cy="50879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E80EB54-7AAD-FF60-E7BA-05635ACFF50A}"/>
              </a:ext>
            </a:extLst>
          </p:cNvPr>
          <p:cNvSpPr txBox="1"/>
          <p:nvPr/>
        </p:nvSpPr>
        <p:spPr>
          <a:xfrm>
            <a:off x="288324" y="4191111"/>
            <a:ext cx="2042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solidFill>
                  <a:srgbClr val="FF0000"/>
                </a:solidFill>
              </a:rPr>
              <a:t>Always gets executed</a:t>
            </a:r>
          </a:p>
          <a:p>
            <a:r>
              <a:rPr lang="en-CH" dirty="0">
                <a:solidFill>
                  <a:srgbClr val="FF0000"/>
                </a:solidFill>
              </a:rPr>
              <a:t>(even after exception or return)</a:t>
            </a:r>
          </a:p>
        </p:txBody>
      </p:sp>
    </p:spTree>
    <p:extLst>
      <p:ext uri="{BB962C8B-B14F-4D97-AF65-F5344CB8AC3E}">
        <p14:creationId xmlns:p14="http://schemas.microsoft.com/office/powerpoint/2010/main" val="38871443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FF131-C8E6-8D75-A528-74301546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783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4578-D48C-27D5-B735-F5B6BE43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220F9-1848-F0EA-3B0B-9D7AD91FD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0A995-AD85-CEC1-3F83-AC65ECEC0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89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9668-5E2F-BC95-42DF-2149FAC8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FC63-4015-517F-EFB3-3BCB87BDA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0F2C1-C1D2-7EEF-6876-460F0D1FD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173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C1D9-F6CD-4248-8117-515E615E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84788-FA3F-9AD1-BA53-5AA62C814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6A25E-67C2-B0DE-B837-A2314A41F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2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Recall: </a:t>
            </a:r>
            <a:r>
              <a:rPr lang="en" sz="3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vs Gustafson's Law</a:t>
            </a:r>
            <a:endParaRPr sz="1100" dirty="0"/>
          </a:p>
        </p:txBody>
      </p:sp>
      <p:sp>
        <p:nvSpPr>
          <p:cNvPr id="245" name="Google Shape;245;p47"/>
          <p:cNvSpPr/>
          <p:nvPr/>
        </p:nvSpPr>
        <p:spPr>
          <a:xfrm>
            <a:off x="3541378" y="2005895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47"/>
          <p:cNvSpPr/>
          <p:nvPr/>
        </p:nvSpPr>
        <p:spPr>
          <a:xfrm>
            <a:off x="3541378" y="2993119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47"/>
          <p:cNvSpPr/>
          <p:nvPr/>
        </p:nvSpPr>
        <p:spPr>
          <a:xfrm>
            <a:off x="3541378" y="3475929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47"/>
          <p:cNvSpPr/>
          <p:nvPr/>
        </p:nvSpPr>
        <p:spPr>
          <a:xfrm>
            <a:off x="3541378" y="3965220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47"/>
          <p:cNvSpPr/>
          <p:nvPr/>
        </p:nvSpPr>
        <p:spPr>
          <a:xfrm>
            <a:off x="3541378" y="2503827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2" name="Google Shape;252;p47"/>
          <p:cNvCxnSpPr/>
          <p:nvPr/>
        </p:nvCxnSpPr>
        <p:spPr>
          <a:xfrm flipH="1">
            <a:off x="2345654" y="3329098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3" name="Google Shape;253;p47"/>
          <p:cNvSpPr txBox="1"/>
          <p:nvPr/>
        </p:nvSpPr>
        <p:spPr>
          <a:xfrm>
            <a:off x="3386337" y="118440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7"/>
          <p:cNvSpPr/>
          <p:nvPr/>
        </p:nvSpPr>
        <p:spPr>
          <a:xfrm>
            <a:off x="5354548" y="2001291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47"/>
          <p:cNvSpPr/>
          <p:nvPr/>
        </p:nvSpPr>
        <p:spPr>
          <a:xfrm>
            <a:off x="5354548" y="2498143"/>
            <a:ext cx="367200" cy="196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47"/>
          <p:cNvSpPr/>
          <p:nvPr/>
        </p:nvSpPr>
        <p:spPr>
          <a:xfrm>
            <a:off x="6917472" y="1977529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47"/>
          <p:cNvSpPr/>
          <p:nvPr/>
        </p:nvSpPr>
        <p:spPr>
          <a:xfrm>
            <a:off x="6917472" y="2475461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47"/>
          <p:cNvSpPr/>
          <p:nvPr/>
        </p:nvSpPr>
        <p:spPr>
          <a:xfrm>
            <a:off x="7415404" y="2475461"/>
            <a:ext cx="367200" cy="1959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47"/>
          <p:cNvSpPr/>
          <p:nvPr/>
        </p:nvSpPr>
        <p:spPr>
          <a:xfrm>
            <a:off x="7918737" y="2475462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47"/>
          <p:cNvSpPr/>
          <p:nvPr/>
        </p:nvSpPr>
        <p:spPr>
          <a:xfrm>
            <a:off x="8416670" y="2475461"/>
            <a:ext cx="367200" cy="19830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61" name="Google Shape;261;p47"/>
          <p:cNvCxnSpPr/>
          <p:nvPr/>
        </p:nvCxnSpPr>
        <p:spPr>
          <a:xfrm flipH="1">
            <a:off x="5851903" y="3327898"/>
            <a:ext cx="935400" cy="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262" name="Google Shape;262;p47"/>
          <p:cNvSpPr txBox="1"/>
          <p:nvPr/>
        </p:nvSpPr>
        <p:spPr>
          <a:xfrm>
            <a:off x="7452643" y="1183376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1100" dirty="0"/>
          </a:p>
        </p:txBody>
      </p:sp>
      <p:sp>
        <p:nvSpPr>
          <p:cNvPr id="263" name="Google Shape;263;p47"/>
          <p:cNvSpPr txBox="1"/>
          <p:nvPr/>
        </p:nvSpPr>
        <p:spPr>
          <a:xfrm>
            <a:off x="1543087" y="922729"/>
            <a:ext cx="2246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Law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7"/>
          <p:cNvSpPr txBox="1"/>
          <p:nvPr/>
        </p:nvSpPr>
        <p:spPr>
          <a:xfrm>
            <a:off x="5597901" y="932403"/>
            <a:ext cx="23370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Gustafson's Law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7"/>
          <p:cNvSpPr txBox="1"/>
          <p:nvPr/>
        </p:nvSpPr>
        <p:spPr>
          <a:xfrm>
            <a:off x="349082" y="4605414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Less Time </a:t>
            </a:r>
            <a:r>
              <a:rPr lang="en" sz="1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the parallel part</a:t>
            </a:r>
            <a:endParaRPr sz="15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7"/>
          <p:cNvSpPr txBox="1"/>
          <p:nvPr/>
        </p:nvSpPr>
        <p:spPr>
          <a:xfrm>
            <a:off x="5445561" y="4611775"/>
            <a:ext cx="3215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work in the </a:t>
            </a:r>
            <a:r>
              <a:rPr lang="en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same Time</a:t>
            </a:r>
            <a:endParaRPr sz="15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p47"/>
          <p:cNvCxnSpPr/>
          <p:nvPr/>
        </p:nvCxnSpPr>
        <p:spPr>
          <a:xfrm rot="10800000" flipH="1">
            <a:off x="4640319" y="1975013"/>
            <a:ext cx="15000" cy="2457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68" name="Google Shape;268;p47"/>
          <p:cNvSpPr txBox="1"/>
          <p:nvPr/>
        </p:nvSpPr>
        <p:spPr>
          <a:xfrm>
            <a:off x="4362256" y="4432314"/>
            <a:ext cx="786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53;p47">
            <a:extLst>
              <a:ext uri="{FF2B5EF4-FFF2-40B4-BE49-F238E27FC236}">
                <a16:creationId xmlns:a16="http://schemas.microsoft.com/office/drawing/2014/main" id="{A56B5E2B-A1F5-FDF8-CCAE-D8B6793BDF7B}"/>
              </a:ext>
            </a:extLst>
          </p:cNvPr>
          <p:cNvSpPr txBox="1"/>
          <p:nvPr/>
        </p:nvSpPr>
        <p:spPr>
          <a:xfrm>
            <a:off x="5199029" y="1184400"/>
            <a:ext cx="829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5;p47">
            <a:extLst>
              <a:ext uri="{FF2B5EF4-FFF2-40B4-BE49-F238E27FC236}">
                <a16:creationId xmlns:a16="http://schemas.microsoft.com/office/drawing/2014/main" id="{597CACF9-B3A6-59CC-C320-1F09A09E635C}"/>
              </a:ext>
            </a:extLst>
          </p:cNvPr>
          <p:cNvSpPr/>
          <p:nvPr/>
        </p:nvSpPr>
        <p:spPr>
          <a:xfrm>
            <a:off x="349082" y="1994243"/>
            <a:ext cx="367200" cy="490500"/>
          </a:xfrm>
          <a:prstGeom prst="rect">
            <a:avLst/>
          </a:prstGeom>
          <a:solidFill>
            <a:srgbClr val="FF505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249;p47">
            <a:extLst>
              <a:ext uri="{FF2B5EF4-FFF2-40B4-BE49-F238E27FC236}">
                <a16:creationId xmlns:a16="http://schemas.microsoft.com/office/drawing/2014/main" id="{03EB2E7A-F390-B86D-C429-4FEEE122D440}"/>
              </a:ext>
            </a:extLst>
          </p:cNvPr>
          <p:cNvSpPr/>
          <p:nvPr/>
        </p:nvSpPr>
        <p:spPr>
          <a:xfrm>
            <a:off x="349082" y="2502431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249;p47">
            <a:extLst>
              <a:ext uri="{FF2B5EF4-FFF2-40B4-BE49-F238E27FC236}">
                <a16:creationId xmlns:a16="http://schemas.microsoft.com/office/drawing/2014/main" id="{FD9EE408-4307-CACA-7952-922C888EF849}"/>
              </a:ext>
            </a:extLst>
          </p:cNvPr>
          <p:cNvSpPr/>
          <p:nvPr/>
        </p:nvSpPr>
        <p:spPr>
          <a:xfrm>
            <a:off x="835680" y="2502431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249;p47">
            <a:extLst>
              <a:ext uri="{FF2B5EF4-FFF2-40B4-BE49-F238E27FC236}">
                <a16:creationId xmlns:a16="http://schemas.microsoft.com/office/drawing/2014/main" id="{E1B48615-78EB-0F30-C548-B8139EE51C2A}"/>
              </a:ext>
            </a:extLst>
          </p:cNvPr>
          <p:cNvSpPr/>
          <p:nvPr/>
        </p:nvSpPr>
        <p:spPr>
          <a:xfrm>
            <a:off x="1328917" y="2503040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249;p47">
            <a:extLst>
              <a:ext uri="{FF2B5EF4-FFF2-40B4-BE49-F238E27FC236}">
                <a16:creationId xmlns:a16="http://schemas.microsoft.com/office/drawing/2014/main" id="{A6EE18B6-6C60-2874-60C5-76C3AD48DE35}"/>
              </a:ext>
            </a:extLst>
          </p:cNvPr>
          <p:cNvSpPr/>
          <p:nvPr/>
        </p:nvSpPr>
        <p:spPr>
          <a:xfrm>
            <a:off x="1821182" y="2503040"/>
            <a:ext cx="367200" cy="490500"/>
          </a:xfrm>
          <a:prstGeom prst="rect">
            <a:avLst/>
          </a:prstGeom>
          <a:solidFill>
            <a:srgbClr val="5FBF00"/>
          </a:solidFill>
          <a:ln w="360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262;p47">
            <a:extLst>
              <a:ext uri="{FF2B5EF4-FFF2-40B4-BE49-F238E27FC236}">
                <a16:creationId xmlns:a16="http://schemas.microsoft.com/office/drawing/2014/main" id="{A2939399-2A1C-6805-59BD-872C2D146D88}"/>
              </a:ext>
            </a:extLst>
          </p:cNvPr>
          <p:cNvSpPr txBox="1"/>
          <p:nvPr/>
        </p:nvSpPr>
        <p:spPr>
          <a:xfrm>
            <a:off x="6733674" y="1574160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0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900" baseline="-25000" dirty="0"/>
          </a:p>
        </p:txBody>
      </p:sp>
      <p:sp>
        <p:nvSpPr>
          <p:cNvPr id="13" name="Google Shape;262;p47">
            <a:extLst>
              <a:ext uri="{FF2B5EF4-FFF2-40B4-BE49-F238E27FC236}">
                <a16:creationId xmlns:a16="http://schemas.microsoft.com/office/drawing/2014/main" id="{4BB1175C-6BB9-BD0F-9970-C26B99F06511}"/>
              </a:ext>
            </a:extLst>
          </p:cNvPr>
          <p:cNvSpPr txBox="1"/>
          <p:nvPr/>
        </p:nvSpPr>
        <p:spPr>
          <a:xfrm>
            <a:off x="7201940" y="1584314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0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900" baseline="-25000" dirty="0"/>
          </a:p>
        </p:txBody>
      </p:sp>
      <p:sp>
        <p:nvSpPr>
          <p:cNvPr id="14" name="Google Shape;262;p47">
            <a:extLst>
              <a:ext uri="{FF2B5EF4-FFF2-40B4-BE49-F238E27FC236}">
                <a16:creationId xmlns:a16="http://schemas.microsoft.com/office/drawing/2014/main" id="{68266CB6-073A-A65E-A68A-1E78D421F32C}"/>
              </a:ext>
            </a:extLst>
          </p:cNvPr>
          <p:cNvSpPr txBox="1"/>
          <p:nvPr/>
        </p:nvSpPr>
        <p:spPr>
          <a:xfrm>
            <a:off x="7701842" y="1584314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0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900" baseline="-25000" dirty="0"/>
          </a:p>
        </p:txBody>
      </p:sp>
      <p:sp>
        <p:nvSpPr>
          <p:cNvPr id="15" name="Google Shape;262;p47">
            <a:extLst>
              <a:ext uri="{FF2B5EF4-FFF2-40B4-BE49-F238E27FC236}">
                <a16:creationId xmlns:a16="http://schemas.microsoft.com/office/drawing/2014/main" id="{8008B33E-450E-A03C-52A0-7C504B10071F}"/>
              </a:ext>
            </a:extLst>
          </p:cNvPr>
          <p:cNvSpPr txBox="1"/>
          <p:nvPr/>
        </p:nvSpPr>
        <p:spPr>
          <a:xfrm>
            <a:off x="8197775" y="1579056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0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900" baseline="-25000" dirty="0"/>
          </a:p>
        </p:txBody>
      </p:sp>
      <p:sp>
        <p:nvSpPr>
          <p:cNvPr id="16" name="Google Shape;262;p47">
            <a:extLst>
              <a:ext uri="{FF2B5EF4-FFF2-40B4-BE49-F238E27FC236}">
                <a16:creationId xmlns:a16="http://schemas.microsoft.com/office/drawing/2014/main" id="{E520CC13-BCB3-E650-FEE5-ADF58CCB943C}"/>
              </a:ext>
            </a:extLst>
          </p:cNvPr>
          <p:cNvSpPr txBox="1"/>
          <p:nvPr/>
        </p:nvSpPr>
        <p:spPr>
          <a:xfrm>
            <a:off x="176010" y="1573325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0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900" baseline="-25000" dirty="0"/>
          </a:p>
        </p:txBody>
      </p:sp>
      <p:sp>
        <p:nvSpPr>
          <p:cNvPr id="17" name="Google Shape;262;p47">
            <a:extLst>
              <a:ext uri="{FF2B5EF4-FFF2-40B4-BE49-F238E27FC236}">
                <a16:creationId xmlns:a16="http://schemas.microsoft.com/office/drawing/2014/main" id="{9E337A4D-3C36-10D3-E2AA-CF16B56F2218}"/>
              </a:ext>
            </a:extLst>
          </p:cNvPr>
          <p:cNvSpPr txBox="1"/>
          <p:nvPr/>
        </p:nvSpPr>
        <p:spPr>
          <a:xfrm>
            <a:off x="644276" y="1583479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0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900" baseline="-25000" dirty="0"/>
          </a:p>
        </p:txBody>
      </p:sp>
      <p:sp>
        <p:nvSpPr>
          <p:cNvPr id="18" name="Google Shape;262;p47">
            <a:extLst>
              <a:ext uri="{FF2B5EF4-FFF2-40B4-BE49-F238E27FC236}">
                <a16:creationId xmlns:a16="http://schemas.microsoft.com/office/drawing/2014/main" id="{761310FD-1F6B-D5F9-E368-6C751F6E1A55}"/>
              </a:ext>
            </a:extLst>
          </p:cNvPr>
          <p:cNvSpPr txBox="1"/>
          <p:nvPr/>
        </p:nvSpPr>
        <p:spPr>
          <a:xfrm>
            <a:off x="1144178" y="1583479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0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900" baseline="-25000" dirty="0"/>
          </a:p>
        </p:txBody>
      </p:sp>
      <p:sp>
        <p:nvSpPr>
          <p:cNvPr id="19" name="Google Shape;262;p47">
            <a:extLst>
              <a:ext uri="{FF2B5EF4-FFF2-40B4-BE49-F238E27FC236}">
                <a16:creationId xmlns:a16="http://schemas.microsoft.com/office/drawing/2014/main" id="{83299BE8-B34C-14BB-1D4F-7121BB4EDFA0}"/>
              </a:ext>
            </a:extLst>
          </p:cNvPr>
          <p:cNvSpPr txBox="1"/>
          <p:nvPr/>
        </p:nvSpPr>
        <p:spPr>
          <a:xfrm>
            <a:off x="1640111" y="1578221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0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900" baseline="-25000" dirty="0"/>
          </a:p>
        </p:txBody>
      </p:sp>
      <p:sp>
        <p:nvSpPr>
          <p:cNvPr id="22" name="Google Shape;262;p47">
            <a:extLst>
              <a:ext uri="{FF2B5EF4-FFF2-40B4-BE49-F238E27FC236}">
                <a16:creationId xmlns:a16="http://schemas.microsoft.com/office/drawing/2014/main" id="{CAAA0CD8-2FD8-E7E9-218B-76A262DDD301}"/>
              </a:ext>
            </a:extLst>
          </p:cNvPr>
          <p:cNvSpPr txBox="1"/>
          <p:nvPr/>
        </p:nvSpPr>
        <p:spPr>
          <a:xfrm>
            <a:off x="1061446" y="1184400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p=4</a:t>
            </a:r>
            <a:endParaRPr sz="1100" dirty="0"/>
          </a:p>
        </p:txBody>
      </p:sp>
      <p:sp>
        <p:nvSpPr>
          <p:cNvPr id="23" name="Google Shape;262;p47">
            <a:extLst>
              <a:ext uri="{FF2B5EF4-FFF2-40B4-BE49-F238E27FC236}">
                <a16:creationId xmlns:a16="http://schemas.microsoft.com/office/drawing/2014/main" id="{6911C6AA-2D1C-2DF8-1F60-AC22C91BA0FC}"/>
              </a:ext>
            </a:extLst>
          </p:cNvPr>
          <p:cNvSpPr txBox="1"/>
          <p:nvPr/>
        </p:nvSpPr>
        <p:spPr>
          <a:xfrm>
            <a:off x="5182128" y="1562788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0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900" baseline="-25000" dirty="0"/>
          </a:p>
        </p:txBody>
      </p:sp>
      <p:sp>
        <p:nvSpPr>
          <p:cNvPr id="24" name="Google Shape;262;p47">
            <a:extLst>
              <a:ext uri="{FF2B5EF4-FFF2-40B4-BE49-F238E27FC236}">
                <a16:creationId xmlns:a16="http://schemas.microsoft.com/office/drawing/2014/main" id="{595688E8-5B42-3A61-707E-43E854498F7F}"/>
              </a:ext>
            </a:extLst>
          </p:cNvPr>
          <p:cNvSpPr txBox="1"/>
          <p:nvPr/>
        </p:nvSpPr>
        <p:spPr>
          <a:xfrm>
            <a:off x="3350428" y="1565124"/>
            <a:ext cx="749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000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900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EAF7C-8C34-FACE-7602-88846BBD34B8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D7D3-BD15-C22B-BF74-B6330395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0010B-F744-1834-6B4A-A2CDCFA7F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DDA4E-8D1D-4269-C5FD-93917068A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282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A2C880-0F94-C4A3-FACF-394638F468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Anything else?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AD0EC3-C7A4-50D2-B8F0-0C3A2312B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583661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103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dirty="0"/>
              <a:t>Pre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-Discussion 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Google Shape;2825;p104"/>
          <p:cNvSpPr txBox="1">
            <a:spLocks noGrp="1"/>
          </p:cNvSpPr>
          <p:nvPr>
            <p:ph type="title"/>
          </p:nvPr>
        </p:nvSpPr>
        <p:spPr>
          <a:xfrm>
            <a:off x="457110" y="366984"/>
            <a:ext cx="8229330" cy="5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Assignment </a:t>
            </a:r>
            <a:r>
              <a:rPr lang="en">
                <a:solidFill>
                  <a:srgbClr val="000000"/>
                </a:solidFill>
              </a:rPr>
              <a:t>6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6" name="Google Shape;2826;p104"/>
          <p:cNvSpPr txBox="1">
            <a:spLocks noGrp="1"/>
          </p:cNvSpPr>
          <p:nvPr>
            <p:ph type="body" idx="1"/>
          </p:nvPr>
        </p:nvSpPr>
        <p:spPr>
          <a:xfrm>
            <a:off x="457380" y="1203390"/>
            <a:ext cx="8229330" cy="298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Task Parallelism: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Merge Sort</a:t>
            </a:r>
            <a:endParaRPr sz="1100"/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1100"/>
              </a:spcAft>
              <a:buClr>
                <a:schemeClr val="dk1"/>
              </a:buClr>
              <a:buSzPts val="900"/>
              <a:buFont typeface="Noto Sans Symbols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Longest Sequence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105"/>
          <p:cNvSpPr txBox="1">
            <a:spLocks noGrp="1"/>
          </p:cNvSpPr>
          <p:nvPr>
            <p:ph type="title"/>
          </p:nvPr>
        </p:nvSpPr>
        <p:spPr>
          <a:xfrm>
            <a:off x="413303" y="66260"/>
            <a:ext cx="78867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</a:t>
            </a:r>
            <a:r>
              <a:rPr lang="en"/>
              <a:t> </a:t>
            </a: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 algorithm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105"/>
          <p:cNvSpPr txBox="1">
            <a:spLocks noGrp="1"/>
          </p:cNvSpPr>
          <p:nvPr>
            <p:ph type="body" idx="1"/>
          </p:nvPr>
        </p:nvSpPr>
        <p:spPr>
          <a:xfrm>
            <a:off x="331304" y="952500"/>
            <a:ext cx="8184000" cy="3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exercise you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will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implement the merge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 algorithm using task parallelism. </a:t>
            </a:r>
            <a:endParaRPr sz="1100"/>
          </a:p>
          <a:p>
            <a:pPr marL="177800" marR="0" lvl="0" indent="-381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m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erge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 algorithm partitions the array into smaller arrays, sorts each one separately and then merges the sorted arrays.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778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default, the partitioning of the array continues recursively until the array size is 1 or 2, which then is sorted trivially.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778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larger cutoff values (e.g partition arrays down to minimum size 4 instead of 2) and see how this affects the algorithm performance.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778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asymptotic </a:t>
            </a:r>
            <a:r>
              <a:rPr lang="en"/>
              <a:t>running time 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algorithm and the obtained speedup.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E8C962-3CDC-5082-7D80-360684BE10F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9" name="Google Shape;2839;p106"/>
          <p:cNvSpPr txBox="1">
            <a:spLocks noGrp="1"/>
          </p:cNvSpPr>
          <p:nvPr>
            <p:ph type="title"/>
          </p:nvPr>
        </p:nvSpPr>
        <p:spPr>
          <a:xfrm>
            <a:off x="457110" y="382860"/>
            <a:ext cx="8229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Longest Sequence</a:t>
            </a:r>
            <a:endParaRPr sz="1100"/>
          </a:p>
        </p:txBody>
      </p:sp>
      <p:sp>
        <p:nvSpPr>
          <p:cNvPr id="2840" name="Google Shape;2840;p106"/>
          <p:cNvSpPr txBox="1">
            <a:spLocks noGrp="1"/>
          </p:cNvSpPr>
          <p:nvPr>
            <p:ph type="body" idx="1"/>
          </p:nvPr>
        </p:nvSpPr>
        <p:spPr>
          <a:xfrm>
            <a:off x="457380" y="1203390"/>
            <a:ext cx="85341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Given a sequence of numbers: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[1, 9, 4, 3, 3, 8, 7, 7, 7, 0]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find the longest sequence of the same consecutive number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p107"/>
          <p:cNvSpPr txBox="1">
            <a:spLocks noGrp="1"/>
          </p:cNvSpPr>
          <p:nvPr>
            <p:ph type="title"/>
          </p:nvPr>
        </p:nvSpPr>
        <p:spPr>
          <a:xfrm>
            <a:off x="457110" y="382860"/>
            <a:ext cx="8229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Longest Sequence</a:t>
            </a:r>
            <a:endParaRPr sz="1100"/>
          </a:p>
        </p:txBody>
      </p:sp>
      <p:sp>
        <p:nvSpPr>
          <p:cNvPr id="2848" name="Google Shape;2848;p107"/>
          <p:cNvSpPr txBox="1">
            <a:spLocks noGrp="1"/>
          </p:cNvSpPr>
          <p:nvPr>
            <p:ph type="body" idx="1"/>
          </p:nvPr>
        </p:nvSpPr>
        <p:spPr>
          <a:xfrm>
            <a:off x="457380" y="1203390"/>
            <a:ext cx="85341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Given a sequence of numbers: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[1, 9, 4, 3, 3, 8, 7, 7, 7, 0]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find the longest sequence of the same consecutive number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9" name="Google Shape;2849;p107"/>
          <p:cNvSpPr/>
          <p:nvPr/>
        </p:nvSpPr>
        <p:spPr>
          <a:xfrm>
            <a:off x="4998425" y="1872075"/>
            <a:ext cx="800400" cy="393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108"/>
          <p:cNvSpPr txBox="1">
            <a:spLocks noGrp="1"/>
          </p:cNvSpPr>
          <p:nvPr>
            <p:ph type="title"/>
          </p:nvPr>
        </p:nvSpPr>
        <p:spPr>
          <a:xfrm>
            <a:off x="457110" y="382860"/>
            <a:ext cx="8229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Longest Sequence</a:t>
            </a:r>
            <a:endParaRPr sz="1100"/>
          </a:p>
        </p:txBody>
      </p:sp>
      <p:sp>
        <p:nvSpPr>
          <p:cNvPr id="2857" name="Google Shape;2857;p108"/>
          <p:cNvSpPr txBox="1">
            <a:spLocks noGrp="1"/>
          </p:cNvSpPr>
          <p:nvPr>
            <p:ph type="body" idx="1"/>
          </p:nvPr>
        </p:nvSpPr>
        <p:spPr>
          <a:xfrm>
            <a:off x="457380" y="1203390"/>
            <a:ext cx="85341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Given a sequence of numbers: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[1, 9, 4, 3, 3, 8, 7, 7, 7, 0]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find the longest sequence of the same consecutive number.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If multiple sequences have the same length, return the first one (the one with lowest starting index)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[0, 1, 2, 3, 4, 5, 6, 7, 8, 9]			[1, 1, 0, 0]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8" name="Google Shape;2858;p108"/>
          <p:cNvSpPr/>
          <p:nvPr/>
        </p:nvSpPr>
        <p:spPr>
          <a:xfrm>
            <a:off x="4998425" y="1872075"/>
            <a:ext cx="800400" cy="393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108"/>
          <p:cNvSpPr/>
          <p:nvPr/>
        </p:nvSpPr>
        <p:spPr>
          <a:xfrm>
            <a:off x="517475" y="4007665"/>
            <a:ext cx="315600" cy="393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108"/>
          <p:cNvSpPr/>
          <p:nvPr/>
        </p:nvSpPr>
        <p:spPr>
          <a:xfrm>
            <a:off x="5087675" y="3989790"/>
            <a:ext cx="621900" cy="393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p109"/>
          <p:cNvSpPr txBox="1">
            <a:spLocks noGrp="1"/>
          </p:cNvSpPr>
          <p:nvPr>
            <p:ph type="title"/>
          </p:nvPr>
        </p:nvSpPr>
        <p:spPr>
          <a:xfrm>
            <a:off x="457110" y="382860"/>
            <a:ext cx="8229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Longest Sequence</a:t>
            </a:r>
            <a:endParaRPr sz="1100"/>
          </a:p>
        </p:txBody>
      </p:sp>
      <p:sp>
        <p:nvSpPr>
          <p:cNvPr id="2868" name="Google Shape;2868;p109"/>
          <p:cNvSpPr txBox="1">
            <a:spLocks noGrp="1"/>
          </p:cNvSpPr>
          <p:nvPr>
            <p:ph type="body" idx="1"/>
          </p:nvPr>
        </p:nvSpPr>
        <p:spPr>
          <a:xfrm>
            <a:off x="457380" y="1203390"/>
            <a:ext cx="85341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latin typeface="Calibri"/>
                <a:ea typeface="Calibri"/>
                <a:cs typeface="Calibri"/>
                <a:sym typeface="Calibri"/>
              </a:rPr>
              <a:t>Task: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Implement task parallel version that finds the longest sequence of the same consecutive number.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latin typeface="Calibri"/>
                <a:ea typeface="Calibri"/>
                <a:cs typeface="Calibri"/>
                <a:sym typeface="Calibri"/>
              </a:rPr>
              <a:t>Challenge: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input array cannot be divided arbitrarily. For example: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[1, 2, 3, 3, 4, 1]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[1, 2, 3]			[3, 4, 1]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9" name="Google Shape;2869;p109"/>
          <p:cNvCxnSpPr/>
          <p:nvPr/>
        </p:nvCxnSpPr>
        <p:spPr>
          <a:xfrm flipH="1">
            <a:off x="3837775" y="3889225"/>
            <a:ext cx="865800" cy="38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0" name="Google Shape;2870;p109"/>
          <p:cNvCxnSpPr/>
          <p:nvPr/>
        </p:nvCxnSpPr>
        <p:spPr>
          <a:xfrm>
            <a:off x="4703575" y="3889225"/>
            <a:ext cx="865800" cy="38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55A04B4-2A48-CBEE-D961-B64740559067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p110"/>
          <p:cNvSpPr txBox="1">
            <a:spLocks noGrp="1"/>
          </p:cNvSpPr>
          <p:nvPr>
            <p:ph type="title"/>
          </p:nvPr>
        </p:nvSpPr>
        <p:spPr>
          <a:xfrm>
            <a:off x="457110" y="382860"/>
            <a:ext cx="8229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 dirty="0">
                <a:solidFill>
                  <a:srgbClr val="000000"/>
                </a:solidFill>
              </a:rPr>
              <a:t>Longest Sequence</a:t>
            </a:r>
            <a:endParaRPr sz="1100" dirty="0"/>
          </a:p>
        </p:txBody>
      </p:sp>
      <p:sp>
        <p:nvSpPr>
          <p:cNvPr id="2878" name="Google Shape;2878;p110"/>
          <p:cNvSpPr txBox="1">
            <a:spLocks noGrp="1"/>
          </p:cNvSpPr>
          <p:nvPr>
            <p:ph type="body" idx="1"/>
          </p:nvPr>
        </p:nvSpPr>
        <p:spPr>
          <a:xfrm>
            <a:off x="457380" y="1203390"/>
            <a:ext cx="85341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latin typeface="Calibri"/>
                <a:ea typeface="Calibri"/>
                <a:cs typeface="Calibri"/>
                <a:sym typeface="Calibri"/>
              </a:rPr>
              <a:t>Task: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Implement task parallel version that finds the longest sequence of the same consecutive number.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latin typeface="Calibri"/>
                <a:ea typeface="Calibri"/>
                <a:cs typeface="Calibri"/>
                <a:sym typeface="Calibri"/>
              </a:rPr>
              <a:t>Challenge: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input array cannot be divided arbitrarily. For example: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[1, 2, 3, 3, 4, 1]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[1, 2, 3]			[3, 4, 1]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9" name="Google Shape;2879;p110"/>
          <p:cNvCxnSpPr/>
          <p:nvPr/>
        </p:nvCxnSpPr>
        <p:spPr>
          <a:xfrm flipH="1">
            <a:off x="3837775" y="3889225"/>
            <a:ext cx="865800" cy="38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80" name="Google Shape;2880;p110"/>
          <p:cNvCxnSpPr/>
          <p:nvPr/>
        </p:nvCxnSpPr>
        <p:spPr>
          <a:xfrm>
            <a:off x="4703575" y="3889225"/>
            <a:ext cx="865800" cy="38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81" name="Google Shape;2881;p110"/>
          <p:cNvSpPr/>
          <p:nvPr/>
        </p:nvSpPr>
        <p:spPr>
          <a:xfrm>
            <a:off x="4464900" y="3533525"/>
            <a:ext cx="528900" cy="393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110"/>
          <p:cNvSpPr/>
          <p:nvPr/>
        </p:nvSpPr>
        <p:spPr>
          <a:xfrm>
            <a:off x="3500875" y="4186290"/>
            <a:ext cx="336900" cy="393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110"/>
          <p:cNvSpPr/>
          <p:nvPr/>
        </p:nvSpPr>
        <p:spPr>
          <a:xfrm>
            <a:off x="5639600" y="4186290"/>
            <a:ext cx="336900" cy="393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110"/>
          <p:cNvSpPr txBox="1"/>
          <p:nvPr/>
        </p:nvSpPr>
        <p:spPr>
          <a:xfrm>
            <a:off x="480146" y="4096000"/>
            <a:ext cx="2721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Combining results of subtasks does not give the correct answer!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163DF6-1397-17F2-9A15-A9E8ABFE9B18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 </a:t>
            </a: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Amdahl's vs Gustafson's Law</a:t>
            </a:r>
            <a:endParaRPr sz="1100"/>
          </a:p>
        </p:txBody>
      </p:sp>
      <p:sp>
        <p:nvSpPr>
          <p:cNvPr id="275" name="Google Shape;275;p48"/>
          <p:cNvSpPr txBox="1"/>
          <p:nvPr/>
        </p:nvSpPr>
        <p:spPr>
          <a:xfrm>
            <a:off x="1498800" y="1631850"/>
            <a:ext cx="6146400" cy="18798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key is goal to: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➔"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Understand the main difference and implications </a:t>
            </a:r>
            <a:b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(i.e., when to use which formula)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➔"/>
            </a:pPr>
            <a:r>
              <a:rPr lang="en" sz="18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Know how to derive formula based on the understanding,</a:t>
            </a:r>
            <a:br>
              <a:rPr lang="en" sz="18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Not because you memorized them for the exam </a:t>
            </a:r>
            <a:endParaRPr sz="1800"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77;p110">
            <a:extLst>
              <a:ext uri="{FF2B5EF4-FFF2-40B4-BE49-F238E27FC236}">
                <a16:creationId xmlns:a16="http://schemas.microsoft.com/office/drawing/2014/main" id="{405603D9-4660-F8D0-ACDA-105D96425C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10" y="382860"/>
            <a:ext cx="8229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 dirty="0">
                <a:solidFill>
                  <a:srgbClr val="000000"/>
                </a:solidFill>
              </a:rPr>
              <a:t>Old Exam Task (FS23)</a:t>
            </a:r>
            <a:endParaRPr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7908F-3CB0-4D5E-6F23-27D5CF42E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75" y="885960"/>
            <a:ext cx="6413849" cy="399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431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77;p110">
            <a:extLst>
              <a:ext uri="{FF2B5EF4-FFF2-40B4-BE49-F238E27FC236}">
                <a16:creationId xmlns:a16="http://schemas.microsoft.com/office/drawing/2014/main" id="{405603D9-4660-F8D0-ACDA-105D96425C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10" y="382860"/>
            <a:ext cx="8229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 dirty="0">
                <a:solidFill>
                  <a:srgbClr val="000000"/>
                </a:solidFill>
              </a:rPr>
              <a:t>Old Exam Task (FS23)</a:t>
            </a:r>
            <a:endParaRPr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7908F-3CB0-4D5E-6F23-27D5CF42E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75" y="885960"/>
            <a:ext cx="6413849" cy="3990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605043-DDD9-5E8A-4412-FDE530DE58E5}"/>
              </a:ext>
            </a:extLst>
          </p:cNvPr>
          <p:cNvSpPr/>
          <p:nvPr/>
        </p:nvSpPr>
        <p:spPr>
          <a:xfrm>
            <a:off x="5203902" y="4453054"/>
            <a:ext cx="1754459" cy="423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094406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hoto Letters Scrabble Quiz Red Test Tiles Game - Max Pixel">
            <a:extLst>
              <a:ext uri="{FF2B5EF4-FFF2-40B4-BE49-F238E27FC236}">
                <a16:creationId xmlns:a16="http://schemas.microsoft.com/office/drawing/2014/main" id="{78E2BBB8-45D6-4E04-A9F4-D0C64C1D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62" y="1650054"/>
            <a:ext cx="3956671" cy="19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0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5697</Words>
  <Application>Microsoft Macintosh PowerPoint</Application>
  <PresentationFormat>On-screen Show (16:9)</PresentationFormat>
  <Paragraphs>1208</Paragraphs>
  <Slides>92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92</vt:i4>
      </vt:variant>
    </vt:vector>
  </HeadingPairs>
  <TitlesOfParts>
    <vt:vector size="103" baseType="lpstr">
      <vt:lpstr>Calibri</vt:lpstr>
      <vt:lpstr>Cambria Math</vt:lpstr>
      <vt:lpstr>Arial</vt:lpstr>
      <vt:lpstr>Noto Sans Symbols</vt:lpstr>
      <vt:lpstr>Consolas</vt:lpstr>
      <vt:lpstr>Helvetica Neue</vt:lpstr>
      <vt:lpstr>Times New Roman</vt:lpstr>
      <vt:lpstr>Avenir</vt:lpstr>
      <vt:lpstr>Office Theme</vt:lpstr>
      <vt:lpstr>Office Theme</vt:lpstr>
      <vt:lpstr>Office Theme</vt:lpstr>
      <vt:lpstr>Parallel Programming Exercise Session 6</vt:lpstr>
      <vt:lpstr>Today</vt:lpstr>
      <vt:lpstr>Exam Preparation Session</vt:lpstr>
      <vt:lpstr>Feedback zur Übungsstunde</vt:lpstr>
      <vt:lpstr>Post-Discussion  Exercise 5</vt:lpstr>
      <vt:lpstr>Recall: Amdahl's vs Gustafson's Law</vt:lpstr>
      <vt:lpstr>Recall: Amdahl's vs Gustafson's Law</vt:lpstr>
      <vt:lpstr>Recall: Amdahl's vs Gustafson's Law</vt:lpstr>
      <vt:lpstr>Recall: Amdahl's vs Gustafson's Law</vt:lpstr>
      <vt:lpstr>Amdahl's Law Derivation</vt:lpstr>
      <vt:lpstr>Amdahl's Law Derivation</vt:lpstr>
      <vt:lpstr>Amdahl's Law Derivation</vt:lpstr>
      <vt:lpstr>Amdahl's Law Derivation</vt:lpstr>
      <vt:lpstr>Gustafson's Law Derivation</vt:lpstr>
      <vt:lpstr>Gustafson's Law Derivation</vt:lpstr>
      <vt:lpstr>Gustafson's Law Derivation</vt:lpstr>
      <vt:lpstr>Gustafson's Law Derivation</vt:lpstr>
      <vt:lpstr>Gustafson's Law Derivation</vt:lpstr>
      <vt:lpstr>Gustafson's Law Derivation</vt:lpstr>
      <vt:lpstr>Gustafson's Law Derivation</vt:lpstr>
      <vt:lpstr>fib(4) task graph</vt:lpstr>
      <vt:lpstr>fib(4) task graph</vt:lpstr>
      <vt:lpstr>fib(4) task graph</vt:lpstr>
      <vt:lpstr>fib(4) simplified task graph</vt:lpstr>
      <vt:lpstr>fib(4) simplified task graph</vt:lpstr>
      <vt:lpstr>Task Graphs</vt:lpstr>
      <vt:lpstr>Task Graphs</vt:lpstr>
      <vt:lpstr>Task Graphs</vt:lpstr>
      <vt:lpstr>Task Graphs</vt:lpstr>
      <vt:lpstr>Task Graphs</vt:lpstr>
      <vt:lpstr>Task Graphs</vt:lpstr>
      <vt:lpstr>Task Graphs</vt:lpstr>
      <vt:lpstr>Task Graphs</vt:lpstr>
      <vt:lpstr>Task Graphs</vt:lpstr>
      <vt:lpstr>Task Graphs</vt:lpstr>
      <vt:lpstr>Search And Count</vt:lpstr>
      <vt:lpstr>Search And Count - Sequential</vt:lpstr>
      <vt:lpstr>Divide and Conquer</vt:lpstr>
      <vt:lpstr>Divide and Conquer</vt:lpstr>
      <vt:lpstr>Divide and Conquer</vt:lpstr>
      <vt:lpstr>Divide and Conquer</vt:lpstr>
      <vt:lpstr>ExecutorService</vt:lpstr>
      <vt:lpstr>Divide and Conquer Parallelization</vt:lpstr>
      <vt:lpstr>Divide and Conquer Parallelization</vt:lpstr>
      <vt:lpstr>Divide and Conquer Parallelization</vt:lpstr>
      <vt:lpstr>Divide and Conquer Parallelization</vt:lpstr>
      <vt:lpstr>Divide and Conquer Parallelization</vt:lpstr>
      <vt:lpstr>Divide and Conquer Parallelization</vt:lpstr>
      <vt:lpstr>Divide and Conquer Parallelization</vt:lpstr>
      <vt:lpstr>Divide and Conquer vs Fork/Join</vt:lpstr>
      <vt:lpstr>Divide and Conquer vs Fork/Join</vt:lpstr>
      <vt:lpstr>Divide and Conquer vs Fork/Join</vt:lpstr>
      <vt:lpstr>Divide and Conquer vs Fork/Join</vt:lpstr>
      <vt:lpstr>Search And Count - Task Parallel</vt:lpstr>
      <vt:lpstr>Search And Count</vt:lpstr>
      <vt:lpstr>Search And Count</vt:lpstr>
      <vt:lpstr>Search And Count</vt:lpstr>
      <vt:lpstr>Search And Count</vt:lpstr>
      <vt:lpstr>Search And Count</vt:lpstr>
      <vt:lpstr>Search And Count</vt:lpstr>
      <vt:lpstr>Search And Count</vt:lpstr>
      <vt:lpstr>Search And Count</vt:lpstr>
      <vt:lpstr>Search And Count</vt:lpstr>
      <vt:lpstr>Search And Count</vt:lpstr>
      <vt:lpstr>Search And Count</vt:lpstr>
      <vt:lpstr>Search And Count</vt:lpstr>
      <vt:lpstr>Search And Count</vt:lpstr>
      <vt:lpstr>Search And Count</vt:lpstr>
      <vt:lpstr>Theory 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Solution: Use try/finally block!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Anything else?</vt:lpstr>
      <vt:lpstr>Pre-Discussion  Exercise 6</vt:lpstr>
      <vt:lpstr>Assignment 6</vt:lpstr>
      <vt:lpstr>Merge sort algorithm</vt:lpstr>
      <vt:lpstr>Longest Sequence</vt:lpstr>
      <vt:lpstr>Longest Sequence</vt:lpstr>
      <vt:lpstr>Longest Sequence</vt:lpstr>
      <vt:lpstr>Longest Sequence</vt:lpstr>
      <vt:lpstr>Longest Sequence</vt:lpstr>
      <vt:lpstr>Old Exam Task (FS23)</vt:lpstr>
      <vt:lpstr>Old Exam Task (FS23)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Programming Exercise Session 6</dc:title>
  <dc:creator>Rafael</dc:creator>
  <cp:lastModifiedBy>Gamal Hassan</cp:lastModifiedBy>
  <cp:revision>43</cp:revision>
  <dcterms:modified xsi:type="dcterms:W3CDTF">2024-03-27T17:42:17Z</dcterms:modified>
</cp:coreProperties>
</file>