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  <p:sldMasterId id="2147483682" r:id="rId3"/>
    <p:sldMasterId id="2147483684" r:id="rId4"/>
    <p:sldMasterId id="2147483691" r:id="rId5"/>
    <p:sldMasterId id="2147483706" r:id="rId6"/>
  </p:sldMasterIdLst>
  <p:notesMasterIdLst>
    <p:notesMasterId r:id="rId101"/>
  </p:notesMasterIdLst>
  <p:sldIdLst>
    <p:sldId id="256" r:id="rId7"/>
    <p:sldId id="311" r:id="rId8"/>
    <p:sldId id="331" r:id="rId9"/>
    <p:sldId id="257" r:id="rId10"/>
    <p:sldId id="258" r:id="rId11"/>
    <p:sldId id="259" r:id="rId12"/>
    <p:sldId id="260" r:id="rId13"/>
    <p:sldId id="261" r:id="rId14"/>
    <p:sldId id="263" r:id="rId15"/>
    <p:sldId id="371" r:id="rId16"/>
    <p:sldId id="372" r:id="rId17"/>
    <p:sldId id="341" r:id="rId18"/>
    <p:sldId id="373" r:id="rId19"/>
    <p:sldId id="374" r:id="rId20"/>
    <p:sldId id="376" r:id="rId21"/>
    <p:sldId id="377" r:id="rId22"/>
    <p:sldId id="266" r:id="rId23"/>
    <p:sldId id="267" r:id="rId24"/>
    <p:sldId id="268" r:id="rId25"/>
    <p:sldId id="269" r:id="rId26"/>
    <p:sldId id="349" r:id="rId27"/>
    <p:sldId id="352" r:id="rId28"/>
    <p:sldId id="353" r:id="rId29"/>
    <p:sldId id="354" r:id="rId30"/>
    <p:sldId id="355" r:id="rId31"/>
    <p:sldId id="270" r:id="rId32"/>
    <p:sldId id="356" r:id="rId33"/>
    <p:sldId id="357" r:id="rId34"/>
    <p:sldId id="361" r:id="rId35"/>
    <p:sldId id="362" r:id="rId36"/>
    <p:sldId id="271" r:id="rId37"/>
    <p:sldId id="330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378" r:id="rId49"/>
    <p:sldId id="379" r:id="rId50"/>
    <p:sldId id="282" r:id="rId51"/>
    <p:sldId id="283" r:id="rId52"/>
    <p:sldId id="332" r:id="rId53"/>
    <p:sldId id="363" r:id="rId54"/>
    <p:sldId id="370" r:id="rId55"/>
    <p:sldId id="321" r:id="rId56"/>
    <p:sldId id="380" r:id="rId57"/>
    <p:sldId id="322" r:id="rId58"/>
    <p:sldId id="324" r:id="rId59"/>
    <p:sldId id="381" r:id="rId60"/>
    <p:sldId id="383" r:id="rId61"/>
    <p:sldId id="384" r:id="rId62"/>
    <p:sldId id="385" r:id="rId63"/>
    <p:sldId id="386" r:id="rId64"/>
    <p:sldId id="307" r:id="rId65"/>
    <p:sldId id="308" r:id="rId66"/>
    <p:sldId id="309" r:id="rId67"/>
    <p:sldId id="310" r:id="rId68"/>
    <p:sldId id="301" r:id="rId69"/>
    <p:sldId id="302" r:id="rId70"/>
    <p:sldId id="303" r:id="rId71"/>
    <p:sldId id="304" r:id="rId72"/>
    <p:sldId id="305" r:id="rId73"/>
    <p:sldId id="387" r:id="rId74"/>
    <p:sldId id="388" r:id="rId75"/>
    <p:sldId id="389" r:id="rId76"/>
    <p:sldId id="390" r:id="rId77"/>
    <p:sldId id="392" r:id="rId78"/>
    <p:sldId id="393" r:id="rId79"/>
    <p:sldId id="360" r:id="rId80"/>
    <p:sldId id="358" r:id="rId81"/>
    <p:sldId id="359" r:id="rId82"/>
    <p:sldId id="394" r:id="rId83"/>
    <p:sldId id="395" r:id="rId84"/>
    <p:sldId id="396" r:id="rId85"/>
    <p:sldId id="398" r:id="rId86"/>
    <p:sldId id="399" r:id="rId87"/>
    <p:sldId id="365" r:id="rId88"/>
    <p:sldId id="366" r:id="rId89"/>
    <p:sldId id="344" r:id="rId90"/>
    <p:sldId id="284" r:id="rId91"/>
    <p:sldId id="285" r:id="rId92"/>
    <p:sldId id="286" r:id="rId93"/>
    <p:sldId id="287" r:id="rId94"/>
    <p:sldId id="288" r:id="rId95"/>
    <p:sldId id="289" r:id="rId96"/>
    <p:sldId id="290" r:id="rId97"/>
    <p:sldId id="334" r:id="rId98"/>
    <p:sldId id="335" r:id="rId99"/>
    <p:sldId id="329" r:id="rId100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02"/>
      <p:bold r:id="rId103"/>
      <p:italic r:id="rId104"/>
      <p:boldItalic r:id="rId105"/>
    </p:embeddedFont>
    <p:embeddedFont>
      <p:font typeface="Helvetica Neue" panose="02000503000000020004" pitchFamily="2" charset="0"/>
      <p:regular r:id="rId106"/>
      <p:bold r:id="rId107"/>
      <p:italic r:id="rId108"/>
      <p:boldItalic r:id="rId10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/>
    <p:restoredTop sz="80238" autoAdjust="0"/>
  </p:normalViewPr>
  <p:slideViewPr>
    <p:cSldViewPr snapToGrid="0">
      <p:cViewPr varScale="1">
        <p:scale>
          <a:sx n="150" d="100"/>
          <a:sy n="150" d="100"/>
        </p:scale>
        <p:origin x="152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theme" Target="theme/theme1.xml"/><Relationship Id="rId16" Type="http://schemas.openxmlformats.org/officeDocument/2006/relationships/slide" Target="slides/slide10.xml"/><Relationship Id="rId107" Type="http://schemas.openxmlformats.org/officeDocument/2006/relationships/font" Target="fonts/font6.fntdata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font" Target="fonts/font1.fntdata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tableStyles" Target="tableStyles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font" Target="fonts/font2.fntdata"/><Relationship Id="rId108" Type="http://schemas.openxmlformats.org/officeDocument/2006/relationships/font" Target="fonts/font7.fntdata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font" Target="fonts/font5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font" Target="fonts/font8.fntdata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font" Target="fonts/font3.fntdata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presProps" Target="presProp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font" Target="fonts/font4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324e25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1324e25e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1324e25e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Mention why better</a:t>
            </a:r>
          </a:p>
        </p:txBody>
      </p:sp>
    </p:spTree>
    <p:extLst>
      <p:ext uri="{BB962C8B-B14F-4D97-AF65-F5344CB8AC3E}">
        <p14:creationId xmlns:p14="http://schemas.microsoft.com/office/powerpoint/2010/main" val="102200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Ask students what a daemon thread is (Background tasks as for example Garbage Collector)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901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ASK WHAT WE NEED TO JOIN</a:t>
            </a:r>
          </a:p>
        </p:txBody>
      </p:sp>
    </p:spTree>
    <p:extLst>
      <p:ext uri="{BB962C8B-B14F-4D97-AF65-F5344CB8AC3E}">
        <p14:creationId xmlns:p14="http://schemas.microsoft.com/office/powerpoint/2010/main" val="2787984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ASK WHAT WE NEED TO JOIN</a:t>
            </a:r>
          </a:p>
        </p:txBody>
      </p:sp>
    </p:spTree>
    <p:extLst>
      <p:ext uri="{BB962C8B-B14F-4D97-AF65-F5344CB8AC3E}">
        <p14:creationId xmlns:p14="http://schemas.microsoft.com/office/powerpoint/2010/main" val="2239853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dbac540e0_1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dbac540e0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1dbac540e0_1_51:notes"/>
          <p:cNvSpPr txBox="1">
            <a:spLocks noGrp="1"/>
          </p:cNvSpPr>
          <p:nvPr>
            <p:ph type="body" idx="1"/>
          </p:nvPr>
        </p:nvSpPr>
        <p:spPr>
          <a:xfrm>
            <a:off x="756000" y="507816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4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22c71ab18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722c71ab1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722c71ab18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dbac540e0_1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1dbac540e0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dbac540e0_1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dbac540e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1dbac540e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1dbac540e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dbac540e0_1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1dbac540e0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1dbac540e0_1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247a5d15c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247a5d15c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d1fa556a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d1fa556a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247a5d15c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247a5d15c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273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247a5d15c_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247a5d15c_6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22c71ab1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722c71ab1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dbac540e0_1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1dbac540e0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1dbac540e0_1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</a:t>
            </a:r>
            <a:r>
              <a:rPr lang="de-CH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de-CH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</a:t>
            </a:r>
            <a:r>
              <a:rPr lang="de-CH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CH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writer</a:t>
            </a:r>
            <a:r>
              <a:rPr lang="de-CH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lock </a:t>
            </a:r>
            <a:r>
              <a:rPr lang="de-CH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</a:t>
            </a:r>
            <a:r>
              <a:rPr lang="de-CH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de-CH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dbac540e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1dbac540e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1dbac540e0_1_10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dbac540e0_1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1dbac540e0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1dbac540e0_1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50d9a8e94a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50d9a8e9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50d9a8e94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0d9a8e94a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50d9a8e94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50d9a8e94a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0d9a8e94a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50d9a8e94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50d9a8e94a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dbac540e0_1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1dbac540e0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g1dbac540e0_1_12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39740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22c71ab18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722c71ab1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722c71ab18_0_5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dbac540e0_1_1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1dbac540e0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1dbac540e0_1_15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de-CH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de-CH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total </a:t>
            </a:r>
            <a:r>
              <a:rPr lang="de-CH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ordering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dbac540e0_1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1dbac540e0_1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g1dbac540e0_1_17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Sneak Peek for next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9618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c4687f446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c4687f446e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3" name="Google Shape;893;gc4687f446e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6878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c4687f446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c4687f446e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3" name="Google Shape;893;gc4687f446e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612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c4687f446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gc4687f44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60668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c4687f446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gc4687f44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08857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71256f45a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71256f45a2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First </a:t>
            </a:r>
            <a:r>
              <a:rPr lang="de-CH" dirty="0" err="1"/>
              <a:t>ask</a:t>
            </a:r>
            <a:r>
              <a:rPr lang="de-CH" dirty="0"/>
              <a:t>: 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pipelining</a:t>
            </a:r>
            <a:r>
              <a:rPr lang="de-CH" dirty="0"/>
              <a:t> </a:t>
            </a:r>
            <a:r>
              <a:rPr lang="de-CH" dirty="0" err="1"/>
              <a:t>anyways</a:t>
            </a:r>
            <a:r>
              <a:rPr lang="de-CH" dirty="0"/>
              <a:t> and </a:t>
            </a:r>
            <a:r>
              <a:rPr lang="de-CH" dirty="0" err="1"/>
              <a:t>why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useful</a:t>
            </a:r>
            <a:r>
              <a:rPr lang="de-CH" dirty="0"/>
              <a:t>?</a:t>
            </a:r>
            <a:endParaRPr dirty="0"/>
          </a:p>
        </p:txBody>
      </p:sp>
      <p:sp>
        <p:nvSpPr>
          <p:cNvPr id="873" name="Google Shape;873;g71256f45a2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8185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71256f45a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71256f45a2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g71256f45a2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97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1324e25e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21324e25e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1324e25e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71256f45a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71256f45a2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g71256f45a2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3215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71256f45a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71256f45a2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g71256f45a2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03884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35501ba60e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1" name="Google Shape;861;g35501ba60e_0_6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g35501ba60e_0_6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5771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35501ba60e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7" name="Google Shape;977;g35501ba60e_0_7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g35501ba60e_0_7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0467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35501ba60e_0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5" name="Google Shape;1095;g35501ba60e_0_8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g35501ba60e_0_8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3684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35501ba60e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7" name="Google Shape;1217;g35501ba60e_0_9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g35501ba60e_0_9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0889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35501ba60e_0_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0" name="Google Shape;1340;g35501ba60e_0_1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g35501ba60e_0_1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0615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de-CH" dirty="0">
                <a:sym typeface="Calibri"/>
              </a:rPr>
              <a:t>Ask </a:t>
            </a:r>
            <a:r>
              <a:rPr lang="de-CH" dirty="0" err="1">
                <a:sym typeface="Calibri"/>
              </a:rPr>
              <a:t>what</a:t>
            </a:r>
            <a:r>
              <a:rPr lang="de-CH" dirty="0">
                <a:sym typeface="Calibri"/>
              </a:rPr>
              <a:t> </a:t>
            </a:r>
            <a:r>
              <a:rPr lang="de-CH" dirty="0" err="1">
                <a:sym typeface="Calibri"/>
              </a:rPr>
              <a:t>isn’t</a:t>
            </a:r>
            <a:r>
              <a:rPr lang="de-CH" dirty="0">
                <a:sym typeface="Calibri"/>
              </a:rPr>
              <a:t> </a:t>
            </a:r>
            <a:r>
              <a:rPr lang="de-CH" dirty="0" err="1">
                <a:sym typeface="Calibri"/>
              </a:rPr>
              <a:t>good</a:t>
            </a:r>
            <a:r>
              <a:rPr lang="de-CH" dirty="0">
                <a:sym typeface="Calibri"/>
              </a:rPr>
              <a:t> </a:t>
            </a:r>
            <a:r>
              <a:rPr lang="de-CH" dirty="0" err="1">
                <a:sym typeface="Calibri"/>
              </a:rPr>
              <a:t>here</a:t>
            </a:r>
            <a:r>
              <a:rPr lang="de-CH" dirty="0">
                <a:sym typeface="Calibri"/>
              </a:rPr>
              <a:t>: </a:t>
            </a:r>
            <a:r>
              <a:rPr lang="de-CH" dirty="0" err="1">
                <a:sym typeface="Calibri"/>
              </a:rPr>
              <a:t>Too</a:t>
            </a:r>
            <a:r>
              <a:rPr lang="de-CH" dirty="0">
                <a:sym typeface="Calibri"/>
              </a:rPr>
              <a:t> </a:t>
            </a:r>
            <a:r>
              <a:rPr lang="de-CH" dirty="0" err="1">
                <a:sym typeface="Calibri"/>
              </a:rPr>
              <a:t>small</a:t>
            </a:r>
            <a:r>
              <a:rPr lang="de-CH" dirty="0">
                <a:sym typeface="Calibri"/>
              </a:rPr>
              <a:t> </a:t>
            </a:r>
            <a:r>
              <a:rPr lang="de-CH" dirty="0" err="1">
                <a:sym typeface="Calibri"/>
              </a:rPr>
              <a:t>cutoff</a:t>
            </a:r>
            <a:r>
              <a:rPr lang="de-CH" dirty="0">
                <a:sym typeface="Calibri"/>
              </a:rPr>
              <a:t> -&gt; Overhead and also </a:t>
            </a:r>
            <a:r>
              <a:rPr lang="de-CH" dirty="0" err="1">
                <a:sym typeface="Calibri"/>
              </a:rPr>
              <a:t>OutOfMemory</a:t>
            </a:r>
            <a:r>
              <a:rPr lang="de-CH" dirty="0">
                <a:sym typeface="Calibri"/>
              </a:rPr>
              <a:t> </a:t>
            </a:r>
            <a:r>
              <a:rPr lang="de-CH" dirty="0" err="1">
                <a:sym typeface="Calibri"/>
              </a:rPr>
              <a:t>when</a:t>
            </a:r>
            <a:r>
              <a:rPr lang="de-CH" dirty="0">
                <a:sym typeface="Calibri"/>
              </a:rPr>
              <a:t> </a:t>
            </a:r>
            <a:r>
              <a:rPr lang="de-CH" dirty="0" err="1">
                <a:sym typeface="Calibri"/>
              </a:rPr>
              <a:t>creating</a:t>
            </a:r>
            <a:r>
              <a:rPr lang="de-CH" dirty="0">
                <a:sym typeface="Calibri"/>
              </a:rPr>
              <a:t> Threads. MAPPING TO OS THREAD</a:t>
            </a:r>
          </a:p>
          <a:p>
            <a:endParaRPr lang="en-CH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628810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Remind them of JVM Thread -&gt; OS Thread mapping </a:t>
            </a:r>
          </a:p>
        </p:txBody>
      </p:sp>
    </p:spTree>
    <p:extLst>
      <p:ext uri="{BB962C8B-B14F-4D97-AF65-F5344CB8AC3E}">
        <p14:creationId xmlns:p14="http://schemas.microsoft.com/office/powerpoint/2010/main" val="35237346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But still requires manual optimization etc. because for large arrays it will still run out of memory</a:t>
            </a:r>
          </a:p>
        </p:txBody>
      </p:sp>
    </p:spTree>
    <p:extLst>
      <p:ext uri="{BB962C8B-B14F-4D97-AF65-F5344CB8AC3E}">
        <p14:creationId xmlns:p14="http://schemas.microsoft.com/office/powerpoint/2010/main" val="19996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dbac540e0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1dbac540e0_0_22:notes"/>
          <p:cNvSpPr txBox="1"/>
          <p:nvPr/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g1dbac540e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B9BD5"/>
          </a:solidFill>
          <a:ln w="12600" cap="flat" cmpd="sng">
            <a:solidFill>
              <a:srgbClr val="41719C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2" name="Google Shape;192;g1dbac540e0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CH" dirty="0"/>
              <a:t>Draw on board</a:t>
            </a:r>
          </a:p>
        </p:txBody>
      </p:sp>
    </p:spTree>
    <p:extLst>
      <p:ext uri="{BB962C8B-B14F-4D97-AF65-F5344CB8AC3E}">
        <p14:creationId xmlns:p14="http://schemas.microsoft.com/office/powerpoint/2010/main" val="41329470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CH" b="1" dirty="0"/>
              <a:t>Draw blocking queue etc. on board: Say its cleaner and less threads, explain that previously every task was a thread (A HEAVYWEIGHT OS THREAD!)</a:t>
            </a:r>
          </a:p>
        </p:txBody>
      </p:sp>
    </p:spTree>
    <p:extLst>
      <p:ext uri="{BB962C8B-B14F-4D97-AF65-F5344CB8AC3E}">
        <p14:creationId xmlns:p14="http://schemas.microsoft.com/office/powerpoint/2010/main" val="11040259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That’s why I recommended Runnable &gt; Thread </a:t>
            </a:r>
          </a:p>
          <a:p>
            <a:r>
              <a:rPr lang="en-CH" dirty="0"/>
              <a:t>A</a:t>
            </a:r>
            <a:r>
              <a:rPr lang="en-GB" dirty="0"/>
              <a:t>s</a:t>
            </a:r>
            <a:r>
              <a:rPr lang="en-CH" dirty="0"/>
              <a:t>k if someone know how this works internally, draw on bord (me)</a:t>
            </a:r>
          </a:p>
        </p:txBody>
      </p:sp>
    </p:spTree>
    <p:extLst>
      <p:ext uri="{BB962C8B-B14F-4D97-AF65-F5344CB8AC3E}">
        <p14:creationId xmlns:p14="http://schemas.microsoft.com/office/powerpoint/2010/main" val="13955126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CH" b="1" dirty="0"/>
              <a:t>Ask students: Whats the problem here? Blocking/waiting in return statement. If less Threads than Tasks -&gt; Deadlock</a:t>
            </a:r>
          </a:p>
          <a:p>
            <a:pPr marL="139700" indent="0">
              <a:buNone/>
            </a:pPr>
            <a:endParaRPr lang="en-CH" b="1" dirty="0"/>
          </a:p>
          <a:p>
            <a:pPr marL="139700" indent="0">
              <a:buNone/>
            </a:pPr>
            <a:r>
              <a:rPr lang="en-CH" b="1" dirty="0"/>
              <a:t>Draw on board </a:t>
            </a:r>
          </a:p>
          <a:p>
            <a:pPr marL="139700" indent="0">
              <a:buNone/>
            </a:pPr>
            <a:endParaRPr lang="en-CH" b="1" dirty="0"/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800" b="1" dirty="0"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Problem with the divide and conquer approach is that tasks create other tasks and work partitioning (splitting up work) is part of the task. </a:t>
            </a:r>
            <a:endParaRPr lang="en-GB" b="1" dirty="0">
              <a:effectLst/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33913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Ask what we can use instead</a:t>
            </a:r>
          </a:p>
        </p:txBody>
      </p:sp>
    </p:spTree>
    <p:extLst>
      <p:ext uri="{BB962C8B-B14F-4D97-AF65-F5344CB8AC3E}">
        <p14:creationId xmlns:p14="http://schemas.microsoft.com/office/powerpoint/2010/main" val="22991811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Mention Virtual Threads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3349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dbac540e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g1dbac540e0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1dbac540e0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dbac540e0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g1dbac540e0_1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dbac540e0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1dbac540e0_1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dbac540e0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g1dbac540e0_1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dbac540e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dbac540e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dbac540e0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g1dbac540e0_1_2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dbac540e0_1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g1dbac540e0_1_2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dbac540e0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g1dbac540e0_1_2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dbac540e0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dbac540e0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dbac540e0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dbac540e0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dbac540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1dbac540e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1dbac540e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409699" y="841772"/>
            <a:ext cx="83052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409699" y="2701528"/>
            <a:ext cx="83052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657604" y="47517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900" cy="3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253835" y="1282304"/>
            <a:ext cx="8634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253835" y="1153391"/>
            <a:ext cx="4261200" cy="3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4629150" y="1153391"/>
            <a:ext cx="4259400" cy="3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title" idx="2"/>
          </p:nvPr>
        </p:nvSpPr>
        <p:spPr>
          <a:xfrm>
            <a:off x="457110" y="120339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110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3" name="Google Shape;153;p3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OBJECT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2" name="Google Shape;172;p35"/>
          <p:cNvSpPr txBox="1">
            <a:spLocks noGrp="1"/>
          </p:cNvSpPr>
          <p:nvPr>
            <p:ph type="body" idx="1"/>
          </p:nvPr>
        </p:nvSpPr>
        <p:spPr>
          <a:xfrm>
            <a:off x="253603" y="1144191"/>
            <a:ext cx="8634300" cy="3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3" name="Google Shape;173;p35"/>
          <p:cNvSpPr txBox="1">
            <a:spLocks noGrp="1"/>
          </p:cNvSpPr>
          <p:nvPr>
            <p:ph type="sldNum" idx="12"/>
          </p:nvPr>
        </p:nvSpPr>
        <p:spPr>
          <a:xfrm>
            <a:off x="6456760" y="4794647"/>
            <a:ext cx="24312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09698" y="841772"/>
            <a:ext cx="8305305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09698" y="2701528"/>
            <a:ext cx="8305305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657604" y="4751738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08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53834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92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53835" y="1282304"/>
            <a:ext cx="8634843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91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253834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72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253834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53834" y="1153391"/>
            <a:ext cx="4261014" cy="347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4629151" y="1153391"/>
            <a:ext cx="4259528" cy="347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62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Le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8808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430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Titel und Inhal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 idx="2"/>
          </p:nvPr>
        </p:nvSpPr>
        <p:spPr>
          <a:xfrm>
            <a:off x="457110" y="1203390"/>
            <a:ext cx="8229330" cy="298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110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66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Le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561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875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731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8924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0569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457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8523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5766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5" name="Google Shape;115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280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43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7336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253835" y="1282304"/>
            <a:ext cx="8634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019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09699" y="841772"/>
            <a:ext cx="8305305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09699" y="2701528"/>
            <a:ext cx="8305305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657604" y="475173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61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53836" y="135794"/>
            <a:ext cx="8634845" cy="84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253835" y="1144485"/>
            <a:ext cx="8634845" cy="350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4307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91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53835" y="1282304"/>
            <a:ext cx="8634844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4307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09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53836" y="135794"/>
            <a:ext cx="8634845" cy="84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4307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92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4307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674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253836" y="135794"/>
            <a:ext cx="8634845" cy="84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253835" y="1153391"/>
            <a:ext cx="4261015" cy="347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4629150" y="1153391"/>
            <a:ext cx="4259529" cy="347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4307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0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900" cy="3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253835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53834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53835" y="4767261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75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00780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53836" y="135794"/>
            <a:ext cx="8634845" cy="84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53835" y="1144485"/>
            <a:ext cx="8634845" cy="350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4307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466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 txBox="1">
            <a:spLocks noGrp="1"/>
          </p:cNvSpPr>
          <p:nvPr>
            <p:ph type="ctrTitle"/>
          </p:nvPr>
        </p:nvSpPr>
        <p:spPr>
          <a:xfrm>
            <a:off x="409699" y="841772"/>
            <a:ext cx="83052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4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Programming</a:t>
            </a:r>
            <a:br>
              <a:rPr lang="en" sz="4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4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Session </a:t>
            </a:r>
            <a:r>
              <a:rPr lang="en" dirty="0"/>
              <a:t>7</a:t>
            </a:r>
            <a:endParaRPr sz="4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6"/>
          <p:cNvSpPr txBox="1">
            <a:spLocks noGrp="1"/>
          </p:cNvSpPr>
          <p:nvPr>
            <p:ph type="subTitle" idx="1"/>
          </p:nvPr>
        </p:nvSpPr>
        <p:spPr>
          <a:xfrm>
            <a:off x="409699" y="2701528"/>
            <a:ext cx="83052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Font typeface="Calibri"/>
              <a:buNone/>
            </a:pPr>
            <a:r>
              <a:rPr lang="en" dirty="0">
                <a:solidFill>
                  <a:srgbClr val="C55A11"/>
                </a:solidFill>
              </a:rPr>
              <a:t>Spring 202</a:t>
            </a:r>
            <a:r>
              <a:rPr lang="de-CH" dirty="0">
                <a:solidFill>
                  <a:srgbClr val="C55A11"/>
                </a:solidFill>
              </a:rPr>
              <a:t>4</a:t>
            </a:r>
            <a:endParaRPr dirty="0">
              <a:solidFill>
                <a:srgbClr val="C55A1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Font typeface="Calibri"/>
              <a:buNone/>
            </a:pPr>
            <a:endParaRPr dirty="0">
              <a:solidFill>
                <a:srgbClr val="C55A1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7C5E-35AB-7A9F-552D-DC6ABEF5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Creating Threads: extends Thread (old)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6C204-55C6-2B7B-7C00-0EE507592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636" y="407406"/>
            <a:ext cx="46612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1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7C5E-35AB-7A9F-552D-DC6ABEF5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Creating Threads: impl Runnable (better)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6C204-55C6-2B7B-7C00-0EE5075921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40636" y="407406"/>
            <a:ext cx="46612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4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61133-23BE-EE2E-696A-32054BEFB8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7C03F-95D3-D636-47CF-519894193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72" y="186231"/>
            <a:ext cx="7986933" cy="44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5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ADAA-C203-50D9-9B31-3EE81655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Thread Quiz: Spot the mistake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B94C4-8B75-FAB5-5885-76A56F4A3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98" y="135793"/>
            <a:ext cx="5886604" cy="60122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CB43E4F-8D9C-BD5D-A208-ACD1DB979925}"/>
              </a:ext>
            </a:extLst>
          </p:cNvPr>
          <p:cNvGrpSpPr/>
          <p:nvPr/>
        </p:nvGrpSpPr>
        <p:grpSpPr>
          <a:xfrm>
            <a:off x="706170" y="2834147"/>
            <a:ext cx="1747319" cy="660491"/>
            <a:chOff x="706170" y="2834147"/>
            <a:chExt cx="1747319" cy="66049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22133DE-96A3-F542-4E36-DEAA47A310CF}"/>
                </a:ext>
              </a:extLst>
            </p:cNvPr>
            <p:cNvCxnSpPr/>
            <p:nvPr/>
          </p:nvCxnSpPr>
          <p:spPr>
            <a:xfrm>
              <a:off x="1628698" y="3141924"/>
              <a:ext cx="824791" cy="35271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E23394-C647-8282-5A16-BBCAAD48B805}"/>
                </a:ext>
              </a:extLst>
            </p:cNvPr>
            <p:cNvSpPr txBox="1"/>
            <p:nvPr/>
          </p:nvSpPr>
          <p:spPr>
            <a:xfrm>
              <a:off x="706170" y="2834147"/>
              <a:ext cx="1228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</a:rPr>
                <a:t>W</a:t>
              </a:r>
              <a:r>
                <a:rPr lang="en-CH" dirty="0">
                  <a:solidFill>
                    <a:srgbClr val="C00000"/>
                  </a:solidFill>
                </a:rPr>
                <a:t>rong order!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ADAA-C203-50D9-9B31-3EE81655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Thread Quiz: Spot the mistake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B94C4-8B75-FAB5-5885-76A56F4A3A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28698" y="135793"/>
            <a:ext cx="5886603" cy="6012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263724-2B43-DEEE-7395-A78ADC76BBA5}"/>
              </a:ext>
            </a:extLst>
          </p:cNvPr>
          <p:cNvSpPr txBox="1"/>
          <p:nvPr/>
        </p:nvSpPr>
        <p:spPr>
          <a:xfrm>
            <a:off x="5678483" y="3696950"/>
            <a:ext cx="15802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8800" dirty="0"/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229933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ADAA-C203-50D9-9B31-3EE81655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Thread Quiz: Spot the mistake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B94C4-8B75-FAB5-5885-76A56F4A3A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4745" y="169900"/>
            <a:ext cx="7033079" cy="62967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CB43E4F-8D9C-BD5D-A208-ACD1DB979925}"/>
              </a:ext>
            </a:extLst>
          </p:cNvPr>
          <p:cNvGrpSpPr/>
          <p:nvPr/>
        </p:nvGrpSpPr>
        <p:grpSpPr>
          <a:xfrm>
            <a:off x="108642" y="3739493"/>
            <a:ext cx="1747319" cy="660491"/>
            <a:chOff x="706170" y="2834147"/>
            <a:chExt cx="1747319" cy="66049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22133DE-96A3-F542-4E36-DEAA47A310CF}"/>
                </a:ext>
              </a:extLst>
            </p:cNvPr>
            <p:cNvCxnSpPr/>
            <p:nvPr/>
          </p:nvCxnSpPr>
          <p:spPr>
            <a:xfrm>
              <a:off x="1628698" y="3141924"/>
              <a:ext cx="824791" cy="35271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E23394-C647-8282-5A16-BBCAAD48B805}"/>
                </a:ext>
              </a:extLst>
            </p:cNvPr>
            <p:cNvSpPr txBox="1"/>
            <p:nvPr/>
          </p:nvSpPr>
          <p:spPr>
            <a:xfrm>
              <a:off x="706170" y="2834147"/>
              <a:ext cx="1478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err="1">
                  <a:solidFill>
                    <a:srgbClr val="C00000"/>
                  </a:solidFill>
                </a:rPr>
                <a:t>We</a:t>
              </a:r>
              <a:r>
                <a:rPr lang="de-CH" dirty="0">
                  <a:solidFill>
                    <a:srgbClr val="C00000"/>
                  </a:solidFill>
                </a:rPr>
                <a:t> </a:t>
              </a:r>
              <a:r>
                <a:rPr lang="de-CH" dirty="0" err="1">
                  <a:solidFill>
                    <a:srgbClr val="C00000"/>
                  </a:solidFill>
                </a:rPr>
                <a:t>need</a:t>
              </a:r>
              <a:r>
                <a:rPr lang="de-CH" dirty="0">
                  <a:solidFill>
                    <a:srgbClr val="C00000"/>
                  </a:solidFill>
                </a:rPr>
                <a:t> </a:t>
              </a:r>
              <a:r>
                <a:rPr lang="de-CH" dirty="0" err="1">
                  <a:solidFill>
                    <a:srgbClr val="C00000"/>
                  </a:solidFill>
                </a:rPr>
                <a:t>to</a:t>
              </a:r>
              <a:r>
                <a:rPr lang="de-CH" dirty="0">
                  <a:solidFill>
                    <a:srgbClr val="C00000"/>
                  </a:solidFill>
                </a:rPr>
                <a:t> </a:t>
              </a:r>
              <a:r>
                <a:rPr lang="de-CH" dirty="0" err="1">
                  <a:solidFill>
                    <a:srgbClr val="C00000"/>
                  </a:solidFill>
                </a:rPr>
                <a:t>join</a:t>
              </a:r>
              <a:r>
                <a:rPr lang="de-CH" dirty="0">
                  <a:solidFill>
                    <a:srgbClr val="C00000"/>
                  </a:solidFill>
                </a:rPr>
                <a:t>!</a:t>
              </a:r>
              <a:endParaRPr lang="en-CH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3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ADAA-C203-50D9-9B31-3EE81655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Thread Quiz: Spot the mistake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B94C4-8B75-FAB5-5885-76A56F4A3A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4746" y="70313"/>
            <a:ext cx="7033076" cy="6296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8D413-3ECB-35CD-9879-9D35D16CCFCE}"/>
              </a:ext>
            </a:extLst>
          </p:cNvPr>
          <p:cNvSpPr txBox="1"/>
          <p:nvPr/>
        </p:nvSpPr>
        <p:spPr>
          <a:xfrm>
            <a:off x="7190412" y="4040981"/>
            <a:ext cx="15802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8800" dirty="0"/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213028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>
            <a:spLocks noGrp="1"/>
          </p:cNvSpPr>
          <p:nvPr>
            <p:ph type="body" idx="4294967295"/>
          </p:nvPr>
        </p:nvSpPr>
        <p:spPr>
          <a:xfrm>
            <a:off x="457110" y="120339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returns a unique value</a:t>
            </a: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getNext</a:t>
            </a: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 b="1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0" name="Google Shape;260;p46"/>
          <p:cNvSpPr txBox="1"/>
          <p:nvPr/>
        </p:nvSpPr>
        <p:spPr>
          <a:xfrm>
            <a:off x="2440400" y="4174000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How to implement a thread safe Counter?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6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Thread Safe Counter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Thread Safe Counter</a:t>
            </a:r>
            <a:endParaRPr sz="1100"/>
          </a:p>
        </p:txBody>
      </p:sp>
      <p:sp>
        <p:nvSpPr>
          <p:cNvPr id="268" name="Google Shape;268;p47"/>
          <p:cNvSpPr txBox="1"/>
          <p:nvPr/>
        </p:nvSpPr>
        <p:spPr>
          <a:xfrm>
            <a:off x="656550" y="2838400"/>
            <a:ext cx="3559500" cy="1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AtomicCounter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AtomicInteger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getNext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value.incrementAndGet()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 b="1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9" name="Google Shape;269;p47"/>
          <p:cNvSpPr txBox="1"/>
          <p:nvPr/>
        </p:nvSpPr>
        <p:spPr>
          <a:xfrm>
            <a:off x="656550" y="1173800"/>
            <a:ext cx="3790800" cy="1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SyncCounter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 synchronized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getNext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value++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 b="1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0" name="Google Shape;270;p47"/>
          <p:cNvSpPr txBox="1"/>
          <p:nvPr/>
        </p:nvSpPr>
        <p:spPr>
          <a:xfrm>
            <a:off x="5267475" y="1173800"/>
            <a:ext cx="4779000" cy="1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LockCounter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Lock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ReentrantLock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2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" sz="12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getNext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lock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lock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try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finally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lock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unlock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 b="1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1" name="Google Shape;271;p47"/>
          <p:cNvSpPr txBox="1"/>
          <p:nvPr/>
        </p:nvSpPr>
        <p:spPr>
          <a:xfrm>
            <a:off x="2440400" y="4174000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implement a thread safe Counter?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C56D1-E345-D545-A8C8-588206BDC2B8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Thread Safe Counter</a:t>
            </a:r>
            <a:endParaRPr sz="1100"/>
          </a:p>
        </p:txBody>
      </p:sp>
      <p:sp>
        <p:nvSpPr>
          <p:cNvPr id="278" name="Google Shape;278;p48"/>
          <p:cNvSpPr txBox="1"/>
          <p:nvPr/>
        </p:nvSpPr>
        <p:spPr>
          <a:xfrm>
            <a:off x="656550" y="2838400"/>
            <a:ext cx="3559500" cy="1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AtomicCounter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AtomicInteger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getNext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value.incrementAndGet()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9" name="Google Shape;279;p48"/>
          <p:cNvSpPr txBox="1"/>
          <p:nvPr/>
        </p:nvSpPr>
        <p:spPr>
          <a:xfrm>
            <a:off x="656550" y="1173800"/>
            <a:ext cx="3790800" cy="1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SyncCounter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 synchronized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getNext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value++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0" name="Google Shape;280;p48"/>
          <p:cNvSpPr txBox="1"/>
          <p:nvPr/>
        </p:nvSpPr>
        <p:spPr>
          <a:xfrm>
            <a:off x="5267475" y="1173800"/>
            <a:ext cx="4779000" cy="1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LockCounter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Lock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ReentrantLock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2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" sz="12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getNext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lock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lock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try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finally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lock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unlock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1" name="Google Shape;281;p48"/>
          <p:cNvSpPr txBox="1"/>
          <p:nvPr/>
        </p:nvSpPr>
        <p:spPr>
          <a:xfrm>
            <a:off x="2440400" y="4021600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What is the difference between synchronized and a Lock?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D2B611-40A2-3A4E-93BC-C8D0DD6CB8C2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Schedule</a:t>
            </a:r>
            <a:endParaRPr dirty="0"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1"/>
          </p:nvPr>
        </p:nvSpPr>
        <p:spPr>
          <a:xfrm>
            <a:off x="253825" y="1144474"/>
            <a:ext cx="8634900" cy="3999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Post-Discussion Ex. 6		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Part 1 Theory Recap	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Break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Pre-Discussion Ex. 7	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Quiz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Java: The </a:t>
            </a:r>
            <a:r>
              <a:rPr lang="en"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synchronized</a:t>
            </a: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keyword</a:t>
            </a:r>
            <a:endParaRPr sz="1100"/>
          </a:p>
        </p:txBody>
      </p:sp>
      <p:sp>
        <p:nvSpPr>
          <p:cNvPr id="288" name="Google Shape;288;p49"/>
          <p:cNvSpPr txBox="1"/>
          <p:nvPr/>
        </p:nvSpPr>
        <p:spPr>
          <a:xfrm>
            <a:off x="311700" y="1143900"/>
            <a:ext cx="8572500" cy="22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Synchronization is built around an internal entity</a:t>
            </a:r>
            <a:b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known as the intrinsic lock or monitor lock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</a:pPr>
            <a:endParaRPr sz="21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intrinsic lock has an object (or class) associated with it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</a:pPr>
            <a:endParaRPr sz="21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thread that needs exclusive access to an object’s field has to acquire</a:t>
            </a:r>
            <a:b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the object’s intrinsic lock before accessing them</a:t>
            </a:r>
            <a:endParaRPr sz="21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6E7C7-C4D7-0B47-88EE-400EEBE03240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A411A5-737B-1412-7DE1-5B6AF706AB84}"/>
              </a:ext>
            </a:extLst>
          </p:cNvPr>
          <p:cNvSpPr/>
          <p:nvPr/>
        </p:nvSpPr>
        <p:spPr>
          <a:xfrm>
            <a:off x="424114" y="1144851"/>
            <a:ext cx="3013910" cy="3348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0724B7-AFC4-51DE-AB4E-EFC25DEA0321}"/>
              </a:ext>
            </a:extLst>
          </p:cNvPr>
          <p:cNvSpPr/>
          <p:nvPr/>
        </p:nvSpPr>
        <p:spPr>
          <a:xfrm>
            <a:off x="595563" y="2012282"/>
            <a:ext cx="2643939" cy="756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E06A3-5023-ED3F-56D1-573B7E31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What exactly is a lock/monitor?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BA30B-B9AD-0392-398E-572F5AC0B0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00000000-1234-1234-1234-123412341234}" type="slidenum">
              <a:rPr lang="en-US"/>
              <a:pPr defTabSz="68580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E0935-BFA0-B1A0-C930-1C9787A78002}"/>
              </a:ext>
            </a:extLst>
          </p:cNvPr>
          <p:cNvSpPr txBox="1"/>
          <p:nvPr/>
        </p:nvSpPr>
        <p:spPr>
          <a:xfrm>
            <a:off x="1218903" y="1281634"/>
            <a:ext cx="14863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CH" sz="2100" b="1" dirty="0"/>
              <a:t>Counter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8D3A5-7BEA-E529-DCBC-C00DB5924B99}"/>
              </a:ext>
            </a:extLst>
          </p:cNvPr>
          <p:cNvSpPr txBox="1"/>
          <p:nvPr/>
        </p:nvSpPr>
        <p:spPr>
          <a:xfrm>
            <a:off x="685943" y="2416389"/>
            <a:ext cx="17475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b="1" dirty="0">
                <a:solidFill>
                  <a:srgbClr val="C00000"/>
                </a:solidFill>
                <a:latin typeface="Courier New" panose="02070309020205020404" pitchFamily="49" charset="0"/>
              </a:rPr>
              <a:t>int</a:t>
            </a:r>
            <a:r>
              <a:rPr lang="en-GB" sz="1350" b="1" dirty="0">
                <a:solidFill>
                  <a:srgbClr val="CDD6F4"/>
                </a:solidFill>
                <a:latin typeface="Courier New" panose="02070309020205020404" pitchFamily="49" charset="0"/>
              </a:rPr>
              <a:t> </a:t>
            </a:r>
            <a:r>
              <a:rPr lang="en-GB" sz="1350" b="1" dirty="0">
                <a:solidFill>
                  <a:srgbClr val="4472C4">
                    <a:lumMod val="75000"/>
                  </a:srgbClr>
                </a:solidFill>
                <a:latin typeface="Courier New" panose="02070309020205020404" pitchFamily="49" charset="0"/>
              </a:rPr>
              <a:t>count = 0;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B60F0-F69E-DEDD-4247-E6ED9ADB96E0}"/>
              </a:ext>
            </a:extLst>
          </p:cNvPr>
          <p:cNvSpPr txBox="1"/>
          <p:nvPr/>
        </p:nvSpPr>
        <p:spPr>
          <a:xfrm>
            <a:off x="1444396" y="2072311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CH" sz="1350" b="1" dirty="0"/>
              <a:t>attributes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80AFDF-F4F9-A543-30FF-31EA6BB67738}"/>
              </a:ext>
            </a:extLst>
          </p:cNvPr>
          <p:cNvSpPr/>
          <p:nvPr/>
        </p:nvSpPr>
        <p:spPr>
          <a:xfrm>
            <a:off x="595563" y="3024517"/>
            <a:ext cx="2643939" cy="1261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EE5B7-80A2-AFCC-67CA-522AEE9682B7}"/>
              </a:ext>
            </a:extLst>
          </p:cNvPr>
          <p:cNvSpPr txBox="1"/>
          <p:nvPr/>
        </p:nvSpPr>
        <p:spPr>
          <a:xfrm>
            <a:off x="1464526" y="3116467"/>
            <a:ext cx="9060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CH" sz="1350" b="1" dirty="0"/>
              <a:t>methods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32C76-83FD-BC12-19F3-55CF88C26E79}"/>
              </a:ext>
            </a:extLst>
          </p:cNvPr>
          <p:cNvSpPr txBox="1"/>
          <p:nvPr/>
        </p:nvSpPr>
        <p:spPr>
          <a:xfrm>
            <a:off x="685944" y="3393467"/>
            <a:ext cx="2369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en-GB" sz="1050" b="1" dirty="0">
                <a:solidFill>
                  <a:srgbClr val="C00000"/>
                </a:solidFill>
                <a:latin typeface="Courier New" panose="02070309020205020404" pitchFamily="49" charset="0"/>
              </a:rPr>
              <a:t>synchronized</a:t>
            </a:r>
            <a:r>
              <a:rPr lang="en-GB" sz="1050" b="1" dirty="0">
                <a:solidFill>
                  <a:srgbClr val="CDD6F4"/>
                </a:solidFill>
                <a:latin typeface="Courier New" panose="02070309020205020404" pitchFamily="49" charset="0"/>
              </a:rPr>
              <a:t> </a:t>
            </a:r>
            <a:r>
              <a:rPr lang="en-GB" sz="1050" b="1" dirty="0">
                <a:solidFill>
                  <a:srgbClr val="4472C4">
                    <a:lumMod val="75000"/>
                  </a:srgbClr>
                </a:solidFill>
                <a:latin typeface="Courier New" panose="02070309020205020404" pitchFamily="49" charset="0"/>
              </a:rPr>
              <a:t>increment</a:t>
            </a:r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() { </a:t>
            </a:r>
          </a:p>
          <a:p>
            <a:pPr defTabSz="685800"/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    count++;</a:t>
            </a:r>
          </a:p>
          <a:p>
            <a:pPr defTabSz="685800"/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904843-80A1-A42F-6FEE-5975650EBD25}"/>
              </a:ext>
            </a:extLst>
          </p:cNvPr>
          <p:cNvSpPr txBox="1"/>
          <p:nvPr/>
        </p:nvSpPr>
        <p:spPr>
          <a:xfrm>
            <a:off x="996487" y="1695417"/>
            <a:ext cx="18918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CH" sz="1050" b="1" dirty="0"/>
              <a:t>Counter C = new Counter()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03C3F5-8042-48E4-519A-89627661E526}"/>
              </a:ext>
            </a:extLst>
          </p:cNvPr>
          <p:cNvGrpSpPr/>
          <p:nvPr/>
        </p:nvGrpSpPr>
        <p:grpSpPr>
          <a:xfrm>
            <a:off x="2606093" y="3393466"/>
            <a:ext cx="1723976" cy="1575438"/>
            <a:chOff x="3284790" y="4409919"/>
            <a:chExt cx="2298634" cy="21005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D554ED8-D448-CD84-1526-EF1CAF8D5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3284790" y="4409919"/>
              <a:ext cx="2298634" cy="210058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7BA299-2A85-6C15-9BAB-E00379809DA6}"/>
                </a:ext>
              </a:extLst>
            </p:cNvPr>
            <p:cNvSpPr txBox="1"/>
            <p:nvPr/>
          </p:nvSpPr>
          <p:spPr>
            <a:xfrm>
              <a:off x="3609950" y="5731218"/>
              <a:ext cx="16483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CH" sz="1800" dirty="0">
                  <a:solidFill>
                    <a:srgbClr val="FFFFFF"/>
                  </a:solidFill>
                </a:rPr>
                <a:t>Counter C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EEF5DD7-C704-2618-6F93-98C43C0FF7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60519" y="4213840"/>
            <a:ext cx="872951" cy="872951"/>
          </a:xfrm>
          <a:prstGeom prst="rect">
            <a:avLst/>
          </a:prstGeom>
        </p:spPr>
      </p:pic>
      <p:sp>
        <p:nvSpPr>
          <p:cNvPr id="28" name="Google Shape;298;p30">
            <a:extLst>
              <a:ext uri="{FF2B5EF4-FFF2-40B4-BE49-F238E27FC236}">
                <a16:creationId xmlns:a16="http://schemas.microsoft.com/office/drawing/2014/main" id="{C9398FB1-657A-9DAB-182F-58ADCC0C886B}"/>
              </a:ext>
            </a:extLst>
          </p:cNvPr>
          <p:cNvSpPr/>
          <p:nvPr/>
        </p:nvSpPr>
        <p:spPr>
          <a:xfrm>
            <a:off x="6697954" y="1144850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5400" dirty="0"/>
          </a:p>
        </p:txBody>
      </p:sp>
      <p:sp>
        <p:nvSpPr>
          <p:cNvPr id="29" name="Google Shape;299;p30">
            <a:extLst>
              <a:ext uri="{FF2B5EF4-FFF2-40B4-BE49-F238E27FC236}">
                <a16:creationId xmlns:a16="http://schemas.microsoft.com/office/drawing/2014/main" id="{20D596B5-133B-498D-A7E7-8095FA6EB5AB}"/>
              </a:ext>
            </a:extLst>
          </p:cNvPr>
          <p:cNvSpPr txBox="1"/>
          <p:nvPr/>
        </p:nvSpPr>
        <p:spPr>
          <a:xfrm>
            <a:off x="6687137" y="798602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0;p30">
            <a:extLst>
              <a:ext uri="{FF2B5EF4-FFF2-40B4-BE49-F238E27FC236}">
                <a16:creationId xmlns:a16="http://schemas.microsoft.com/office/drawing/2014/main" id="{CAA6CFBE-1326-A9FF-64E1-07F46A8035FE}"/>
              </a:ext>
            </a:extLst>
          </p:cNvPr>
          <p:cNvSpPr/>
          <p:nvPr/>
        </p:nvSpPr>
        <p:spPr>
          <a:xfrm>
            <a:off x="6687137" y="2530037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050" dirty="0"/>
          </a:p>
        </p:txBody>
      </p:sp>
      <p:sp>
        <p:nvSpPr>
          <p:cNvPr id="31" name="Google Shape;301;p30">
            <a:extLst>
              <a:ext uri="{FF2B5EF4-FFF2-40B4-BE49-F238E27FC236}">
                <a16:creationId xmlns:a16="http://schemas.microsoft.com/office/drawing/2014/main" id="{2BBA001A-CE00-420C-EF1C-C6BA9222F218}"/>
              </a:ext>
            </a:extLst>
          </p:cNvPr>
          <p:cNvSpPr txBox="1"/>
          <p:nvPr/>
        </p:nvSpPr>
        <p:spPr>
          <a:xfrm>
            <a:off x="6676320" y="218378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02;p30">
            <a:extLst>
              <a:ext uri="{FF2B5EF4-FFF2-40B4-BE49-F238E27FC236}">
                <a16:creationId xmlns:a16="http://schemas.microsoft.com/office/drawing/2014/main" id="{E1606EA3-123F-5789-004B-9E39DF62B737}"/>
              </a:ext>
            </a:extLst>
          </p:cNvPr>
          <p:cNvSpPr/>
          <p:nvPr/>
        </p:nvSpPr>
        <p:spPr>
          <a:xfrm>
            <a:off x="6676319" y="3812678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050" dirty="0"/>
          </a:p>
        </p:txBody>
      </p:sp>
      <p:sp>
        <p:nvSpPr>
          <p:cNvPr id="33" name="Google Shape;303;p30">
            <a:extLst>
              <a:ext uri="{FF2B5EF4-FFF2-40B4-BE49-F238E27FC236}">
                <a16:creationId xmlns:a16="http://schemas.microsoft.com/office/drawing/2014/main" id="{539C1AC4-78E8-C069-9064-C38EA61AE698}"/>
              </a:ext>
            </a:extLst>
          </p:cNvPr>
          <p:cNvSpPr txBox="1"/>
          <p:nvPr/>
        </p:nvSpPr>
        <p:spPr>
          <a:xfrm>
            <a:off x="6665502" y="346642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E6A119-A19A-252D-4773-AD80E4001DCE}"/>
              </a:ext>
            </a:extLst>
          </p:cNvPr>
          <p:cNvSpPr txBox="1"/>
          <p:nvPr/>
        </p:nvSpPr>
        <p:spPr>
          <a:xfrm>
            <a:off x="8346994" y="66110"/>
            <a:ext cx="6190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srgbClr val="5B9BD5">
                    <a:lumMod val="75000"/>
                  </a:srgb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3407223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A411A5-737B-1412-7DE1-5B6AF706AB84}"/>
              </a:ext>
            </a:extLst>
          </p:cNvPr>
          <p:cNvSpPr/>
          <p:nvPr/>
        </p:nvSpPr>
        <p:spPr>
          <a:xfrm>
            <a:off x="424114" y="1144851"/>
            <a:ext cx="3013910" cy="3348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0724B7-AFC4-51DE-AB4E-EFC25DEA0321}"/>
              </a:ext>
            </a:extLst>
          </p:cNvPr>
          <p:cNvSpPr/>
          <p:nvPr/>
        </p:nvSpPr>
        <p:spPr>
          <a:xfrm>
            <a:off x="595563" y="2012282"/>
            <a:ext cx="2643939" cy="756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E06A3-5023-ED3F-56D1-573B7E31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What exactly is a lock/monitor?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BA30B-B9AD-0392-398E-572F5AC0B0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00000000-1234-1234-1234-123412341234}" type="slidenum">
              <a:rPr lang="en-US"/>
              <a:pPr defTabSz="68580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E0935-BFA0-B1A0-C930-1C9787A78002}"/>
              </a:ext>
            </a:extLst>
          </p:cNvPr>
          <p:cNvSpPr txBox="1"/>
          <p:nvPr/>
        </p:nvSpPr>
        <p:spPr>
          <a:xfrm>
            <a:off x="1218903" y="1281634"/>
            <a:ext cx="14863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CH" sz="2100" b="1" dirty="0"/>
              <a:t>Counter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8D3A5-7BEA-E529-DCBC-C00DB5924B99}"/>
              </a:ext>
            </a:extLst>
          </p:cNvPr>
          <p:cNvSpPr txBox="1"/>
          <p:nvPr/>
        </p:nvSpPr>
        <p:spPr>
          <a:xfrm>
            <a:off x="685943" y="2416389"/>
            <a:ext cx="17475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b="1" dirty="0">
                <a:solidFill>
                  <a:srgbClr val="C00000"/>
                </a:solidFill>
                <a:latin typeface="Courier New" panose="02070309020205020404" pitchFamily="49" charset="0"/>
              </a:rPr>
              <a:t>int</a:t>
            </a:r>
            <a:r>
              <a:rPr lang="en-GB" sz="1350" b="1" dirty="0">
                <a:solidFill>
                  <a:srgbClr val="CDD6F4"/>
                </a:solidFill>
                <a:latin typeface="Courier New" panose="02070309020205020404" pitchFamily="49" charset="0"/>
              </a:rPr>
              <a:t> </a:t>
            </a:r>
            <a:r>
              <a:rPr lang="en-GB" sz="1350" b="1" dirty="0">
                <a:solidFill>
                  <a:srgbClr val="4472C4">
                    <a:lumMod val="75000"/>
                  </a:srgbClr>
                </a:solidFill>
                <a:latin typeface="Courier New" panose="02070309020205020404" pitchFamily="49" charset="0"/>
              </a:rPr>
              <a:t>count = 0;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B60F0-F69E-DEDD-4247-E6ED9ADB96E0}"/>
              </a:ext>
            </a:extLst>
          </p:cNvPr>
          <p:cNvSpPr txBox="1"/>
          <p:nvPr/>
        </p:nvSpPr>
        <p:spPr>
          <a:xfrm>
            <a:off x="1444396" y="2072311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CH" sz="1350" b="1" dirty="0"/>
              <a:t>attributes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80AFDF-F4F9-A543-30FF-31EA6BB67738}"/>
              </a:ext>
            </a:extLst>
          </p:cNvPr>
          <p:cNvSpPr/>
          <p:nvPr/>
        </p:nvSpPr>
        <p:spPr>
          <a:xfrm>
            <a:off x="595563" y="3024517"/>
            <a:ext cx="2643939" cy="1261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EE5B7-80A2-AFCC-67CA-522AEE9682B7}"/>
              </a:ext>
            </a:extLst>
          </p:cNvPr>
          <p:cNvSpPr txBox="1"/>
          <p:nvPr/>
        </p:nvSpPr>
        <p:spPr>
          <a:xfrm>
            <a:off x="1464526" y="3116467"/>
            <a:ext cx="9060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CH" sz="1350" b="1" dirty="0"/>
              <a:t>methods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32C76-83FD-BC12-19F3-55CF88C26E79}"/>
              </a:ext>
            </a:extLst>
          </p:cNvPr>
          <p:cNvSpPr txBox="1"/>
          <p:nvPr/>
        </p:nvSpPr>
        <p:spPr>
          <a:xfrm>
            <a:off x="685944" y="3393467"/>
            <a:ext cx="2369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en-GB" sz="1050" b="1" dirty="0">
                <a:solidFill>
                  <a:srgbClr val="C00000"/>
                </a:solidFill>
                <a:latin typeface="Courier New" panose="02070309020205020404" pitchFamily="49" charset="0"/>
              </a:rPr>
              <a:t>synchronized</a:t>
            </a:r>
            <a:r>
              <a:rPr lang="en-GB" sz="1050" b="1" dirty="0">
                <a:solidFill>
                  <a:srgbClr val="CDD6F4"/>
                </a:solidFill>
                <a:latin typeface="Courier New" panose="02070309020205020404" pitchFamily="49" charset="0"/>
              </a:rPr>
              <a:t> </a:t>
            </a:r>
            <a:r>
              <a:rPr lang="en-GB" sz="1050" b="1" dirty="0">
                <a:solidFill>
                  <a:srgbClr val="4472C4">
                    <a:lumMod val="75000"/>
                  </a:srgbClr>
                </a:solidFill>
                <a:latin typeface="Courier New" panose="02070309020205020404" pitchFamily="49" charset="0"/>
              </a:rPr>
              <a:t>increment</a:t>
            </a:r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() { </a:t>
            </a:r>
          </a:p>
          <a:p>
            <a:pPr defTabSz="685800"/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    count++;</a:t>
            </a:r>
          </a:p>
          <a:p>
            <a:pPr defTabSz="685800"/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904843-80A1-A42F-6FEE-5975650EBD25}"/>
              </a:ext>
            </a:extLst>
          </p:cNvPr>
          <p:cNvSpPr txBox="1"/>
          <p:nvPr/>
        </p:nvSpPr>
        <p:spPr>
          <a:xfrm>
            <a:off x="996487" y="1695417"/>
            <a:ext cx="18918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CH" sz="1050" b="1" dirty="0"/>
              <a:t>Counter C = new Counter()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03C3F5-8042-48E4-519A-89627661E526}"/>
              </a:ext>
            </a:extLst>
          </p:cNvPr>
          <p:cNvGrpSpPr/>
          <p:nvPr/>
        </p:nvGrpSpPr>
        <p:grpSpPr>
          <a:xfrm>
            <a:off x="2606093" y="3393466"/>
            <a:ext cx="1723976" cy="1575438"/>
            <a:chOff x="3284790" y="4409919"/>
            <a:chExt cx="2298634" cy="21005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D554ED8-D448-CD84-1526-EF1CAF8D5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3284790" y="4409919"/>
              <a:ext cx="2298634" cy="210058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7BA299-2A85-6C15-9BAB-E00379809DA6}"/>
                </a:ext>
              </a:extLst>
            </p:cNvPr>
            <p:cNvSpPr txBox="1"/>
            <p:nvPr/>
          </p:nvSpPr>
          <p:spPr>
            <a:xfrm>
              <a:off x="3609950" y="5731218"/>
              <a:ext cx="16483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CH" sz="1800" dirty="0">
                  <a:solidFill>
                    <a:srgbClr val="FFFFFF"/>
                  </a:solidFill>
                </a:rPr>
                <a:t>Counter C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EEF5DD7-C704-2618-6F93-98C43C0FF7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60519" y="4213840"/>
            <a:ext cx="872951" cy="872951"/>
          </a:xfrm>
          <a:prstGeom prst="rect">
            <a:avLst/>
          </a:prstGeom>
        </p:spPr>
      </p:pic>
      <p:sp>
        <p:nvSpPr>
          <p:cNvPr id="28" name="Google Shape;298;p30">
            <a:extLst>
              <a:ext uri="{FF2B5EF4-FFF2-40B4-BE49-F238E27FC236}">
                <a16:creationId xmlns:a16="http://schemas.microsoft.com/office/drawing/2014/main" id="{C9398FB1-657A-9DAB-182F-58ADCC0C886B}"/>
              </a:ext>
            </a:extLst>
          </p:cNvPr>
          <p:cNvSpPr/>
          <p:nvPr/>
        </p:nvSpPr>
        <p:spPr>
          <a:xfrm>
            <a:off x="6697954" y="1144850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5400" dirty="0"/>
          </a:p>
        </p:txBody>
      </p:sp>
      <p:sp>
        <p:nvSpPr>
          <p:cNvPr id="29" name="Google Shape;299;p30">
            <a:extLst>
              <a:ext uri="{FF2B5EF4-FFF2-40B4-BE49-F238E27FC236}">
                <a16:creationId xmlns:a16="http://schemas.microsoft.com/office/drawing/2014/main" id="{20D596B5-133B-498D-A7E7-8095FA6EB5AB}"/>
              </a:ext>
            </a:extLst>
          </p:cNvPr>
          <p:cNvSpPr txBox="1"/>
          <p:nvPr/>
        </p:nvSpPr>
        <p:spPr>
          <a:xfrm>
            <a:off x="6687137" y="798602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0;p30">
            <a:extLst>
              <a:ext uri="{FF2B5EF4-FFF2-40B4-BE49-F238E27FC236}">
                <a16:creationId xmlns:a16="http://schemas.microsoft.com/office/drawing/2014/main" id="{CAA6CFBE-1326-A9FF-64E1-07F46A8035FE}"/>
              </a:ext>
            </a:extLst>
          </p:cNvPr>
          <p:cNvSpPr/>
          <p:nvPr/>
        </p:nvSpPr>
        <p:spPr>
          <a:xfrm>
            <a:off x="6687137" y="2530037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050" dirty="0"/>
          </a:p>
        </p:txBody>
      </p:sp>
      <p:sp>
        <p:nvSpPr>
          <p:cNvPr id="31" name="Google Shape;301;p30">
            <a:extLst>
              <a:ext uri="{FF2B5EF4-FFF2-40B4-BE49-F238E27FC236}">
                <a16:creationId xmlns:a16="http://schemas.microsoft.com/office/drawing/2014/main" id="{2BBA001A-CE00-420C-EF1C-C6BA9222F218}"/>
              </a:ext>
            </a:extLst>
          </p:cNvPr>
          <p:cNvSpPr txBox="1"/>
          <p:nvPr/>
        </p:nvSpPr>
        <p:spPr>
          <a:xfrm>
            <a:off x="6676320" y="218378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02;p30">
            <a:extLst>
              <a:ext uri="{FF2B5EF4-FFF2-40B4-BE49-F238E27FC236}">
                <a16:creationId xmlns:a16="http://schemas.microsoft.com/office/drawing/2014/main" id="{E1606EA3-123F-5789-004B-9E39DF62B737}"/>
              </a:ext>
            </a:extLst>
          </p:cNvPr>
          <p:cNvSpPr/>
          <p:nvPr/>
        </p:nvSpPr>
        <p:spPr>
          <a:xfrm>
            <a:off x="6676319" y="3812678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050" dirty="0"/>
          </a:p>
        </p:txBody>
      </p:sp>
      <p:sp>
        <p:nvSpPr>
          <p:cNvPr id="33" name="Google Shape;303;p30">
            <a:extLst>
              <a:ext uri="{FF2B5EF4-FFF2-40B4-BE49-F238E27FC236}">
                <a16:creationId xmlns:a16="http://schemas.microsoft.com/office/drawing/2014/main" id="{539C1AC4-78E8-C069-9064-C38EA61AE698}"/>
              </a:ext>
            </a:extLst>
          </p:cNvPr>
          <p:cNvSpPr txBox="1"/>
          <p:nvPr/>
        </p:nvSpPr>
        <p:spPr>
          <a:xfrm>
            <a:off x="6665502" y="346642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5D3686-F290-361C-7F9E-32F4B758962B}"/>
              </a:ext>
            </a:extLst>
          </p:cNvPr>
          <p:cNvCxnSpPr>
            <a:stCxn id="28" idx="2"/>
            <a:endCxn id="5" idx="3"/>
          </p:cNvCxnSpPr>
          <p:nvPr/>
        </p:nvCxnSpPr>
        <p:spPr>
          <a:xfrm flipH="1">
            <a:off x="3438024" y="1593646"/>
            <a:ext cx="3259930" cy="1225677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3D4DD4-EDAF-C85F-334B-61FC1A8BA6A4}"/>
              </a:ext>
            </a:extLst>
          </p:cNvPr>
          <p:cNvSpPr txBox="1"/>
          <p:nvPr/>
        </p:nvSpPr>
        <p:spPr>
          <a:xfrm>
            <a:off x="4646115" y="1545376"/>
            <a:ext cx="1159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500" dirty="0"/>
              <a:t>i</a:t>
            </a:r>
            <a:r>
              <a:rPr lang="en-CH" sz="1500" dirty="0"/>
              <a:t>ncrement()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9268E9-7C4D-A7A7-A2A3-126CC63B8951}"/>
              </a:ext>
            </a:extLst>
          </p:cNvPr>
          <p:cNvSpPr txBox="1"/>
          <p:nvPr/>
        </p:nvSpPr>
        <p:spPr>
          <a:xfrm>
            <a:off x="8346994" y="66110"/>
            <a:ext cx="6190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srgbClr val="5B9BD5">
                    <a:lumMod val="75000"/>
                  </a:srgb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1464789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A411A5-737B-1412-7DE1-5B6AF706AB84}"/>
              </a:ext>
            </a:extLst>
          </p:cNvPr>
          <p:cNvSpPr/>
          <p:nvPr/>
        </p:nvSpPr>
        <p:spPr>
          <a:xfrm>
            <a:off x="424114" y="1144851"/>
            <a:ext cx="3013910" cy="3348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0724B7-AFC4-51DE-AB4E-EFC25DEA0321}"/>
              </a:ext>
            </a:extLst>
          </p:cNvPr>
          <p:cNvSpPr/>
          <p:nvPr/>
        </p:nvSpPr>
        <p:spPr>
          <a:xfrm>
            <a:off x="595563" y="2012282"/>
            <a:ext cx="2643939" cy="756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E06A3-5023-ED3F-56D1-573B7E31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What exactly is a lock/monitor?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BA30B-B9AD-0392-398E-572F5AC0B0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00000000-1234-1234-1234-123412341234}" type="slidenum">
              <a:rPr lang="en-US"/>
              <a:pPr defTabSz="68580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E0935-BFA0-B1A0-C930-1C9787A78002}"/>
              </a:ext>
            </a:extLst>
          </p:cNvPr>
          <p:cNvSpPr txBox="1"/>
          <p:nvPr/>
        </p:nvSpPr>
        <p:spPr>
          <a:xfrm>
            <a:off x="1218903" y="1281634"/>
            <a:ext cx="14863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CH" sz="2100" b="1" dirty="0"/>
              <a:t>Counter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8D3A5-7BEA-E529-DCBC-C00DB5924B99}"/>
              </a:ext>
            </a:extLst>
          </p:cNvPr>
          <p:cNvSpPr txBox="1"/>
          <p:nvPr/>
        </p:nvSpPr>
        <p:spPr>
          <a:xfrm>
            <a:off x="685943" y="2416389"/>
            <a:ext cx="17475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b="1" dirty="0">
                <a:solidFill>
                  <a:srgbClr val="C00000"/>
                </a:solidFill>
                <a:latin typeface="Courier New" panose="02070309020205020404" pitchFamily="49" charset="0"/>
              </a:rPr>
              <a:t>int</a:t>
            </a:r>
            <a:r>
              <a:rPr lang="en-GB" sz="1350" b="1" dirty="0">
                <a:solidFill>
                  <a:srgbClr val="CDD6F4"/>
                </a:solidFill>
                <a:latin typeface="Courier New" panose="02070309020205020404" pitchFamily="49" charset="0"/>
              </a:rPr>
              <a:t> </a:t>
            </a:r>
            <a:r>
              <a:rPr lang="en-GB" sz="1350" b="1" dirty="0">
                <a:solidFill>
                  <a:srgbClr val="4472C4">
                    <a:lumMod val="75000"/>
                  </a:srgbClr>
                </a:solidFill>
                <a:latin typeface="Courier New" panose="02070309020205020404" pitchFamily="49" charset="0"/>
              </a:rPr>
              <a:t>count = 0;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B60F0-F69E-DEDD-4247-E6ED9ADB96E0}"/>
              </a:ext>
            </a:extLst>
          </p:cNvPr>
          <p:cNvSpPr txBox="1"/>
          <p:nvPr/>
        </p:nvSpPr>
        <p:spPr>
          <a:xfrm>
            <a:off x="1444396" y="2072311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CH" sz="1350" b="1" dirty="0"/>
              <a:t>attributes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80AFDF-F4F9-A543-30FF-31EA6BB67738}"/>
              </a:ext>
            </a:extLst>
          </p:cNvPr>
          <p:cNvSpPr/>
          <p:nvPr/>
        </p:nvSpPr>
        <p:spPr>
          <a:xfrm>
            <a:off x="595563" y="3024517"/>
            <a:ext cx="2643939" cy="1261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EE5B7-80A2-AFCC-67CA-522AEE9682B7}"/>
              </a:ext>
            </a:extLst>
          </p:cNvPr>
          <p:cNvSpPr txBox="1"/>
          <p:nvPr/>
        </p:nvSpPr>
        <p:spPr>
          <a:xfrm>
            <a:off x="1464526" y="3116467"/>
            <a:ext cx="9060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CH" sz="1350" b="1" dirty="0"/>
              <a:t>methods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32C76-83FD-BC12-19F3-55CF88C26E79}"/>
              </a:ext>
            </a:extLst>
          </p:cNvPr>
          <p:cNvSpPr txBox="1"/>
          <p:nvPr/>
        </p:nvSpPr>
        <p:spPr>
          <a:xfrm>
            <a:off x="685944" y="3393467"/>
            <a:ext cx="2369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en-GB" sz="1050" b="1" dirty="0">
                <a:solidFill>
                  <a:srgbClr val="C00000"/>
                </a:solidFill>
                <a:latin typeface="Courier New" panose="02070309020205020404" pitchFamily="49" charset="0"/>
              </a:rPr>
              <a:t>synchronized</a:t>
            </a:r>
            <a:r>
              <a:rPr lang="en-GB" sz="1050" b="1" dirty="0">
                <a:solidFill>
                  <a:srgbClr val="CDD6F4"/>
                </a:solidFill>
                <a:latin typeface="Courier New" panose="02070309020205020404" pitchFamily="49" charset="0"/>
              </a:rPr>
              <a:t> </a:t>
            </a:r>
            <a:r>
              <a:rPr lang="en-GB" sz="1050" b="1" dirty="0">
                <a:solidFill>
                  <a:srgbClr val="4472C4">
                    <a:lumMod val="75000"/>
                  </a:srgbClr>
                </a:solidFill>
                <a:latin typeface="Courier New" panose="02070309020205020404" pitchFamily="49" charset="0"/>
              </a:rPr>
              <a:t>increment</a:t>
            </a:r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() { </a:t>
            </a:r>
          </a:p>
          <a:p>
            <a:pPr defTabSz="685800"/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    count++;</a:t>
            </a:r>
          </a:p>
          <a:p>
            <a:pPr defTabSz="685800"/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904843-80A1-A42F-6FEE-5975650EBD25}"/>
              </a:ext>
            </a:extLst>
          </p:cNvPr>
          <p:cNvSpPr txBox="1"/>
          <p:nvPr/>
        </p:nvSpPr>
        <p:spPr>
          <a:xfrm>
            <a:off x="996487" y="1695417"/>
            <a:ext cx="18918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CH" sz="1050" b="1" dirty="0"/>
              <a:t>Counter C = new Counter()</a:t>
            </a:r>
          </a:p>
        </p:txBody>
      </p:sp>
      <p:sp>
        <p:nvSpPr>
          <p:cNvPr id="28" name="Google Shape;298;p30">
            <a:extLst>
              <a:ext uri="{FF2B5EF4-FFF2-40B4-BE49-F238E27FC236}">
                <a16:creationId xmlns:a16="http://schemas.microsoft.com/office/drawing/2014/main" id="{C9398FB1-657A-9DAB-182F-58ADCC0C886B}"/>
              </a:ext>
            </a:extLst>
          </p:cNvPr>
          <p:cNvSpPr/>
          <p:nvPr/>
        </p:nvSpPr>
        <p:spPr>
          <a:xfrm>
            <a:off x="6697954" y="1144850"/>
            <a:ext cx="897591" cy="8975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5400" dirty="0"/>
          </a:p>
        </p:txBody>
      </p:sp>
      <p:sp>
        <p:nvSpPr>
          <p:cNvPr id="29" name="Google Shape;299;p30">
            <a:extLst>
              <a:ext uri="{FF2B5EF4-FFF2-40B4-BE49-F238E27FC236}">
                <a16:creationId xmlns:a16="http://schemas.microsoft.com/office/drawing/2014/main" id="{20D596B5-133B-498D-A7E7-8095FA6EB5AB}"/>
              </a:ext>
            </a:extLst>
          </p:cNvPr>
          <p:cNvSpPr txBox="1"/>
          <p:nvPr/>
        </p:nvSpPr>
        <p:spPr>
          <a:xfrm>
            <a:off x="6687137" y="798602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0;p30">
            <a:extLst>
              <a:ext uri="{FF2B5EF4-FFF2-40B4-BE49-F238E27FC236}">
                <a16:creationId xmlns:a16="http://schemas.microsoft.com/office/drawing/2014/main" id="{CAA6CFBE-1326-A9FF-64E1-07F46A8035FE}"/>
              </a:ext>
            </a:extLst>
          </p:cNvPr>
          <p:cNvSpPr/>
          <p:nvPr/>
        </p:nvSpPr>
        <p:spPr>
          <a:xfrm>
            <a:off x="6687137" y="2530037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050" dirty="0"/>
          </a:p>
        </p:txBody>
      </p:sp>
      <p:sp>
        <p:nvSpPr>
          <p:cNvPr id="31" name="Google Shape;301;p30">
            <a:extLst>
              <a:ext uri="{FF2B5EF4-FFF2-40B4-BE49-F238E27FC236}">
                <a16:creationId xmlns:a16="http://schemas.microsoft.com/office/drawing/2014/main" id="{2BBA001A-CE00-420C-EF1C-C6BA9222F218}"/>
              </a:ext>
            </a:extLst>
          </p:cNvPr>
          <p:cNvSpPr txBox="1"/>
          <p:nvPr/>
        </p:nvSpPr>
        <p:spPr>
          <a:xfrm>
            <a:off x="6676320" y="218378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02;p30">
            <a:extLst>
              <a:ext uri="{FF2B5EF4-FFF2-40B4-BE49-F238E27FC236}">
                <a16:creationId xmlns:a16="http://schemas.microsoft.com/office/drawing/2014/main" id="{E1606EA3-123F-5789-004B-9E39DF62B737}"/>
              </a:ext>
            </a:extLst>
          </p:cNvPr>
          <p:cNvSpPr/>
          <p:nvPr/>
        </p:nvSpPr>
        <p:spPr>
          <a:xfrm>
            <a:off x="6676319" y="3812678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050" dirty="0"/>
          </a:p>
        </p:txBody>
      </p:sp>
      <p:sp>
        <p:nvSpPr>
          <p:cNvPr id="33" name="Google Shape;303;p30">
            <a:extLst>
              <a:ext uri="{FF2B5EF4-FFF2-40B4-BE49-F238E27FC236}">
                <a16:creationId xmlns:a16="http://schemas.microsoft.com/office/drawing/2014/main" id="{539C1AC4-78E8-C069-9064-C38EA61AE698}"/>
              </a:ext>
            </a:extLst>
          </p:cNvPr>
          <p:cNvSpPr txBox="1"/>
          <p:nvPr/>
        </p:nvSpPr>
        <p:spPr>
          <a:xfrm>
            <a:off x="6665502" y="346642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D4C8DB-5ED8-15BF-2D50-2FB5A53A239D}"/>
              </a:ext>
            </a:extLst>
          </p:cNvPr>
          <p:cNvGrpSpPr/>
          <p:nvPr/>
        </p:nvGrpSpPr>
        <p:grpSpPr>
          <a:xfrm>
            <a:off x="2685489" y="3398149"/>
            <a:ext cx="1575438" cy="1575438"/>
            <a:chOff x="3383815" y="4428437"/>
            <a:chExt cx="2100584" cy="210058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4DD88C4-EA30-E6FD-FD49-D06B87E28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3815" y="4428437"/>
              <a:ext cx="2100584" cy="210058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C36E08-C05B-4E95-D59E-17305B0C7A52}"/>
                </a:ext>
              </a:extLst>
            </p:cNvPr>
            <p:cNvSpPr txBox="1"/>
            <p:nvPr/>
          </p:nvSpPr>
          <p:spPr>
            <a:xfrm>
              <a:off x="3609951" y="5739829"/>
              <a:ext cx="164831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CH" sz="1800" dirty="0">
                  <a:solidFill>
                    <a:srgbClr val="FFFFFF"/>
                  </a:solidFill>
                </a:rPr>
                <a:t>Counter C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EEF5DD7-C704-2618-6F93-98C43C0FF7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89243" y="1321237"/>
            <a:ext cx="515012" cy="5150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75FCDD-D285-E5E2-0E5B-CFF05B382AE0}"/>
              </a:ext>
            </a:extLst>
          </p:cNvPr>
          <p:cNvSpPr txBox="1"/>
          <p:nvPr/>
        </p:nvSpPr>
        <p:spPr>
          <a:xfrm>
            <a:off x="7731414" y="1419478"/>
            <a:ext cx="880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500" dirty="0"/>
              <a:t>c</a:t>
            </a:r>
            <a:r>
              <a:rPr lang="en-CH" sz="1500" dirty="0"/>
              <a:t>ount++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B72A53-422B-E06C-4C60-51E06AD2EDAC}"/>
              </a:ext>
            </a:extLst>
          </p:cNvPr>
          <p:cNvSpPr txBox="1"/>
          <p:nvPr/>
        </p:nvSpPr>
        <p:spPr>
          <a:xfrm>
            <a:off x="8346994" y="66110"/>
            <a:ext cx="6190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srgbClr val="5B9BD5">
                    <a:lumMod val="75000"/>
                  </a:srgb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3725762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A411A5-737B-1412-7DE1-5B6AF706AB84}"/>
              </a:ext>
            </a:extLst>
          </p:cNvPr>
          <p:cNvSpPr/>
          <p:nvPr/>
        </p:nvSpPr>
        <p:spPr>
          <a:xfrm>
            <a:off x="424114" y="1144851"/>
            <a:ext cx="3013910" cy="3348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0724B7-AFC4-51DE-AB4E-EFC25DEA0321}"/>
              </a:ext>
            </a:extLst>
          </p:cNvPr>
          <p:cNvSpPr/>
          <p:nvPr/>
        </p:nvSpPr>
        <p:spPr>
          <a:xfrm>
            <a:off x="595563" y="2012282"/>
            <a:ext cx="2643939" cy="756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E06A3-5023-ED3F-56D1-573B7E31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What exactly is a lock/monitor?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BA30B-B9AD-0392-398E-572F5AC0B0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00000000-1234-1234-1234-123412341234}" type="slidenum">
              <a:rPr lang="en-US"/>
              <a:pPr defTabSz="68580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E0935-BFA0-B1A0-C930-1C9787A78002}"/>
              </a:ext>
            </a:extLst>
          </p:cNvPr>
          <p:cNvSpPr txBox="1"/>
          <p:nvPr/>
        </p:nvSpPr>
        <p:spPr>
          <a:xfrm>
            <a:off x="1218903" y="1281634"/>
            <a:ext cx="14863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CH" sz="2100" b="1" dirty="0"/>
              <a:t>Counter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8D3A5-7BEA-E529-DCBC-C00DB5924B99}"/>
              </a:ext>
            </a:extLst>
          </p:cNvPr>
          <p:cNvSpPr txBox="1"/>
          <p:nvPr/>
        </p:nvSpPr>
        <p:spPr>
          <a:xfrm>
            <a:off x="685943" y="2416389"/>
            <a:ext cx="17475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b="1" dirty="0">
                <a:solidFill>
                  <a:srgbClr val="C00000"/>
                </a:solidFill>
                <a:latin typeface="Courier New" panose="02070309020205020404" pitchFamily="49" charset="0"/>
              </a:rPr>
              <a:t>int</a:t>
            </a:r>
            <a:r>
              <a:rPr lang="en-GB" sz="1350" b="1" dirty="0">
                <a:solidFill>
                  <a:srgbClr val="CDD6F4"/>
                </a:solidFill>
                <a:latin typeface="Courier New" panose="02070309020205020404" pitchFamily="49" charset="0"/>
              </a:rPr>
              <a:t> </a:t>
            </a:r>
            <a:r>
              <a:rPr lang="en-GB" sz="1350" b="1" dirty="0">
                <a:solidFill>
                  <a:srgbClr val="4472C4">
                    <a:lumMod val="75000"/>
                  </a:srgbClr>
                </a:solidFill>
                <a:latin typeface="Courier New" panose="02070309020205020404" pitchFamily="49" charset="0"/>
              </a:rPr>
              <a:t>count = 0;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B60F0-F69E-DEDD-4247-E6ED9ADB96E0}"/>
              </a:ext>
            </a:extLst>
          </p:cNvPr>
          <p:cNvSpPr txBox="1"/>
          <p:nvPr/>
        </p:nvSpPr>
        <p:spPr>
          <a:xfrm>
            <a:off x="1444396" y="2072311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CH" sz="1350" b="1" dirty="0"/>
              <a:t>attributes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80AFDF-F4F9-A543-30FF-31EA6BB67738}"/>
              </a:ext>
            </a:extLst>
          </p:cNvPr>
          <p:cNvSpPr/>
          <p:nvPr/>
        </p:nvSpPr>
        <p:spPr>
          <a:xfrm>
            <a:off x="595563" y="3024517"/>
            <a:ext cx="2643939" cy="1261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EE5B7-80A2-AFCC-67CA-522AEE9682B7}"/>
              </a:ext>
            </a:extLst>
          </p:cNvPr>
          <p:cNvSpPr txBox="1"/>
          <p:nvPr/>
        </p:nvSpPr>
        <p:spPr>
          <a:xfrm>
            <a:off x="1464526" y="3116467"/>
            <a:ext cx="9060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CH" sz="1350" b="1" dirty="0"/>
              <a:t>methods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32C76-83FD-BC12-19F3-55CF88C26E79}"/>
              </a:ext>
            </a:extLst>
          </p:cNvPr>
          <p:cNvSpPr txBox="1"/>
          <p:nvPr/>
        </p:nvSpPr>
        <p:spPr>
          <a:xfrm>
            <a:off x="685944" y="3393467"/>
            <a:ext cx="2369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en-GB" sz="1050" b="1" dirty="0">
                <a:solidFill>
                  <a:srgbClr val="C00000"/>
                </a:solidFill>
                <a:latin typeface="Courier New" panose="02070309020205020404" pitchFamily="49" charset="0"/>
              </a:rPr>
              <a:t>synchronized</a:t>
            </a:r>
            <a:r>
              <a:rPr lang="en-GB" sz="1050" b="1" dirty="0">
                <a:solidFill>
                  <a:srgbClr val="CDD6F4"/>
                </a:solidFill>
                <a:latin typeface="Courier New" panose="02070309020205020404" pitchFamily="49" charset="0"/>
              </a:rPr>
              <a:t> </a:t>
            </a:r>
            <a:r>
              <a:rPr lang="en-GB" sz="1050" b="1" dirty="0">
                <a:solidFill>
                  <a:srgbClr val="4472C4">
                    <a:lumMod val="75000"/>
                  </a:srgbClr>
                </a:solidFill>
                <a:latin typeface="Courier New" panose="02070309020205020404" pitchFamily="49" charset="0"/>
              </a:rPr>
              <a:t>increment</a:t>
            </a:r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() { </a:t>
            </a:r>
          </a:p>
          <a:p>
            <a:pPr defTabSz="685800"/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    count++;</a:t>
            </a:r>
          </a:p>
          <a:p>
            <a:pPr defTabSz="685800"/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904843-80A1-A42F-6FEE-5975650EBD25}"/>
              </a:ext>
            </a:extLst>
          </p:cNvPr>
          <p:cNvSpPr txBox="1"/>
          <p:nvPr/>
        </p:nvSpPr>
        <p:spPr>
          <a:xfrm>
            <a:off x="996487" y="1695417"/>
            <a:ext cx="18918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CH" sz="1050" b="1" dirty="0"/>
              <a:t>Counter C = new Counter()</a:t>
            </a:r>
          </a:p>
        </p:txBody>
      </p:sp>
      <p:sp>
        <p:nvSpPr>
          <p:cNvPr id="28" name="Google Shape;298;p30">
            <a:extLst>
              <a:ext uri="{FF2B5EF4-FFF2-40B4-BE49-F238E27FC236}">
                <a16:creationId xmlns:a16="http://schemas.microsoft.com/office/drawing/2014/main" id="{C9398FB1-657A-9DAB-182F-58ADCC0C886B}"/>
              </a:ext>
            </a:extLst>
          </p:cNvPr>
          <p:cNvSpPr/>
          <p:nvPr/>
        </p:nvSpPr>
        <p:spPr>
          <a:xfrm>
            <a:off x="6697954" y="1144850"/>
            <a:ext cx="897591" cy="8975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5400" dirty="0"/>
          </a:p>
        </p:txBody>
      </p:sp>
      <p:sp>
        <p:nvSpPr>
          <p:cNvPr id="29" name="Google Shape;299;p30">
            <a:extLst>
              <a:ext uri="{FF2B5EF4-FFF2-40B4-BE49-F238E27FC236}">
                <a16:creationId xmlns:a16="http://schemas.microsoft.com/office/drawing/2014/main" id="{20D596B5-133B-498D-A7E7-8095FA6EB5AB}"/>
              </a:ext>
            </a:extLst>
          </p:cNvPr>
          <p:cNvSpPr txBox="1"/>
          <p:nvPr/>
        </p:nvSpPr>
        <p:spPr>
          <a:xfrm>
            <a:off x="6687137" y="798602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0;p30">
            <a:extLst>
              <a:ext uri="{FF2B5EF4-FFF2-40B4-BE49-F238E27FC236}">
                <a16:creationId xmlns:a16="http://schemas.microsoft.com/office/drawing/2014/main" id="{CAA6CFBE-1326-A9FF-64E1-07F46A8035FE}"/>
              </a:ext>
            </a:extLst>
          </p:cNvPr>
          <p:cNvSpPr/>
          <p:nvPr/>
        </p:nvSpPr>
        <p:spPr>
          <a:xfrm>
            <a:off x="6687137" y="2530037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050" dirty="0"/>
          </a:p>
        </p:txBody>
      </p:sp>
      <p:sp>
        <p:nvSpPr>
          <p:cNvPr id="31" name="Google Shape;301;p30">
            <a:extLst>
              <a:ext uri="{FF2B5EF4-FFF2-40B4-BE49-F238E27FC236}">
                <a16:creationId xmlns:a16="http://schemas.microsoft.com/office/drawing/2014/main" id="{2BBA001A-CE00-420C-EF1C-C6BA9222F218}"/>
              </a:ext>
            </a:extLst>
          </p:cNvPr>
          <p:cNvSpPr txBox="1"/>
          <p:nvPr/>
        </p:nvSpPr>
        <p:spPr>
          <a:xfrm>
            <a:off x="6676320" y="218378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02;p30">
            <a:extLst>
              <a:ext uri="{FF2B5EF4-FFF2-40B4-BE49-F238E27FC236}">
                <a16:creationId xmlns:a16="http://schemas.microsoft.com/office/drawing/2014/main" id="{E1606EA3-123F-5789-004B-9E39DF62B737}"/>
              </a:ext>
            </a:extLst>
          </p:cNvPr>
          <p:cNvSpPr/>
          <p:nvPr/>
        </p:nvSpPr>
        <p:spPr>
          <a:xfrm>
            <a:off x="6676319" y="3812678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050" dirty="0"/>
          </a:p>
        </p:txBody>
      </p:sp>
      <p:sp>
        <p:nvSpPr>
          <p:cNvPr id="33" name="Google Shape;303;p30">
            <a:extLst>
              <a:ext uri="{FF2B5EF4-FFF2-40B4-BE49-F238E27FC236}">
                <a16:creationId xmlns:a16="http://schemas.microsoft.com/office/drawing/2014/main" id="{539C1AC4-78E8-C069-9064-C38EA61AE698}"/>
              </a:ext>
            </a:extLst>
          </p:cNvPr>
          <p:cNvSpPr txBox="1"/>
          <p:nvPr/>
        </p:nvSpPr>
        <p:spPr>
          <a:xfrm>
            <a:off x="6665502" y="346642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D4C8DB-5ED8-15BF-2D50-2FB5A53A239D}"/>
              </a:ext>
            </a:extLst>
          </p:cNvPr>
          <p:cNvGrpSpPr/>
          <p:nvPr/>
        </p:nvGrpSpPr>
        <p:grpSpPr>
          <a:xfrm>
            <a:off x="2685489" y="3398149"/>
            <a:ext cx="1575438" cy="1575438"/>
            <a:chOff x="3383815" y="4428437"/>
            <a:chExt cx="2100584" cy="210058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4DD88C4-EA30-E6FD-FD49-D06B87E28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3815" y="4428437"/>
              <a:ext cx="2100584" cy="210058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C36E08-C05B-4E95-D59E-17305B0C7A52}"/>
                </a:ext>
              </a:extLst>
            </p:cNvPr>
            <p:cNvSpPr txBox="1"/>
            <p:nvPr/>
          </p:nvSpPr>
          <p:spPr>
            <a:xfrm>
              <a:off x="3609951" y="5739829"/>
              <a:ext cx="164831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CH" sz="1800" dirty="0">
                  <a:solidFill>
                    <a:srgbClr val="FFFFFF"/>
                  </a:solidFill>
                </a:rPr>
                <a:t>Counter C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EEF5DD7-C704-2618-6F93-98C43C0FF7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89243" y="1321237"/>
            <a:ext cx="515012" cy="5150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75FCDD-D285-E5E2-0E5B-CFF05B382AE0}"/>
              </a:ext>
            </a:extLst>
          </p:cNvPr>
          <p:cNvSpPr txBox="1"/>
          <p:nvPr/>
        </p:nvSpPr>
        <p:spPr>
          <a:xfrm>
            <a:off x="7731414" y="1419478"/>
            <a:ext cx="880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500" dirty="0"/>
              <a:t>c</a:t>
            </a:r>
            <a:r>
              <a:rPr lang="en-CH" sz="1500" dirty="0"/>
              <a:t>ount++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D64659-D387-A0D1-C461-1443DA782FA5}"/>
              </a:ext>
            </a:extLst>
          </p:cNvPr>
          <p:cNvCxnSpPr>
            <a:cxnSpLocks/>
            <a:stCxn id="30" idx="2"/>
          </p:cNvCxnSpPr>
          <p:nvPr/>
        </p:nvCxnSpPr>
        <p:spPr>
          <a:xfrm flipH="1" flipV="1">
            <a:off x="3438024" y="2819323"/>
            <a:ext cx="3249113" cy="159510"/>
          </a:xfrm>
          <a:prstGeom prst="straightConnector1">
            <a:avLst/>
          </a:prstGeom>
          <a:ln w="793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1B5D36-F740-896B-0F38-533902594CC2}"/>
              </a:ext>
            </a:extLst>
          </p:cNvPr>
          <p:cNvSpPr txBox="1"/>
          <p:nvPr/>
        </p:nvSpPr>
        <p:spPr>
          <a:xfrm>
            <a:off x="4754315" y="2508597"/>
            <a:ext cx="1159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500" dirty="0"/>
              <a:t>i</a:t>
            </a:r>
            <a:r>
              <a:rPr lang="en-CH" sz="1500" dirty="0"/>
              <a:t>ncrement()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19BB5F-9D68-4E2B-8C24-8267C7EF3339}"/>
              </a:ext>
            </a:extLst>
          </p:cNvPr>
          <p:cNvSpPr txBox="1"/>
          <p:nvPr/>
        </p:nvSpPr>
        <p:spPr>
          <a:xfrm>
            <a:off x="8346994" y="66110"/>
            <a:ext cx="6190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srgbClr val="5B9BD5">
                    <a:lumMod val="75000"/>
                  </a:srgb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139310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A411A5-737B-1412-7DE1-5B6AF706AB84}"/>
              </a:ext>
            </a:extLst>
          </p:cNvPr>
          <p:cNvSpPr/>
          <p:nvPr/>
        </p:nvSpPr>
        <p:spPr>
          <a:xfrm>
            <a:off x="424114" y="1144851"/>
            <a:ext cx="3013910" cy="3348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0724B7-AFC4-51DE-AB4E-EFC25DEA0321}"/>
              </a:ext>
            </a:extLst>
          </p:cNvPr>
          <p:cNvSpPr/>
          <p:nvPr/>
        </p:nvSpPr>
        <p:spPr>
          <a:xfrm>
            <a:off x="595563" y="2012282"/>
            <a:ext cx="2643939" cy="756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E06A3-5023-ED3F-56D1-573B7E31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What exactly is a lock/monitor?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BA30B-B9AD-0392-398E-572F5AC0B0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00000000-1234-1234-1234-123412341234}" type="slidenum">
              <a:rPr lang="en-US"/>
              <a:pPr defTabSz="68580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E0935-BFA0-B1A0-C930-1C9787A78002}"/>
              </a:ext>
            </a:extLst>
          </p:cNvPr>
          <p:cNvSpPr txBox="1"/>
          <p:nvPr/>
        </p:nvSpPr>
        <p:spPr>
          <a:xfrm>
            <a:off x="1218903" y="1281634"/>
            <a:ext cx="14863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CH" sz="2100" b="1" dirty="0"/>
              <a:t>Counter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8D3A5-7BEA-E529-DCBC-C00DB5924B99}"/>
              </a:ext>
            </a:extLst>
          </p:cNvPr>
          <p:cNvSpPr txBox="1"/>
          <p:nvPr/>
        </p:nvSpPr>
        <p:spPr>
          <a:xfrm>
            <a:off x="685943" y="2416389"/>
            <a:ext cx="17475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b="1" dirty="0">
                <a:solidFill>
                  <a:srgbClr val="C00000"/>
                </a:solidFill>
                <a:latin typeface="Courier New" panose="02070309020205020404" pitchFamily="49" charset="0"/>
              </a:rPr>
              <a:t>int</a:t>
            </a:r>
            <a:r>
              <a:rPr lang="en-GB" sz="1350" b="1" dirty="0">
                <a:solidFill>
                  <a:srgbClr val="CDD6F4"/>
                </a:solidFill>
                <a:latin typeface="Courier New" panose="02070309020205020404" pitchFamily="49" charset="0"/>
              </a:rPr>
              <a:t> </a:t>
            </a:r>
            <a:r>
              <a:rPr lang="en-GB" sz="1350" b="1" dirty="0">
                <a:solidFill>
                  <a:srgbClr val="4472C4">
                    <a:lumMod val="75000"/>
                  </a:srgbClr>
                </a:solidFill>
                <a:latin typeface="Courier New" panose="02070309020205020404" pitchFamily="49" charset="0"/>
              </a:rPr>
              <a:t>count = 0;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B60F0-F69E-DEDD-4247-E6ED9ADB96E0}"/>
              </a:ext>
            </a:extLst>
          </p:cNvPr>
          <p:cNvSpPr txBox="1"/>
          <p:nvPr/>
        </p:nvSpPr>
        <p:spPr>
          <a:xfrm>
            <a:off x="1444396" y="2072311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CH" sz="1350" b="1" dirty="0"/>
              <a:t>attributes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80AFDF-F4F9-A543-30FF-31EA6BB67738}"/>
              </a:ext>
            </a:extLst>
          </p:cNvPr>
          <p:cNvSpPr/>
          <p:nvPr/>
        </p:nvSpPr>
        <p:spPr>
          <a:xfrm>
            <a:off x="595563" y="3024517"/>
            <a:ext cx="2643939" cy="1261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EE5B7-80A2-AFCC-67CA-522AEE9682B7}"/>
              </a:ext>
            </a:extLst>
          </p:cNvPr>
          <p:cNvSpPr txBox="1"/>
          <p:nvPr/>
        </p:nvSpPr>
        <p:spPr>
          <a:xfrm>
            <a:off x="1464526" y="3116467"/>
            <a:ext cx="9060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CH" sz="1350" b="1" dirty="0"/>
              <a:t>methods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32C76-83FD-BC12-19F3-55CF88C26E79}"/>
              </a:ext>
            </a:extLst>
          </p:cNvPr>
          <p:cNvSpPr txBox="1"/>
          <p:nvPr/>
        </p:nvSpPr>
        <p:spPr>
          <a:xfrm>
            <a:off x="685944" y="3393467"/>
            <a:ext cx="2369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en-GB" sz="1050" b="1" dirty="0">
                <a:solidFill>
                  <a:srgbClr val="C00000"/>
                </a:solidFill>
                <a:latin typeface="Courier New" panose="02070309020205020404" pitchFamily="49" charset="0"/>
              </a:rPr>
              <a:t>synchronized</a:t>
            </a:r>
            <a:r>
              <a:rPr lang="en-GB" sz="1050" b="1" dirty="0">
                <a:solidFill>
                  <a:srgbClr val="CDD6F4"/>
                </a:solidFill>
                <a:latin typeface="Courier New" panose="02070309020205020404" pitchFamily="49" charset="0"/>
              </a:rPr>
              <a:t> </a:t>
            </a:r>
            <a:r>
              <a:rPr lang="en-GB" sz="1050" b="1" dirty="0">
                <a:solidFill>
                  <a:srgbClr val="4472C4">
                    <a:lumMod val="75000"/>
                  </a:srgbClr>
                </a:solidFill>
                <a:latin typeface="Courier New" panose="02070309020205020404" pitchFamily="49" charset="0"/>
              </a:rPr>
              <a:t>increment</a:t>
            </a:r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() { </a:t>
            </a:r>
          </a:p>
          <a:p>
            <a:pPr defTabSz="685800"/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    count++;</a:t>
            </a:r>
          </a:p>
          <a:p>
            <a:pPr defTabSz="685800"/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904843-80A1-A42F-6FEE-5975650EBD25}"/>
              </a:ext>
            </a:extLst>
          </p:cNvPr>
          <p:cNvSpPr txBox="1"/>
          <p:nvPr/>
        </p:nvSpPr>
        <p:spPr>
          <a:xfrm>
            <a:off x="996487" y="1695417"/>
            <a:ext cx="18918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CH" sz="1050" b="1" dirty="0"/>
              <a:t>Counter C = new Counter()</a:t>
            </a:r>
          </a:p>
        </p:txBody>
      </p:sp>
      <p:sp>
        <p:nvSpPr>
          <p:cNvPr id="28" name="Google Shape;298;p30">
            <a:extLst>
              <a:ext uri="{FF2B5EF4-FFF2-40B4-BE49-F238E27FC236}">
                <a16:creationId xmlns:a16="http://schemas.microsoft.com/office/drawing/2014/main" id="{C9398FB1-657A-9DAB-182F-58ADCC0C886B}"/>
              </a:ext>
            </a:extLst>
          </p:cNvPr>
          <p:cNvSpPr/>
          <p:nvPr/>
        </p:nvSpPr>
        <p:spPr>
          <a:xfrm>
            <a:off x="6697954" y="1144850"/>
            <a:ext cx="897591" cy="8975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5400" dirty="0"/>
          </a:p>
        </p:txBody>
      </p:sp>
      <p:sp>
        <p:nvSpPr>
          <p:cNvPr id="29" name="Google Shape;299;p30">
            <a:extLst>
              <a:ext uri="{FF2B5EF4-FFF2-40B4-BE49-F238E27FC236}">
                <a16:creationId xmlns:a16="http://schemas.microsoft.com/office/drawing/2014/main" id="{20D596B5-133B-498D-A7E7-8095FA6EB5AB}"/>
              </a:ext>
            </a:extLst>
          </p:cNvPr>
          <p:cNvSpPr txBox="1"/>
          <p:nvPr/>
        </p:nvSpPr>
        <p:spPr>
          <a:xfrm>
            <a:off x="6687137" y="798602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0;p30">
            <a:extLst>
              <a:ext uri="{FF2B5EF4-FFF2-40B4-BE49-F238E27FC236}">
                <a16:creationId xmlns:a16="http://schemas.microsoft.com/office/drawing/2014/main" id="{CAA6CFBE-1326-A9FF-64E1-07F46A8035FE}"/>
              </a:ext>
            </a:extLst>
          </p:cNvPr>
          <p:cNvSpPr/>
          <p:nvPr/>
        </p:nvSpPr>
        <p:spPr>
          <a:xfrm>
            <a:off x="6687137" y="2530037"/>
            <a:ext cx="897591" cy="89759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050" dirty="0"/>
          </a:p>
        </p:txBody>
      </p:sp>
      <p:sp>
        <p:nvSpPr>
          <p:cNvPr id="31" name="Google Shape;301;p30">
            <a:extLst>
              <a:ext uri="{FF2B5EF4-FFF2-40B4-BE49-F238E27FC236}">
                <a16:creationId xmlns:a16="http://schemas.microsoft.com/office/drawing/2014/main" id="{2BBA001A-CE00-420C-EF1C-C6BA9222F218}"/>
              </a:ext>
            </a:extLst>
          </p:cNvPr>
          <p:cNvSpPr txBox="1"/>
          <p:nvPr/>
        </p:nvSpPr>
        <p:spPr>
          <a:xfrm>
            <a:off x="6676320" y="218378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02;p30">
            <a:extLst>
              <a:ext uri="{FF2B5EF4-FFF2-40B4-BE49-F238E27FC236}">
                <a16:creationId xmlns:a16="http://schemas.microsoft.com/office/drawing/2014/main" id="{E1606EA3-123F-5789-004B-9E39DF62B737}"/>
              </a:ext>
            </a:extLst>
          </p:cNvPr>
          <p:cNvSpPr/>
          <p:nvPr/>
        </p:nvSpPr>
        <p:spPr>
          <a:xfrm>
            <a:off x="6676319" y="3812678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050" dirty="0"/>
          </a:p>
        </p:txBody>
      </p:sp>
      <p:sp>
        <p:nvSpPr>
          <p:cNvPr id="33" name="Google Shape;303;p30">
            <a:extLst>
              <a:ext uri="{FF2B5EF4-FFF2-40B4-BE49-F238E27FC236}">
                <a16:creationId xmlns:a16="http://schemas.microsoft.com/office/drawing/2014/main" id="{539C1AC4-78E8-C069-9064-C38EA61AE698}"/>
              </a:ext>
            </a:extLst>
          </p:cNvPr>
          <p:cNvSpPr txBox="1"/>
          <p:nvPr/>
        </p:nvSpPr>
        <p:spPr>
          <a:xfrm>
            <a:off x="6665502" y="346642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D4C8DB-5ED8-15BF-2D50-2FB5A53A239D}"/>
              </a:ext>
            </a:extLst>
          </p:cNvPr>
          <p:cNvGrpSpPr/>
          <p:nvPr/>
        </p:nvGrpSpPr>
        <p:grpSpPr>
          <a:xfrm>
            <a:off x="2685489" y="3398149"/>
            <a:ext cx="1575438" cy="1575438"/>
            <a:chOff x="3383815" y="4428437"/>
            <a:chExt cx="2100584" cy="210058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4DD88C4-EA30-E6FD-FD49-D06B87E28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3815" y="4428437"/>
              <a:ext cx="2100584" cy="210058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C36E08-C05B-4E95-D59E-17305B0C7A52}"/>
                </a:ext>
              </a:extLst>
            </p:cNvPr>
            <p:cNvSpPr txBox="1"/>
            <p:nvPr/>
          </p:nvSpPr>
          <p:spPr>
            <a:xfrm>
              <a:off x="3609951" y="5739829"/>
              <a:ext cx="164831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CH" sz="1800" dirty="0">
                  <a:solidFill>
                    <a:srgbClr val="FFFFFF"/>
                  </a:solidFill>
                </a:rPr>
                <a:t>Counter C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EEF5DD7-C704-2618-6F93-98C43C0FF7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89243" y="1321237"/>
            <a:ext cx="515012" cy="5150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75FCDD-D285-E5E2-0E5B-CFF05B382AE0}"/>
              </a:ext>
            </a:extLst>
          </p:cNvPr>
          <p:cNvSpPr txBox="1"/>
          <p:nvPr/>
        </p:nvSpPr>
        <p:spPr>
          <a:xfrm>
            <a:off x="7731414" y="1419478"/>
            <a:ext cx="880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500" dirty="0"/>
              <a:t>c</a:t>
            </a:r>
            <a:r>
              <a:rPr lang="en-CH" sz="1500" dirty="0"/>
              <a:t>ount++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FEEAD-FB53-470A-E288-A5E16552D4CC}"/>
              </a:ext>
            </a:extLst>
          </p:cNvPr>
          <p:cNvSpPr txBox="1"/>
          <p:nvPr/>
        </p:nvSpPr>
        <p:spPr>
          <a:xfrm>
            <a:off x="7673314" y="2824799"/>
            <a:ext cx="10054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CH" sz="1500" dirty="0"/>
              <a:t>WAITING</a:t>
            </a:r>
            <a:endParaRPr lang="en-CH" sz="15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DB461-4B5E-5EE1-0E5E-0B70B2B1304D}"/>
              </a:ext>
            </a:extLst>
          </p:cNvPr>
          <p:cNvSpPr txBox="1"/>
          <p:nvPr/>
        </p:nvSpPr>
        <p:spPr>
          <a:xfrm>
            <a:off x="8346994" y="66110"/>
            <a:ext cx="6190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srgbClr val="5B9BD5">
                    <a:lumMod val="75000"/>
                  </a:srgb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3303685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java.util.concurrent.Lock Interface</a:t>
            </a:r>
            <a:endParaRPr sz="1100"/>
          </a:p>
        </p:txBody>
      </p:sp>
      <p:sp>
        <p:nvSpPr>
          <p:cNvPr id="295" name="Google Shape;295;p50"/>
          <p:cNvSpPr txBox="1"/>
          <p:nvPr/>
        </p:nvSpPr>
        <p:spPr>
          <a:xfrm>
            <a:off x="311700" y="1080000"/>
            <a:ext cx="8650500" cy="27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low-level primitive than synchronized.</a:t>
            </a:r>
            <a:b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Clients need to implement: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lock(): Acquires the lock, blocks until it is acquired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trylock(): Acquire lock only if its lock is free when function is called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unlock(): Release the lock</a:t>
            </a:r>
            <a:b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more flexible structuring than synchronized blocks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50"/>
          <p:cNvSpPr txBox="1"/>
          <p:nvPr/>
        </p:nvSpPr>
        <p:spPr>
          <a:xfrm>
            <a:off x="1963350" y="3960325"/>
            <a:ext cx="53472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libri"/>
                <a:ea typeface="Calibri"/>
                <a:cs typeface="Calibri"/>
                <a:sym typeface="Calibri"/>
              </a:rPr>
              <a:t>What does it mean to be more flexible?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libri"/>
                <a:ea typeface="Calibri"/>
                <a:cs typeface="Calibri"/>
                <a:sym typeface="Calibri"/>
              </a:rPr>
              <a:t>Why is this useful?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B16454-3648-854E-B1F4-E05C3F59D515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A411A5-737B-1412-7DE1-5B6AF706AB84}"/>
              </a:ext>
            </a:extLst>
          </p:cNvPr>
          <p:cNvSpPr/>
          <p:nvPr/>
        </p:nvSpPr>
        <p:spPr>
          <a:xfrm>
            <a:off x="424114" y="1144851"/>
            <a:ext cx="3013910" cy="3348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CH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0724B7-AFC4-51DE-AB4E-EFC25DEA0321}"/>
              </a:ext>
            </a:extLst>
          </p:cNvPr>
          <p:cNvSpPr/>
          <p:nvPr/>
        </p:nvSpPr>
        <p:spPr>
          <a:xfrm>
            <a:off x="595563" y="2012282"/>
            <a:ext cx="2643939" cy="756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CH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E06A3-5023-ED3F-56D1-573B7E31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What exactly is a lock/monitor?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BA30B-B9AD-0392-398E-572F5AC0B0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Tx/>
              <a:buFont typeface="Calibri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Tx/>
                <a:buFont typeface="Calibri"/>
                <a:buNone/>
                <a:tabLst/>
                <a:defRPr/>
              </a:pPr>
              <a:t>27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E0935-BFA0-B1A0-C930-1C9787A78002}"/>
              </a:ext>
            </a:extLst>
          </p:cNvPr>
          <p:cNvSpPr txBox="1"/>
          <p:nvPr/>
        </p:nvSpPr>
        <p:spPr>
          <a:xfrm>
            <a:off x="1218903" y="1281634"/>
            <a:ext cx="14863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Counter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8D3A5-7BEA-E529-DCBC-C00DB5924B99}"/>
              </a:ext>
            </a:extLst>
          </p:cNvPr>
          <p:cNvSpPr txBox="1"/>
          <p:nvPr/>
        </p:nvSpPr>
        <p:spPr>
          <a:xfrm>
            <a:off x="685943" y="2416389"/>
            <a:ext cx="17475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int</a:t>
            </a: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srgbClr val="CDD6F4"/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 </a:t>
            </a: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count = 0;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B60F0-F69E-DEDD-4247-E6ED9ADB96E0}"/>
              </a:ext>
            </a:extLst>
          </p:cNvPr>
          <p:cNvSpPr txBox="1"/>
          <p:nvPr/>
        </p:nvSpPr>
        <p:spPr>
          <a:xfrm>
            <a:off x="1444396" y="2072311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attributes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80AFDF-F4F9-A543-30FF-31EA6BB67738}"/>
              </a:ext>
            </a:extLst>
          </p:cNvPr>
          <p:cNvSpPr/>
          <p:nvPr/>
        </p:nvSpPr>
        <p:spPr>
          <a:xfrm>
            <a:off x="595563" y="3024517"/>
            <a:ext cx="2643939" cy="1261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CH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EE5B7-80A2-AFCC-67CA-522AEE9682B7}"/>
              </a:ext>
            </a:extLst>
          </p:cNvPr>
          <p:cNvSpPr txBox="1"/>
          <p:nvPr/>
        </p:nvSpPr>
        <p:spPr>
          <a:xfrm>
            <a:off x="1464526" y="3116467"/>
            <a:ext cx="9060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methods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32C76-83FD-BC12-19F3-55CF88C26E79}"/>
              </a:ext>
            </a:extLst>
          </p:cNvPr>
          <p:cNvSpPr txBox="1"/>
          <p:nvPr/>
        </p:nvSpPr>
        <p:spPr>
          <a:xfrm>
            <a:off x="685944" y="3393467"/>
            <a:ext cx="23696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increment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() {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    </a:t>
            </a:r>
            <a:r>
              <a:rPr lang="en-GB" sz="1050" b="1" dirty="0" err="1">
                <a:solidFill>
                  <a:srgbClr val="C00000"/>
                </a:solidFill>
                <a:latin typeface="Courier New" panose="02070309020205020404" pitchFamily="49" charset="0"/>
              </a:rPr>
              <a:t>myLock.lock</a:t>
            </a:r>
            <a:r>
              <a:rPr lang="en-GB" sz="1050" b="1" dirty="0">
                <a:solidFill>
                  <a:srgbClr val="C00000"/>
                </a:solidFill>
                <a:latin typeface="Courier New" panose="02070309020205020404" pitchFamily="49" charset="0"/>
              </a:rPr>
              <a:t>()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    count++;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    </a:t>
            </a:r>
            <a:r>
              <a:rPr lang="en-GB" sz="1050" b="1" dirty="0" err="1">
                <a:solidFill>
                  <a:srgbClr val="C00000"/>
                </a:solidFill>
                <a:latin typeface="Courier New" panose="02070309020205020404" pitchFamily="49" charset="0"/>
              </a:rPr>
              <a:t>myLock.unlock</a:t>
            </a:r>
            <a:r>
              <a:rPr lang="en-GB" sz="1050" b="1" dirty="0">
                <a:solidFill>
                  <a:srgbClr val="C00000"/>
                </a:solidFill>
                <a:latin typeface="Courier New" panose="02070309020205020404" pitchFamily="49" charset="0"/>
              </a:rPr>
              <a:t>();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urier New" panose="02070309020205020404" pitchFamily="49" charset="0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904843-80A1-A42F-6FEE-5975650EBD25}"/>
              </a:ext>
            </a:extLst>
          </p:cNvPr>
          <p:cNvSpPr txBox="1"/>
          <p:nvPr/>
        </p:nvSpPr>
        <p:spPr>
          <a:xfrm>
            <a:off x="996487" y="1695417"/>
            <a:ext cx="18918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Counter C = new Counter()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03C3F5-8042-48E4-519A-89627661E526}"/>
              </a:ext>
            </a:extLst>
          </p:cNvPr>
          <p:cNvGrpSpPr/>
          <p:nvPr/>
        </p:nvGrpSpPr>
        <p:grpSpPr>
          <a:xfrm>
            <a:off x="2606093" y="3393466"/>
            <a:ext cx="1723976" cy="1575438"/>
            <a:chOff x="3284790" y="4409919"/>
            <a:chExt cx="2298634" cy="21005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D554ED8-D448-CD84-1526-EF1CAF8D5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3284790" y="4409919"/>
              <a:ext cx="2298634" cy="210058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7BA299-2A85-6C15-9BAB-E00379809DA6}"/>
                </a:ext>
              </a:extLst>
            </p:cNvPr>
            <p:cNvSpPr txBox="1"/>
            <p:nvPr/>
          </p:nvSpPr>
          <p:spPr>
            <a:xfrm>
              <a:off x="3609950" y="5731218"/>
              <a:ext cx="16483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Counter C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EEF5DD7-C704-2618-6F93-98C43C0FF7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60519" y="4213840"/>
            <a:ext cx="872951" cy="872951"/>
          </a:xfrm>
          <a:prstGeom prst="rect">
            <a:avLst/>
          </a:prstGeom>
        </p:spPr>
      </p:pic>
      <p:sp>
        <p:nvSpPr>
          <p:cNvPr id="28" name="Google Shape;298;p30">
            <a:extLst>
              <a:ext uri="{FF2B5EF4-FFF2-40B4-BE49-F238E27FC236}">
                <a16:creationId xmlns:a16="http://schemas.microsoft.com/office/drawing/2014/main" id="{C9398FB1-657A-9DAB-182F-58ADCC0C886B}"/>
              </a:ext>
            </a:extLst>
          </p:cNvPr>
          <p:cNvSpPr/>
          <p:nvPr/>
        </p:nvSpPr>
        <p:spPr>
          <a:xfrm>
            <a:off x="6697954" y="1144850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9;p30">
            <a:extLst>
              <a:ext uri="{FF2B5EF4-FFF2-40B4-BE49-F238E27FC236}">
                <a16:creationId xmlns:a16="http://schemas.microsoft.com/office/drawing/2014/main" id="{20D596B5-133B-498D-A7E7-8095FA6EB5AB}"/>
              </a:ext>
            </a:extLst>
          </p:cNvPr>
          <p:cNvSpPr txBox="1"/>
          <p:nvPr/>
        </p:nvSpPr>
        <p:spPr>
          <a:xfrm>
            <a:off x="6687137" y="798602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0;p30">
            <a:extLst>
              <a:ext uri="{FF2B5EF4-FFF2-40B4-BE49-F238E27FC236}">
                <a16:creationId xmlns:a16="http://schemas.microsoft.com/office/drawing/2014/main" id="{CAA6CFBE-1326-A9FF-64E1-07F46A8035FE}"/>
              </a:ext>
            </a:extLst>
          </p:cNvPr>
          <p:cNvSpPr/>
          <p:nvPr/>
        </p:nvSpPr>
        <p:spPr>
          <a:xfrm>
            <a:off x="6687137" y="2530037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01;p30">
            <a:extLst>
              <a:ext uri="{FF2B5EF4-FFF2-40B4-BE49-F238E27FC236}">
                <a16:creationId xmlns:a16="http://schemas.microsoft.com/office/drawing/2014/main" id="{2BBA001A-CE00-420C-EF1C-C6BA9222F218}"/>
              </a:ext>
            </a:extLst>
          </p:cNvPr>
          <p:cNvSpPr txBox="1"/>
          <p:nvPr/>
        </p:nvSpPr>
        <p:spPr>
          <a:xfrm>
            <a:off x="6676320" y="218378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02;p30">
            <a:extLst>
              <a:ext uri="{FF2B5EF4-FFF2-40B4-BE49-F238E27FC236}">
                <a16:creationId xmlns:a16="http://schemas.microsoft.com/office/drawing/2014/main" id="{E1606EA3-123F-5789-004B-9E39DF62B737}"/>
              </a:ext>
            </a:extLst>
          </p:cNvPr>
          <p:cNvSpPr/>
          <p:nvPr/>
        </p:nvSpPr>
        <p:spPr>
          <a:xfrm>
            <a:off x="6676319" y="3812678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03;p30">
            <a:extLst>
              <a:ext uri="{FF2B5EF4-FFF2-40B4-BE49-F238E27FC236}">
                <a16:creationId xmlns:a16="http://schemas.microsoft.com/office/drawing/2014/main" id="{539C1AC4-78E8-C069-9064-C38EA61AE698}"/>
              </a:ext>
            </a:extLst>
          </p:cNvPr>
          <p:cNvSpPr txBox="1"/>
          <p:nvPr/>
        </p:nvSpPr>
        <p:spPr>
          <a:xfrm>
            <a:off x="6665502" y="346642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E6A119-A19A-252D-4773-AD80E4001DCE}"/>
              </a:ext>
            </a:extLst>
          </p:cNvPr>
          <p:cNvSpPr txBox="1"/>
          <p:nvPr/>
        </p:nvSpPr>
        <p:spPr>
          <a:xfrm>
            <a:off x="8346994" y="66110"/>
            <a:ext cx="6190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custom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343F6D-380F-3889-E296-2BB821AA53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406483" y="2621422"/>
            <a:ext cx="1162042" cy="10500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ECDC514-49C8-7960-C056-287585EB3E11}"/>
              </a:ext>
            </a:extLst>
          </p:cNvPr>
          <p:cNvSpPr txBox="1"/>
          <p:nvPr/>
        </p:nvSpPr>
        <p:spPr>
          <a:xfrm>
            <a:off x="4623038" y="3268751"/>
            <a:ext cx="72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dirty="0">
                <a:solidFill>
                  <a:schemeClr val="bg1"/>
                </a:solidFill>
              </a:rPr>
              <a:t>myLock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D118F-1591-0645-3A30-8C840343A1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96211" y="3323127"/>
            <a:ext cx="588411" cy="5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89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06A3-5023-ED3F-56D1-573B7E31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What exactly is a lock/monitor?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BA30B-B9AD-0392-398E-572F5AC0B0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Tx/>
              <a:buFont typeface="Calibri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Tx/>
                <a:buFont typeface="Calibri"/>
                <a:buNone/>
                <a:tabLst/>
                <a:defRPr/>
              </a:pPr>
              <a:t>28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8" name="Google Shape;298;p30">
            <a:extLst>
              <a:ext uri="{FF2B5EF4-FFF2-40B4-BE49-F238E27FC236}">
                <a16:creationId xmlns:a16="http://schemas.microsoft.com/office/drawing/2014/main" id="{C9398FB1-657A-9DAB-182F-58ADCC0C886B}"/>
              </a:ext>
            </a:extLst>
          </p:cNvPr>
          <p:cNvSpPr/>
          <p:nvPr/>
        </p:nvSpPr>
        <p:spPr>
          <a:xfrm>
            <a:off x="6697954" y="1144850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9;p30">
            <a:extLst>
              <a:ext uri="{FF2B5EF4-FFF2-40B4-BE49-F238E27FC236}">
                <a16:creationId xmlns:a16="http://schemas.microsoft.com/office/drawing/2014/main" id="{20D596B5-133B-498D-A7E7-8095FA6EB5AB}"/>
              </a:ext>
            </a:extLst>
          </p:cNvPr>
          <p:cNvSpPr txBox="1"/>
          <p:nvPr/>
        </p:nvSpPr>
        <p:spPr>
          <a:xfrm>
            <a:off x="6687137" y="798602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0;p30">
            <a:extLst>
              <a:ext uri="{FF2B5EF4-FFF2-40B4-BE49-F238E27FC236}">
                <a16:creationId xmlns:a16="http://schemas.microsoft.com/office/drawing/2014/main" id="{CAA6CFBE-1326-A9FF-64E1-07F46A8035FE}"/>
              </a:ext>
            </a:extLst>
          </p:cNvPr>
          <p:cNvSpPr/>
          <p:nvPr/>
        </p:nvSpPr>
        <p:spPr>
          <a:xfrm>
            <a:off x="6687137" y="2530037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01;p30">
            <a:extLst>
              <a:ext uri="{FF2B5EF4-FFF2-40B4-BE49-F238E27FC236}">
                <a16:creationId xmlns:a16="http://schemas.microsoft.com/office/drawing/2014/main" id="{2BBA001A-CE00-420C-EF1C-C6BA9222F218}"/>
              </a:ext>
            </a:extLst>
          </p:cNvPr>
          <p:cNvSpPr txBox="1"/>
          <p:nvPr/>
        </p:nvSpPr>
        <p:spPr>
          <a:xfrm>
            <a:off x="6676320" y="218378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02;p30">
            <a:extLst>
              <a:ext uri="{FF2B5EF4-FFF2-40B4-BE49-F238E27FC236}">
                <a16:creationId xmlns:a16="http://schemas.microsoft.com/office/drawing/2014/main" id="{E1606EA3-123F-5789-004B-9E39DF62B737}"/>
              </a:ext>
            </a:extLst>
          </p:cNvPr>
          <p:cNvSpPr/>
          <p:nvPr/>
        </p:nvSpPr>
        <p:spPr>
          <a:xfrm>
            <a:off x="6676319" y="3812678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03;p30">
            <a:extLst>
              <a:ext uri="{FF2B5EF4-FFF2-40B4-BE49-F238E27FC236}">
                <a16:creationId xmlns:a16="http://schemas.microsoft.com/office/drawing/2014/main" id="{539C1AC4-78E8-C069-9064-C38EA61AE698}"/>
              </a:ext>
            </a:extLst>
          </p:cNvPr>
          <p:cNvSpPr txBox="1"/>
          <p:nvPr/>
        </p:nvSpPr>
        <p:spPr>
          <a:xfrm>
            <a:off x="6665502" y="346642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5D3686-F290-361C-7F9E-32F4B758962B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3438024" y="1593646"/>
            <a:ext cx="3259930" cy="1225677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3D4DD4-EDAF-C85F-334B-61FC1A8BA6A4}"/>
              </a:ext>
            </a:extLst>
          </p:cNvPr>
          <p:cNvSpPr txBox="1"/>
          <p:nvPr/>
        </p:nvSpPr>
        <p:spPr>
          <a:xfrm>
            <a:off x="4646115" y="1545376"/>
            <a:ext cx="1159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C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ncrement()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9268E9-7C4D-A7A7-A2A3-126CC63B8951}"/>
              </a:ext>
            </a:extLst>
          </p:cNvPr>
          <p:cNvSpPr txBox="1"/>
          <p:nvPr/>
        </p:nvSpPr>
        <p:spPr>
          <a:xfrm>
            <a:off x="8346994" y="66110"/>
            <a:ext cx="6190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custom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ACA65C-CD66-0539-7AAC-14E3B6D46DDC}"/>
              </a:ext>
            </a:extLst>
          </p:cNvPr>
          <p:cNvSpPr/>
          <p:nvPr/>
        </p:nvSpPr>
        <p:spPr>
          <a:xfrm>
            <a:off x="424114" y="1144851"/>
            <a:ext cx="3013910" cy="3348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CH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0764F7-A074-7313-599E-98B964329759}"/>
              </a:ext>
            </a:extLst>
          </p:cNvPr>
          <p:cNvSpPr/>
          <p:nvPr/>
        </p:nvSpPr>
        <p:spPr>
          <a:xfrm>
            <a:off x="595563" y="2012282"/>
            <a:ext cx="2643939" cy="756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CH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1718DB-53CC-6524-C4A7-49A31E6C2241}"/>
              </a:ext>
            </a:extLst>
          </p:cNvPr>
          <p:cNvSpPr txBox="1"/>
          <p:nvPr/>
        </p:nvSpPr>
        <p:spPr>
          <a:xfrm>
            <a:off x="1218903" y="1281634"/>
            <a:ext cx="14863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Counter 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265D64-4ACB-A028-0719-D85E8F6B52A5}"/>
              </a:ext>
            </a:extLst>
          </p:cNvPr>
          <p:cNvSpPr txBox="1"/>
          <p:nvPr/>
        </p:nvSpPr>
        <p:spPr>
          <a:xfrm>
            <a:off x="685943" y="2416389"/>
            <a:ext cx="17475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int</a:t>
            </a: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srgbClr val="CDD6F4"/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 </a:t>
            </a: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count = 0;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15E382-7105-96AE-75DE-D3ED9C26D8D8}"/>
              </a:ext>
            </a:extLst>
          </p:cNvPr>
          <p:cNvSpPr txBox="1"/>
          <p:nvPr/>
        </p:nvSpPr>
        <p:spPr>
          <a:xfrm>
            <a:off x="1444396" y="2072311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attributes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571FC6-E11E-D629-5AB6-5025DCBD1509}"/>
              </a:ext>
            </a:extLst>
          </p:cNvPr>
          <p:cNvSpPr/>
          <p:nvPr/>
        </p:nvSpPr>
        <p:spPr>
          <a:xfrm>
            <a:off x="595563" y="3024517"/>
            <a:ext cx="2643939" cy="1261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CH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B20935-0602-46E4-DAEF-248E9E660EBA}"/>
              </a:ext>
            </a:extLst>
          </p:cNvPr>
          <p:cNvSpPr txBox="1"/>
          <p:nvPr/>
        </p:nvSpPr>
        <p:spPr>
          <a:xfrm>
            <a:off x="1464526" y="3116467"/>
            <a:ext cx="9060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methods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631871-4627-0625-60EB-FAB5FCF1B93D}"/>
              </a:ext>
            </a:extLst>
          </p:cNvPr>
          <p:cNvSpPr txBox="1"/>
          <p:nvPr/>
        </p:nvSpPr>
        <p:spPr>
          <a:xfrm>
            <a:off x="685944" y="3393467"/>
            <a:ext cx="23696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increment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() {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    </a:t>
            </a:r>
            <a:r>
              <a:rPr lang="en-GB" sz="1050" b="1" dirty="0" err="1">
                <a:solidFill>
                  <a:srgbClr val="C00000"/>
                </a:solidFill>
                <a:latin typeface="Courier New" panose="02070309020205020404" pitchFamily="49" charset="0"/>
              </a:rPr>
              <a:t>myLock.lock</a:t>
            </a:r>
            <a:r>
              <a:rPr lang="en-GB" sz="1050" b="1" dirty="0">
                <a:solidFill>
                  <a:srgbClr val="C00000"/>
                </a:solidFill>
                <a:latin typeface="Courier New" panose="02070309020205020404" pitchFamily="49" charset="0"/>
              </a:rPr>
              <a:t>()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    count++;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    </a:t>
            </a:r>
            <a:r>
              <a:rPr lang="en-GB" sz="1050" b="1" dirty="0" err="1">
                <a:solidFill>
                  <a:srgbClr val="C00000"/>
                </a:solidFill>
                <a:latin typeface="Courier New" panose="02070309020205020404" pitchFamily="49" charset="0"/>
              </a:rPr>
              <a:t>myLock.unlock</a:t>
            </a:r>
            <a:r>
              <a:rPr lang="en-GB" sz="1050" b="1" dirty="0">
                <a:solidFill>
                  <a:srgbClr val="C00000"/>
                </a:solidFill>
                <a:latin typeface="Courier New" panose="02070309020205020404" pitchFamily="49" charset="0"/>
              </a:rPr>
              <a:t>();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urier New" panose="02070309020205020404" pitchFamily="49" charset="0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CD0971-79EF-6BE4-8A50-759EE021FBA1}"/>
              </a:ext>
            </a:extLst>
          </p:cNvPr>
          <p:cNvSpPr txBox="1"/>
          <p:nvPr/>
        </p:nvSpPr>
        <p:spPr>
          <a:xfrm>
            <a:off x="996487" y="1695417"/>
            <a:ext cx="18918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Counter C = new Counter()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6B968F-C8D9-1BF0-F4F7-53AB428714D9}"/>
              </a:ext>
            </a:extLst>
          </p:cNvPr>
          <p:cNvGrpSpPr/>
          <p:nvPr/>
        </p:nvGrpSpPr>
        <p:grpSpPr>
          <a:xfrm>
            <a:off x="2606093" y="3393466"/>
            <a:ext cx="1723976" cy="1575438"/>
            <a:chOff x="3284790" y="4409919"/>
            <a:chExt cx="2298634" cy="210058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F6CCFB4-7860-5AF7-18A5-362491D6E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3284790" y="4409919"/>
              <a:ext cx="2298634" cy="210058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7DA101-4998-F27C-3DF5-BAB41DB0F063}"/>
                </a:ext>
              </a:extLst>
            </p:cNvPr>
            <p:cNvSpPr txBox="1"/>
            <p:nvPr/>
          </p:nvSpPr>
          <p:spPr>
            <a:xfrm>
              <a:off x="3609950" y="5731218"/>
              <a:ext cx="16483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Counter C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C53FE0EB-B1DB-DC24-8182-EA94CAB83B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60519" y="4213840"/>
            <a:ext cx="872951" cy="872951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9FFF8486-A341-644A-2BD4-189FE6DB1E57}"/>
              </a:ext>
            </a:extLst>
          </p:cNvPr>
          <p:cNvGrpSpPr/>
          <p:nvPr/>
        </p:nvGrpSpPr>
        <p:grpSpPr>
          <a:xfrm>
            <a:off x="4423816" y="2662469"/>
            <a:ext cx="1278139" cy="1224982"/>
            <a:chOff x="3790873" y="1497204"/>
            <a:chExt cx="1278139" cy="122498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280C577-5B65-986A-C17D-FCE70C11E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3790873" y="1497204"/>
              <a:ext cx="1162042" cy="105005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63BD15B-B67F-E3D8-CD14-8C8B10E13603}"/>
                </a:ext>
              </a:extLst>
            </p:cNvPr>
            <p:cNvSpPr txBox="1"/>
            <p:nvPr/>
          </p:nvSpPr>
          <p:spPr>
            <a:xfrm>
              <a:off x="4007428" y="2144533"/>
              <a:ext cx="7289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dirty="0">
                  <a:solidFill>
                    <a:schemeClr val="bg1"/>
                  </a:solidFill>
                </a:rPr>
                <a:t>myLock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6296BBB-2108-CA5F-0639-8477E329D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80601" y="2198909"/>
              <a:ext cx="588411" cy="523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025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06A3-5023-ED3F-56D1-573B7E31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What exactly is a lock/monitor?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BA30B-B9AD-0392-398E-572F5AC0B0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Tx/>
              <a:buFont typeface="Calibri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Tx/>
                <a:buFont typeface="Calibri"/>
                <a:buNone/>
                <a:tabLst/>
                <a:defRPr/>
              </a:pPr>
              <a:t>29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8" name="Google Shape;298;p30">
            <a:extLst>
              <a:ext uri="{FF2B5EF4-FFF2-40B4-BE49-F238E27FC236}">
                <a16:creationId xmlns:a16="http://schemas.microsoft.com/office/drawing/2014/main" id="{C9398FB1-657A-9DAB-182F-58ADCC0C886B}"/>
              </a:ext>
            </a:extLst>
          </p:cNvPr>
          <p:cNvSpPr/>
          <p:nvPr/>
        </p:nvSpPr>
        <p:spPr>
          <a:xfrm>
            <a:off x="6697954" y="1144850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9;p30">
            <a:extLst>
              <a:ext uri="{FF2B5EF4-FFF2-40B4-BE49-F238E27FC236}">
                <a16:creationId xmlns:a16="http://schemas.microsoft.com/office/drawing/2014/main" id="{20D596B5-133B-498D-A7E7-8095FA6EB5AB}"/>
              </a:ext>
            </a:extLst>
          </p:cNvPr>
          <p:cNvSpPr txBox="1"/>
          <p:nvPr/>
        </p:nvSpPr>
        <p:spPr>
          <a:xfrm>
            <a:off x="6687137" y="798602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0;p30">
            <a:extLst>
              <a:ext uri="{FF2B5EF4-FFF2-40B4-BE49-F238E27FC236}">
                <a16:creationId xmlns:a16="http://schemas.microsoft.com/office/drawing/2014/main" id="{CAA6CFBE-1326-A9FF-64E1-07F46A8035FE}"/>
              </a:ext>
            </a:extLst>
          </p:cNvPr>
          <p:cNvSpPr/>
          <p:nvPr/>
        </p:nvSpPr>
        <p:spPr>
          <a:xfrm>
            <a:off x="6687137" y="2530037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01;p30">
            <a:extLst>
              <a:ext uri="{FF2B5EF4-FFF2-40B4-BE49-F238E27FC236}">
                <a16:creationId xmlns:a16="http://schemas.microsoft.com/office/drawing/2014/main" id="{2BBA001A-CE00-420C-EF1C-C6BA9222F218}"/>
              </a:ext>
            </a:extLst>
          </p:cNvPr>
          <p:cNvSpPr txBox="1"/>
          <p:nvPr/>
        </p:nvSpPr>
        <p:spPr>
          <a:xfrm>
            <a:off x="6676320" y="218378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02;p30">
            <a:extLst>
              <a:ext uri="{FF2B5EF4-FFF2-40B4-BE49-F238E27FC236}">
                <a16:creationId xmlns:a16="http://schemas.microsoft.com/office/drawing/2014/main" id="{E1606EA3-123F-5789-004B-9E39DF62B737}"/>
              </a:ext>
            </a:extLst>
          </p:cNvPr>
          <p:cNvSpPr/>
          <p:nvPr/>
        </p:nvSpPr>
        <p:spPr>
          <a:xfrm>
            <a:off x="6676319" y="3812678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03;p30">
            <a:extLst>
              <a:ext uri="{FF2B5EF4-FFF2-40B4-BE49-F238E27FC236}">
                <a16:creationId xmlns:a16="http://schemas.microsoft.com/office/drawing/2014/main" id="{539C1AC4-78E8-C069-9064-C38EA61AE698}"/>
              </a:ext>
            </a:extLst>
          </p:cNvPr>
          <p:cNvSpPr txBox="1"/>
          <p:nvPr/>
        </p:nvSpPr>
        <p:spPr>
          <a:xfrm>
            <a:off x="6665502" y="346642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5D3686-F290-361C-7F9E-32F4B758962B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3438024" y="1593646"/>
            <a:ext cx="3259930" cy="1225677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3D4DD4-EDAF-C85F-334B-61FC1A8BA6A4}"/>
              </a:ext>
            </a:extLst>
          </p:cNvPr>
          <p:cNvSpPr txBox="1"/>
          <p:nvPr/>
        </p:nvSpPr>
        <p:spPr>
          <a:xfrm>
            <a:off x="4646115" y="1545376"/>
            <a:ext cx="1159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C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ncrement()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9268E9-7C4D-A7A7-A2A3-126CC63B8951}"/>
              </a:ext>
            </a:extLst>
          </p:cNvPr>
          <p:cNvSpPr txBox="1"/>
          <p:nvPr/>
        </p:nvSpPr>
        <p:spPr>
          <a:xfrm>
            <a:off x="8346994" y="66110"/>
            <a:ext cx="6190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custom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ACA65C-CD66-0539-7AAC-14E3B6D46DDC}"/>
              </a:ext>
            </a:extLst>
          </p:cNvPr>
          <p:cNvSpPr/>
          <p:nvPr/>
        </p:nvSpPr>
        <p:spPr>
          <a:xfrm>
            <a:off x="424114" y="1144851"/>
            <a:ext cx="3013910" cy="3348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CH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0764F7-A074-7313-599E-98B964329759}"/>
              </a:ext>
            </a:extLst>
          </p:cNvPr>
          <p:cNvSpPr/>
          <p:nvPr/>
        </p:nvSpPr>
        <p:spPr>
          <a:xfrm>
            <a:off x="595563" y="2012282"/>
            <a:ext cx="2643939" cy="756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CH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1718DB-53CC-6524-C4A7-49A31E6C2241}"/>
              </a:ext>
            </a:extLst>
          </p:cNvPr>
          <p:cNvSpPr txBox="1"/>
          <p:nvPr/>
        </p:nvSpPr>
        <p:spPr>
          <a:xfrm>
            <a:off x="1218903" y="1281634"/>
            <a:ext cx="14863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Counter 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265D64-4ACB-A028-0719-D85E8F6B52A5}"/>
              </a:ext>
            </a:extLst>
          </p:cNvPr>
          <p:cNvSpPr txBox="1"/>
          <p:nvPr/>
        </p:nvSpPr>
        <p:spPr>
          <a:xfrm>
            <a:off x="685943" y="2416389"/>
            <a:ext cx="17475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int</a:t>
            </a: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srgbClr val="CDD6F4"/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 </a:t>
            </a: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count = 0;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15E382-7105-96AE-75DE-D3ED9C26D8D8}"/>
              </a:ext>
            </a:extLst>
          </p:cNvPr>
          <p:cNvSpPr txBox="1"/>
          <p:nvPr/>
        </p:nvSpPr>
        <p:spPr>
          <a:xfrm>
            <a:off x="1444396" y="2072311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attributes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571FC6-E11E-D629-5AB6-5025DCBD1509}"/>
              </a:ext>
            </a:extLst>
          </p:cNvPr>
          <p:cNvSpPr/>
          <p:nvPr/>
        </p:nvSpPr>
        <p:spPr>
          <a:xfrm>
            <a:off x="595563" y="3024517"/>
            <a:ext cx="2643939" cy="1261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CH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B20935-0602-46E4-DAEF-248E9E660EBA}"/>
              </a:ext>
            </a:extLst>
          </p:cNvPr>
          <p:cNvSpPr txBox="1"/>
          <p:nvPr/>
        </p:nvSpPr>
        <p:spPr>
          <a:xfrm>
            <a:off x="1464526" y="3116467"/>
            <a:ext cx="9060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methods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631871-4627-0625-60EB-FAB5FCF1B93D}"/>
              </a:ext>
            </a:extLst>
          </p:cNvPr>
          <p:cNvSpPr txBox="1"/>
          <p:nvPr/>
        </p:nvSpPr>
        <p:spPr>
          <a:xfrm>
            <a:off x="685944" y="3393467"/>
            <a:ext cx="23696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increment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() {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    </a:t>
            </a:r>
            <a:r>
              <a:rPr lang="en-GB" sz="1050" b="1" dirty="0" err="1">
                <a:solidFill>
                  <a:srgbClr val="C00000"/>
                </a:solidFill>
                <a:latin typeface="Courier New" panose="02070309020205020404" pitchFamily="49" charset="0"/>
              </a:rPr>
              <a:t>myLock.lock</a:t>
            </a:r>
            <a:r>
              <a:rPr lang="en-GB" sz="1050" b="1" dirty="0">
                <a:solidFill>
                  <a:srgbClr val="C00000"/>
                </a:solidFill>
                <a:latin typeface="Courier New" panose="02070309020205020404" pitchFamily="49" charset="0"/>
              </a:rPr>
              <a:t>()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    count++;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    </a:t>
            </a:r>
            <a:r>
              <a:rPr lang="en-GB" sz="1050" b="1" dirty="0" err="1">
                <a:solidFill>
                  <a:srgbClr val="C00000"/>
                </a:solidFill>
                <a:latin typeface="Courier New" panose="02070309020205020404" pitchFamily="49" charset="0"/>
              </a:rPr>
              <a:t>myLock.unlock</a:t>
            </a:r>
            <a:r>
              <a:rPr lang="en-GB" sz="1050" b="1" dirty="0">
                <a:solidFill>
                  <a:srgbClr val="C00000"/>
                </a:solidFill>
                <a:latin typeface="Courier New" panose="02070309020205020404" pitchFamily="49" charset="0"/>
              </a:rPr>
              <a:t>();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urier New" panose="02070309020205020404" pitchFamily="49" charset="0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CD0971-79EF-6BE4-8A50-759EE021FBA1}"/>
              </a:ext>
            </a:extLst>
          </p:cNvPr>
          <p:cNvSpPr txBox="1"/>
          <p:nvPr/>
        </p:nvSpPr>
        <p:spPr>
          <a:xfrm>
            <a:off x="996487" y="1695417"/>
            <a:ext cx="18918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Counter C = new Counter()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6B968F-C8D9-1BF0-F4F7-53AB428714D9}"/>
              </a:ext>
            </a:extLst>
          </p:cNvPr>
          <p:cNvGrpSpPr/>
          <p:nvPr/>
        </p:nvGrpSpPr>
        <p:grpSpPr>
          <a:xfrm>
            <a:off x="2606093" y="3393466"/>
            <a:ext cx="1723976" cy="1575438"/>
            <a:chOff x="3284790" y="4409919"/>
            <a:chExt cx="2298634" cy="210058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F6CCFB4-7860-5AF7-18A5-362491D6E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3284790" y="4409919"/>
              <a:ext cx="2298634" cy="210058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7DA101-4998-F27C-3DF5-BAB41DB0F063}"/>
                </a:ext>
              </a:extLst>
            </p:cNvPr>
            <p:cNvSpPr txBox="1"/>
            <p:nvPr/>
          </p:nvSpPr>
          <p:spPr>
            <a:xfrm>
              <a:off x="3609950" y="5731218"/>
              <a:ext cx="16483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Counter C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C53FE0EB-B1DB-DC24-8182-EA94CAB83B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60519" y="4213840"/>
            <a:ext cx="872951" cy="872951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9FFF8486-A341-644A-2BD4-189FE6DB1E57}"/>
              </a:ext>
            </a:extLst>
          </p:cNvPr>
          <p:cNvGrpSpPr/>
          <p:nvPr/>
        </p:nvGrpSpPr>
        <p:grpSpPr>
          <a:xfrm>
            <a:off x="4423816" y="2662469"/>
            <a:ext cx="1278139" cy="1224982"/>
            <a:chOff x="3790873" y="1497204"/>
            <a:chExt cx="1278139" cy="122498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280C577-5B65-986A-C17D-FCE70C11E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3790873" y="1497204"/>
              <a:ext cx="1162042" cy="105005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63BD15B-B67F-E3D8-CD14-8C8B10E13603}"/>
                </a:ext>
              </a:extLst>
            </p:cNvPr>
            <p:cNvSpPr txBox="1"/>
            <p:nvPr/>
          </p:nvSpPr>
          <p:spPr>
            <a:xfrm>
              <a:off x="4007428" y="2144533"/>
              <a:ext cx="7289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dirty="0">
                  <a:solidFill>
                    <a:schemeClr val="bg1"/>
                  </a:solidFill>
                </a:rPr>
                <a:t>myLock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6296BBB-2108-CA5F-0639-8477E329D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80601" y="2198909"/>
              <a:ext cx="588411" cy="523277"/>
            </a:xfrm>
            <a:prstGeom prst="rect">
              <a:avLst/>
            </a:prstGeom>
          </p:spPr>
        </p:pic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0F9481-9465-7174-3353-072090D646CD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2179882" y="3187495"/>
            <a:ext cx="2243934" cy="481131"/>
          </a:xfrm>
          <a:prstGeom prst="straightConnector1">
            <a:avLst/>
          </a:prstGeom>
          <a:ln w="793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67A787-09F1-F007-CB2E-255B91A714F4}"/>
              </a:ext>
            </a:extLst>
          </p:cNvPr>
          <p:cNvSpPr txBox="1"/>
          <p:nvPr/>
        </p:nvSpPr>
        <p:spPr>
          <a:xfrm>
            <a:off x="2536693" y="3147072"/>
            <a:ext cx="6559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lock()</a:t>
            </a:r>
          </a:p>
        </p:txBody>
      </p:sp>
    </p:spTree>
    <p:extLst>
      <p:ext uri="{BB962C8B-B14F-4D97-AF65-F5344CB8AC3E}">
        <p14:creationId xmlns:p14="http://schemas.microsoft.com/office/powerpoint/2010/main" val="129135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4D790-FA7A-165F-A975-722DDB11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Evaluation (G-18)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A330F1-52D8-49DF-3220-53DD9A128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Please</a:t>
            </a:r>
            <a:r>
              <a:rPr lang="de-CH" dirty="0"/>
              <a:t> </a:t>
            </a:r>
            <a:r>
              <a:rPr lang="de-CH" dirty="0" err="1"/>
              <a:t>fill</a:t>
            </a:r>
            <a:r>
              <a:rPr lang="de-CH" dirty="0"/>
              <a:t> in the </a:t>
            </a:r>
            <a:r>
              <a:rPr lang="de-CH" dirty="0" err="1"/>
              <a:t>evaluation</a:t>
            </a:r>
            <a:r>
              <a:rPr lang="de-CH" dirty="0"/>
              <a:t> (~5min)</a:t>
            </a:r>
          </a:p>
          <a:p>
            <a:endParaRPr lang="de-CH" dirty="0"/>
          </a:p>
          <a:p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anonymous</a:t>
            </a:r>
            <a:endParaRPr lang="de-CH" dirty="0"/>
          </a:p>
          <a:p>
            <a:r>
              <a:rPr lang="de-CH" dirty="0"/>
              <a:t>(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don’t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 to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logged</a:t>
            </a:r>
            <a:r>
              <a:rPr lang="de-CH" dirty="0"/>
              <a:t> in, </a:t>
            </a:r>
            <a:r>
              <a:rPr lang="de-CH" dirty="0" err="1"/>
              <a:t>no</a:t>
            </a:r>
            <a:r>
              <a:rPr lang="de-CH" dirty="0"/>
              <a:t> PII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stored</a:t>
            </a:r>
            <a:r>
              <a:rPr lang="de-CH" dirty="0"/>
              <a:t>)</a:t>
            </a:r>
          </a:p>
          <a:p>
            <a:endParaRPr lang="de-CH" dirty="0"/>
          </a:p>
          <a:p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helps</a:t>
            </a:r>
            <a:r>
              <a:rPr lang="de-CH" dirty="0"/>
              <a:t> </a:t>
            </a:r>
            <a:r>
              <a:rPr lang="de-CH" dirty="0" err="1"/>
              <a:t>us</a:t>
            </a:r>
            <a:r>
              <a:rPr lang="de-CH" dirty="0"/>
              <a:t> </a:t>
            </a:r>
            <a:r>
              <a:rPr lang="de-CH" dirty="0" err="1"/>
              <a:t>improving</a:t>
            </a:r>
            <a:r>
              <a:rPr lang="de-CH" dirty="0"/>
              <a:t> the </a:t>
            </a:r>
            <a:r>
              <a:rPr lang="de-CH" dirty="0" err="1"/>
              <a:t>exercise</a:t>
            </a:r>
            <a:r>
              <a:rPr lang="de-CH" dirty="0"/>
              <a:t> </a:t>
            </a:r>
            <a:r>
              <a:rPr lang="de-CH"/>
              <a:t>sessions</a:t>
            </a:r>
            <a:endParaRPr lang="de-CH" dirty="0"/>
          </a:p>
          <a:p>
            <a:endParaRPr lang="de-C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E74F69-7B1A-B7FB-A375-CD91501BD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130" y="135793"/>
            <a:ext cx="2226365" cy="224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54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34FB02-50B6-FCFD-537C-37A0779AEA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4633" y="2636565"/>
            <a:ext cx="1140302" cy="1140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9E06A3-5023-ED3F-56D1-573B7E31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What exactly is a lock/monitor?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BA30B-B9AD-0392-398E-572F5AC0B0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Tx/>
              <a:buFont typeface="Calibri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Tx/>
                <a:buFont typeface="Calibri"/>
                <a:buNone/>
                <a:tabLst/>
                <a:defRPr/>
              </a:pPr>
              <a:t>30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299;p30">
            <a:extLst>
              <a:ext uri="{FF2B5EF4-FFF2-40B4-BE49-F238E27FC236}">
                <a16:creationId xmlns:a16="http://schemas.microsoft.com/office/drawing/2014/main" id="{20D596B5-133B-498D-A7E7-8095FA6EB5AB}"/>
              </a:ext>
            </a:extLst>
          </p:cNvPr>
          <p:cNvSpPr txBox="1"/>
          <p:nvPr/>
        </p:nvSpPr>
        <p:spPr>
          <a:xfrm>
            <a:off x="6687137" y="798602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0;p30">
            <a:extLst>
              <a:ext uri="{FF2B5EF4-FFF2-40B4-BE49-F238E27FC236}">
                <a16:creationId xmlns:a16="http://schemas.microsoft.com/office/drawing/2014/main" id="{CAA6CFBE-1326-A9FF-64E1-07F46A8035FE}"/>
              </a:ext>
            </a:extLst>
          </p:cNvPr>
          <p:cNvSpPr/>
          <p:nvPr/>
        </p:nvSpPr>
        <p:spPr>
          <a:xfrm>
            <a:off x="6687137" y="2530037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01;p30">
            <a:extLst>
              <a:ext uri="{FF2B5EF4-FFF2-40B4-BE49-F238E27FC236}">
                <a16:creationId xmlns:a16="http://schemas.microsoft.com/office/drawing/2014/main" id="{2BBA001A-CE00-420C-EF1C-C6BA9222F218}"/>
              </a:ext>
            </a:extLst>
          </p:cNvPr>
          <p:cNvSpPr txBox="1"/>
          <p:nvPr/>
        </p:nvSpPr>
        <p:spPr>
          <a:xfrm>
            <a:off x="6676320" y="218378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02;p30">
            <a:extLst>
              <a:ext uri="{FF2B5EF4-FFF2-40B4-BE49-F238E27FC236}">
                <a16:creationId xmlns:a16="http://schemas.microsoft.com/office/drawing/2014/main" id="{E1606EA3-123F-5789-004B-9E39DF62B737}"/>
              </a:ext>
            </a:extLst>
          </p:cNvPr>
          <p:cNvSpPr/>
          <p:nvPr/>
        </p:nvSpPr>
        <p:spPr>
          <a:xfrm>
            <a:off x="6676319" y="3812678"/>
            <a:ext cx="897591" cy="897591"/>
          </a:xfrm>
          <a:prstGeom prst="ellipse">
            <a:avLst/>
          </a:prstGeom>
          <a:solidFill>
            <a:srgbClr val="C1D8E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03;p30">
            <a:extLst>
              <a:ext uri="{FF2B5EF4-FFF2-40B4-BE49-F238E27FC236}">
                <a16:creationId xmlns:a16="http://schemas.microsoft.com/office/drawing/2014/main" id="{539C1AC4-78E8-C069-9064-C38EA61AE698}"/>
              </a:ext>
            </a:extLst>
          </p:cNvPr>
          <p:cNvSpPr txBox="1"/>
          <p:nvPr/>
        </p:nvSpPr>
        <p:spPr>
          <a:xfrm>
            <a:off x="6665502" y="3466429"/>
            <a:ext cx="96925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9268E9-7C4D-A7A7-A2A3-126CC63B8951}"/>
              </a:ext>
            </a:extLst>
          </p:cNvPr>
          <p:cNvSpPr txBox="1"/>
          <p:nvPr/>
        </p:nvSpPr>
        <p:spPr>
          <a:xfrm>
            <a:off x="8346994" y="66110"/>
            <a:ext cx="6190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custom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ACA65C-CD66-0539-7AAC-14E3B6D46DDC}"/>
              </a:ext>
            </a:extLst>
          </p:cNvPr>
          <p:cNvSpPr/>
          <p:nvPr/>
        </p:nvSpPr>
        <p:spPr>
          <a:xfrm>
            <a:off x="424114" y="1144851"/>
            <a:ext cx="3013910" cy="3348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CH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0764F7-A074-7313-599E-98B964329759}"/>
              </a:ext>
            </a:extLst>
          </p:cNvPr>
          <p:cNvSpPr/>
          <p:nvPr/>
        </p:nvSpPr>
        <p:spPr>
          <a:xfrm>
            <a:off x="595563" y="2012282"/>
            <a:ext cx="2643939" cy="756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CH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1718DB-53CC-6524-C4A7-49A31E6C2241}"/>
              </a:ext>
            </a:extLst>
          </p:cNvPr>
          <p:cNvSpPr txBox="1"/>
          <p:nvPr/>
        </p:nvSpPr>
        <p:spPr>
          <a:xfrm>
            <a:off x="1218903" y="1281634"/>
            <a:ext cx="14863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Counter 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265D64-4ACB-A028-0719-D85E8F6B52A5}"/>
              </a:ext>
            </a:extLst>
          </p:cNvPr>
          <p:cNvSpPr txBox="1"/>
          <p:nvPr/>
        </p:nvSpPr>
        <p:spPr>
          <a:xfrm>
            <a:off x="685943" y="2416389"/>
            <a:ext cx="17475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int</a:t>
            </a: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srgbClr val="CDD6F4"/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 </a:t>
            </a: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count = 0;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15E382-7105-96AE-75DE-D3ED9C26D8D8}"/>
              </a:ext>
            </a:extLst>
          </p:cNvPr>
          <p:cNvSpPr txBox="1"/>
          <p:nvPr/>
        </p:nvSpPr>
        <p:spPr>
          <a:xfrm>
            <a:off x="1444396" y="2072311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attributes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571FC6-E11E-D629-5AB6-5025DCBD1509}"/>
              </a:ext>
            </a:extLst>
          </p:cNvPr>
          <p:cNvSpPr/>
          <p:nvPr/>
        </p:nvSpPr>
        <p:spPr>
          <a:xfrm>
            <a:off x="595563" y="3024517"/>
            <a:ext cx="2643939" cy="1261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CH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B20935-0602-46E4-DAEF-248E9E660EBA}"/>
              </a:ext>
            </a:extLst>
          </p:cNvPr>
          <p:cNvSpPr txBox="1"/>
          <p:nvPr/>
        </p:nvSpPr>
        <p:spPr>
          <a:xfrm>
            <a:off x="1464526" y="3116467"/>
            <a:ext cx="9060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methods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631871-4627-0625-60EB-FAB5FCF1B93D}"/>
              </a:ext>
            </a:extLst>
          </p:cNvPr>
          <p:cNvSpPr txBox="1"/>
          <p:nvPr/>
        </p:nvSpPr>
        <p:spPr>
          <a:xfrm>
            <a:off x="685944" y="3393467"/>
            <a:ext cx="23696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increment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() {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    </a:t>
            </a:r>
            <a:r>
              <a:rPr lang="en-GB" sz="1050" b="1" dirty="0" err="1">
                <a:solidFill>
                  <a:srgbClr val="C00000"/>
                </a:solidFill>
                <a:latin typeface="Courier New" panose="02070309020205020404" pitchFamily="49" charset="0"/>
              </a:rPr>
              <a:t>myLock.lock</a:t>
            </a:r>
            <a:r>
              <a:rPr lang="en-GB" sz="1050" b="1" dirty="0">
                <a:solidFill>
                  <a:srgbClr val="C00000"/>
                </a:solidFill>
                <a:latin typeface="Courier New" panose="02070309020205020404" pitchFamily="49" charset="0"/>
              </a:rPr>
              <a:t>()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    count++;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" panose="02070309020205020404" pitchFamily="49" charset="0"/>
              </a:rPr>
              <a:t>    </a:t>
            </a:r>
            <a:r>
              <a:rPr lang="en-GB" sz="1050" b="1" dirty="0" err="1">
                <a:solidFill>
                  <a:srgbClr val="C00000"/>
                </a:solidFill>
                <a:latin typeface="Courier New" panose="02070309020205020404" pitchFamily="49" charset="0"/>
              </a:rPr>
              <a:t>myLock.unlock</a:t>
            </a:r>
            <a:r>
              <a:rPr lang="en-GB" sz="1050" b="1" dirty="0">
                <a:solidFill>
                  <a:srgbClr val="C00000"/>
                </a:solidFill>
                <a:latin typeface="Courier New" panose="02070309020205020404" pitchFamily="49" charset="0"/>
              </a:rPr>
              <a:t>();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urier New" panose="02070309020205020404" pitchFamily="49" charset="0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cs typeface="Arial"/>
                <a:sym typeface="Arial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CD0971-79EF-6BE4-8A50-759EE021FBA1}"/>
              </a:ext>
            </a:extLst>
          </p:cNvPr>
          <p:cNvSpPr txBox="1"/>
          <p:nvPr/>
        </p:nvSpPr>
        <p:spPr>
          <a:xfrm>
            <a:off x="996487" y="1695417"/>
            <a:ext cx="18918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Counter C = new Counter()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6B968F-C8D9-1BF0-F4F7-53AB428714D9}"/>
              </a:ext>
            </a:extLst>
          </p:cNvPr>
          <p:cNvGrpSpPr/>
          <p:nvPr/>
        </p:nvGrpSpPr>
        <p:grpSpPr>
          <a:xfrm>
            <a:off x="2606093" y="3393466"/>
            <a:ext cx="1723976" cy="1575438"/>
            <a:chOff x="3284790" y="4409919"/>
            <a:chExt cx="2298634" cy="210058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F6CCFB4-7860-5AF7-18A5-362491D6E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3284790" y="4409919"/>
              <a:ext cx="2298634" cy="210058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7DA101-4998-F27C-3DF5-BAB41DB0F063}"/>
                </a:ext>
              </a:extLst>
            </p:cNvPr>
            <p:cNvSpPr txBox="1"/>
            <p:nvPr/>
          </p:nvSpPr>
          <p:spPr>
            <a:xfrm>
              <a:off x="3609950" y="5731218"/>
              <a:ext cx="16483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Counter C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C53FE0EB-B1DB-DC24-8182-EA94CAB83B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60519" y="4213840"/>
            <a:ext cx="872951" cy="87295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63BD15B-B67F-E3D8-CD14-8C8B10E13603}"/>
              </a:ext>
            </a:extLst>
          </p:cNvPr>
          <p:cNvSpPr txBox="1"/>
          <p:nvPr/>
        </p:nvSpPr>
        <p:spPr>
          <a:xfrm>
            <a:off x="4640371" y="3309798"/>
            <a:ext cx="72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dirty="0">
                <a:solidFill>
                  <a:schemeClr val="bg1"/>
                </a:solidFill>
              </a:rPr>
              <a:t>myLock</a:t>
            </a:r>
          </a:p>
        </p:txBody>
      </p:sp>
      <p:sp>
        <p:nvSpPr>
          <p:cNvPr id="6" name="Google Shape;298;p30">
            <a:extLst>
              <a:ext uri="{FF2B5EF4-FFF2-40B4-BE49-F238E27FC236}">
                <a16:creationId xmlns:a16="http://schemas.microsoft.com/office/drawing/2014/main" id="{31F122D3-E9F5-0D49-D2C8-07012786CB8A}"/>
              </a:ext>
            </a:extLst>
          </p:cNvPr>
          <p:cNvSpPr/>
          <p:nvPr/>
        </p:nvSpPr>
        <p:spPr>
          <a:xfrm>
            <a:off x="6697954" y="1144850"/>
            <a:ext cx="897591" cy="8975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AC9C0-9E68-3A21-A468-CC2FE16A5BAC}"/>
              </a:ext>
            </a:extLst>
          </p:cNvPr>
          <p:cNvSpPr txBox="1"/>
          <p:nvPr/>
        </p:nvSpPr>
        <p:spPr>
          <a:xfrm>
            <a:off x="7731414" y="1419478"/>
            <a:ext cx="880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en-C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ount++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9CF615-E7A8-A483-195E-C8ECA4FF72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2543" y="1306083"/>
            <a:ext cx="588411" cy="5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44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Lock Flexibility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51"/>
          <p:cNvSpPr txBox="1"/>
          <p:nvPr/>
        </p:nvSpPr>
        <p:spPr>
          <a:xfrm>
            <a:off x="3466719" y="2348506"/>
            <a:ext cx="1500600" cy="1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lock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lock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unlock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unlock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4" name="Google Shape;304;p51"/>
          <p:cNvSpPr txBox="1"/>
          <p:nvPr/>
        </p:nvSpPr>
        <p:spPr>
          <a:xfrm>
            <a:off x="500944" y="2348506"/>
            <a:ext cx="2040300" cy="1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 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(A) {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 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(B) {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5" name="Google Shape;305;p51"/>
          <p:cNvSpPr txBox="1"/>
          <p:nvPr/>
        </p:nvSpPr>
        <p:spPr>
          <a:xfrm>
            <a:off x="609919" y="1647119"/>
            <a:ext cx="41904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Synchronized forces all lock acquisition and release 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latin typeface="Calibri"/>
                <a:ea typeface="Calibri"/>
                <a:cs typeface="Calibri"/>
                <a:sym typeface="Calibri"/>
              </a:rPr>
              <a:t>to occur in a block-structured way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6" name="Google Shape;306;p51"/>
          <p:cNvCxnSpPr/>
          <p:nvPr/>
        </p:nvCxnSpPr>
        <p:spPr>
          <a:xfrm>
            <a:off x="2559619" y="2730481"/>
            <a:ext cx="662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7" name="Google Shape;307;p51"/>
          <p:cNvSpPr txBox="1"/>
          <p:nvPr/>
        </p:nvSpPr>
        <p:spPr>
          <a:xfrm>
            <a:off x="6283319" y="2386656"/>
            <a:ext cx="1500600" cy="12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lock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lock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unlock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unlock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8" name="Google Shape;308;p51"/>
          <p:cNvSpPr txBox="1"/>
          <p:nvPr/>
        </p:nvSpPr>
        <p:spPr>
          <a:xfrm>
            <a:off x="4706569" y="1647119"/>
            <a:ext cx="41904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following lock order cannot 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latin typeface="Calibri"/>
                <a:ea typeface="Calibri"/>
                <a:cs typeface="Calibri"/>
                <a:sym typeface="Calibri"/>
              </a:rPr>
              <a:t>be expressed using synchronized blocks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E115B-6196-1645-BD56-A3DA3360DF1F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Lock Flexibility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51"/>
          <p:cNvSpPr txBox="1"/>
          <p:nvPr/>
        </p:nvSpPr>
        <p:spPr>
          <a:xfrm>
            <a:off x="3466719" y="2348506"/>
            <a:ext cx="1500600" cy="1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lock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lock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unlock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unlock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4" name="Google Shape;304;p51"/>
          <p:cNvSpPr txBox="1"/>
          <p:nvPr/>
        </p:nvSpPr>
        <p:spPr>
          <a:xfrm>
            <a:off x="500944" y="2348506"/>
            <a:ext cx="2040300" cy="1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 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(A) {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 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(B) {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5" name="Google Shape;305;p51"/>
          <p:cNvSpPr txBox="1"/>
          <p:nvPr/>
        </p:nvSpPr>
        <p:spPr>
          <a:xfrm>
            <a:off x="609919" y="1647119"/>
            <a:ext cx="41904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Synchronized forces all lock acquisition and release 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latin typeface="Calibri"/>
                <a:ea typeface="Calibri"/>
                <a:cs typeface="Calibri"/>
                <a:sym typeface="Calibri"/>
              </a:rPr>
              <a:t>to occur in a block-structured way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6" name="Google Shape;306;p51"/>
          <p:cNvCxnSpPr/>
          <p:nvPr/>
        </p:nvCxnSpPr>
        <p:spPr>
          <a:xfrm>
            <a:off x="2559619" y="2730481"/>
            <a:ext cx="662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7" name="Google Shape;307;p51"/>
          <p:cNvSpPr txBox="1"/>
          <p:nvPr/>
        </p:nvSpPr>
        <p:spPr>
          <a:xfrm>
            <a:off x="6283319" y="2386656"/>
            <a:ext cx="1500600" cy="12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lock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lock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unlock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unlock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8" name="Google Shape;308;p51"/>
          <p:cNvSpPr txBox="1"/>
          <p:nvPr/>
        </p:nvSpPr>
        <p:spPr>
          <a:xfrm>
            <a:off x="4706569" y="1647119"/>
            <a:ext cx="41904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following lock order cannot 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latin typeface="Calibri"/>
                <a:ea typeface="Calibri"/>
                <a:cs typeface="Calibri"/>
                <a:sym typeface="Calibri"/>
              </a:rPr>
              <a:t>be expressed using synchronized blocks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02;p51">
            <a:extLst>
              <a:ext uri="{FF2B5EF4-FFF2-40B4-BE49-F238E27FC236}">
                <a16:creationId xmlns:a16="http://schemas.microsoft.com/office/drawing/2014/main" id="{F219B339-57A4-D24D-97EC-75D903282554}"/>
              </a:ext>
            </a:extLst>
          </p:cNvPr>
          <p:cNvSpPr txBox="1"/>
          <p:nvPr/>
        </p:nvSpPr>
        <p:spPr>
          <a:xfrm>
            <a:off x="4545919" y="3415293"/>
            <a:ext cx="4511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 will see later in the course, such order is useful </a:t>
            </a:r>
            <a:b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implementing concurred data structures and referred </a:t>
            </a:r>
            <a:b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as “hand-over-hand” locking (or “chain-locking”)</a:t>
            </a:r>
            <a:br>
              <a:rPr lang="en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7E8099-3F11-9248-B889-063DC6A42D90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345781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Lock Flexibility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52"/>
          <p:cNvSpPr txBox="1"/>
          <p:nvPr/>
        </p:nvSpPr>
        <p:spPr>
          <a:xfrm>
            <a:off x="2418063" y="1230113"/>
            <a:ext cx="41904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Consider a list of locks that you should acquire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2"/>
          <p:cNvSpPr txBox="1"/>
          <p:nvPr/>
        </p:nvSpPr>
        <p:spPr>
          <a:xfrm>
            <a:off x="2775838" y="1922088"/>
            <a:ext cx="39501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" sz="12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getNext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List&lt;Lock&gt; locks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	// acquire all locks</a:t>
            </a:r>
            <a:endParaRPr sz="12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	// critical section</a:t>
            </a:r>
            <a:endParaRPr sz="12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	// release all locks</a:t>
            </a:r>
            <a:endParaRPr sz="12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6" name="Google Shape;316;p52"/>
          <p:cNvSpPr txBox="1"/>
          <p:nvPr/>
        </p:nvSpPr>
        <p:spPr>
          <a:xfrm>
            <a:off x="2418063" y="3946988"/>
            <a:ext cx="41904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Can this be achieved using synchronized?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17F1D-7CEB-7648-AF2B-8DF90DCE8FA4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  <p:sp>
        <p:nvSpPr>
          <p:cNvPr id="2" name="Google Shape;316;p52">
            <a:extLst>
              <a:ext uri="{FF2B5EF4-FFF2-40B4-BE49-F238E27FC236}">
                <a16:creationId xmlns:a16="http://schemas.microsoft.com/office/drawing/2014/main" id="{01FADC9E-E796-0549-D30E-3B88F0A223A4}"/>
              </a:ext>
            </a:extLst>
          </p:cNvPr>
          <p:cNvSpPr txBox="1"/>
          <p:nvPr/>
        </p:nvSpPr>
        <p:spPr>
          <a:xfrm>
            <a:off x="2418063" y="4252863"/>
            <a:ext cx="41904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Yes but its messy, any ideas how? </a:t>
            </a:r>
            <a:endParaRPr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Lock Flexibility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3"/>
          <p:cNvSpPr txBox="1"/>
          <p:nvPr/>
        </p:nvSpPr>
        <p:spPr>
          <a:xfrm>
            <a:off x="2440400" y="1049800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Is the Lock acquired?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53"/>
          <p:cNvSpPr txBox="1"/>
          <p:nvPr/>
        </p:nvSpPr>
        <p:spPr>
          <a:xfrm>
            <a:off x="2440400" y="2269000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Is the Lock acquired by current thread?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3"/>
          <p:cNvSpPr txBox="1"/>
          <p:nvPr/>
        </p:nvSpPr>
        <p:spPr>
          <a:xfrm>
            <a:off x="2440400" y="3488200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Try acquire the Lock without blocking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3"/>
          <p:cNvSpPr txBox="1"/>
          <p:nvPr/>
        </p:nvSpPr>
        <p:spPr>
          <a:xfrm>
            <a:off x="3071750" y="1449350"/>
            <a:ext cx="30000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lock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isLocked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dirty="0"/>
          </a:p>
        </p:txBody>
      </p:sp>
      <p:sp>
        <p:nvSpPr>
          <p:cNvPr id="326" name="Google Shape;326;p53"/>
          <p:cNvSpPr txBox="1"/>
          <p:nvPr/>
        </p:nvSpPr>
        <p:spPr>
          <a:xfrm>
            <a:off x="3071750" y="2668550"/>
            <a:ext cx="30000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lock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isHeldByCurrentThread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dirty="0"/>
          </a:p>
        </p:txBody>
      </p:sp>
      <p:sp>
        <p:nvSpPr>
          <p:cNvPr id="327" name="Google Shape;327;p53"/>
          <p:cNvSpPr txBox="1"/>
          <p:nvPr/>
        </p:nvSpPr>
        <p:spPr>
          <a:xfrm>
            <a:off x="3071750" y="3887750"/>
            <a:ext cx="30000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lock</a:t>
            </a:r>
            <a:r>
              <a:rPr lang="en" sz="1200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 dirty="0" err="1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tryLock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dirty="0"/>
          </a:p>
        </p:txBody>
      </p:sp>
      <p:sp>
        <p:nvSpPr>
          <p:cNvPr id="328" name="Google Shape;328;p53"/>
          <p:cNvSpPr txBox="1"/>
          <p:nvPr/>
        </p:nvSpPr>
        <p:spPr>
          <a:xfrm>
            <a:off x="228600" y="4495800"/>
            <a:ext cx="87885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u="sng" dirty="0">
                <a:solidFill>
                  <a:schemeClr val="hlink"/>
                </a:solidFill>
              </a:rPr>
              <a:t>https://docs.oracle.com/en/java/javase/17/docs/api/java.base/java/util/concurrent/locks/ReentrantLock.html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430543-A3FC-1F46-AE4B-693EFA3E7035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Implementing Classes of java.util.concurrent.Lock</a:t>
            </a:r>
            <a:endParaRPr sz="3000"/>
          </a:p>
        </p:txBody>
      </p:sp>
      <p:sp>
        <p:nvSpPr>
          <p:cNvPr id="335" name="Google Shape;335;p54"/>
          <p:cNvSpPr txBox="1"/>
          <p:nvPr/>
        </p:nvSpPr>
        <p:spPr>
          <a:xfrm>
            <a:off x="324000" y="1404000"/>
            <a:ext cx="8640000" cy="141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ReentrantLock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ReentrantReadWriteLock.ReadLock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ReentrantReadWriteLock.WriteLock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1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4"/>
          <p:cNvSpPr txBox="1"/>
          <p:nvPr/>
        </p:nvSpPr>
        <p:spPr>
          <a:xfrm>
            <a:off x="228600" y="4495800"/>
            <a:ext cx="87885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u="sng" dirty="0">
                <a:solidFill>
                  <a:schemeClr val="hlink"/>
                </a:solidFill>
              </a:rPr>
              <a:t>https://docs.oracle.com/en/java/javase/17/docs/api/java.base/java/util/concurrent/locks/Lock.html</a:t>
            </a:r>
            <a:endParaRPr dirty="0"/>
          </a:p>
        </p:txBody>
      </p:sp>
      <p:sp>
        <p:nvSpPr>
          <p:cNvPr id="337" name="Google Shape;337;p54"/>
          <p:cNvSpPr txBox="1"/>
          <p:nvPr/>
        </p:nvSpPr>
        <p:spPr>
          <a:xfrm>
            <a:off x="1963350" y="3045925"/>
            <a:ext cx="53472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Readers/Writers Lock will be covered </a:t>
            </a:r>
            <a:br>
              <a:rPr lang="en" sz="24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in detail in 3 weeks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7AAC4-1FD9-194E-88F6-253D9E6CDA61}"/>
              </a:ext>
            </a:extLst>
          </p:cNvPr>
          <p:cNvSpPr txBox="1"/>
          <p:nvPr/>
        </p:nvSpPr>
        <p:spPr>
          <a:xfrm>
            <a:off x="8481082" y="10443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details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Synchronization Rule</a:t>
            </a:r>
            <a:endParaRPr sz="1100"/>
          </a:p>
        </p:txBody>
      </p:sp>
      <p:sp>
        <p:nvSpPr>
          <p:cNvPr id="344" name="Google Shape;344;p55"/>
          <p:cNvSpPr txBox="1">
            <a:spLocks noGrp="1"/>
          </p:cNvSpPr>
          <p:nvPr>
            <p:ph type="body" idx="4294967295"/>
          </p:nvPr>
        </p:nvSpPr>
        <p:spPr>
          <a:xfrm>
            <a:off x="31170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</a:t>
            </a:r>
            <a:r>
              <a:rPr lang="en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mutable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needs to be </a:t>
            </a:r>
            <a:r>
              <a:rPr lang="en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protected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100"/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3E1A2-DECA-5D4E-868D-18AF56558A3B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Synchronization Issues</a:t>
            </a:r>
            <a:endParaRPr sz="1100"/>
          </a:p>
        </p:txBody>
      </p:sp>
      <p:sp>
        <p:nvSpPr>
          <p:cNvPr id="351" name="Google Shape;351;p56"/>
          <p:cNvSpPr txBox="1">
            <a:spLocks noGrp="1"/>
          </p:cNvSpPr>
          <p:nvPr>
            <p:ph type="body" idx="4294967295"/>
          </p:nvPr>
        </p:nvSpPr>
        <p:spPr>
          <a:xfrm>
            <a:off x="31170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21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en" sz="21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Race: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Synchronization Issues</a:t>
            </a:r>
            <a:endParaRPr sz="1100"/>
          </a:p>
        </p:txBody>
      </p:sp>
      <p:sp>
        <p:nvSpPr>
          <p:cNvPr id="358" name="Google Shape;358;p57"/>
          <p:cNvSpPr txBox="1">
            <a:spLocks noGrp="1"/>
          </p:cNvSpPr>
          <p:nvPr>
            <p:ph type="body" idx="4294967295"/>
          </p:nvPr>
        </p:nvSpPr>
        <p:spPr>
          <a:xfrm>
            <a:off x="31170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21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en" sz="21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Race: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program has a data race if, during any possible execution, a memory location could be written from one thread, while concurrently being read or written from another thread.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3333"/>
              </a:buClr>
              <a:buFont typeface="Arial"/>
              <a:buNone/>
            </a:pPr>
            <a:endParaRPr sz="1100"/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2091A-8CA5-4948-9FE5-1263C301AFB3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Synchronization Issues</a:t>
            </a:r>
            <a:endParaRPr sz="1100"/>
          </a:p>
        </p:txBody>
      </p:sp>
      <p:sp>
        <p:nvSpPr>
          <p:cNvPr id="365" name="Google Shape;365;p58"/>
          <p:cNvSpPr txBox="1">
            <a:spLocks noGrp="1"/>
          </p:cNvSpPr>
          <p:nvPr>
            <p:ph type="body" idx="4294967295"/>
          </p:nvPr>
        </p:nvSpPr>
        <p:spPr>
          <a:xfrm>
            <a:off x="31170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21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en" sz="21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Race: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program has a data race if, during any possible execution, a memory location could be written from one thread, while concurrently being read or written from another thread.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3333"/>
              </a:buClr>
              <a:buFont typeface="Arial"/>
              <a:buNone/>
            </a:pPr>
            <a:r>
              <a:rPr lang="en" sz="2100" b="1" i="0" u="none" strike="noStrike" cap="none">
                <a:solidFill>
                  <a:srgbClr val="FF3333"/>
                </a:solidFill>
                <a:latin typeface="Calibri"/>
                <a:ea typeface="Calibri"/>
                <a:cs typeface="Calibri"/>
                <a:sym typeface="Calibri"/>
              </a:rPr>
              <a:t>Deadlock: 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??</a:t>
            </a:r>
            <a:endParaRPr sz="1100"/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>
            <a:spLocks noGrp="1"/>
          </p:cNvSpPr>
          <p:nvPr>
            <p:ph type="title"/>
          </p:nvPr>
        </p:nvSpPr>
        <p:spPr>
          <a:xfrm>
            <a:off x="253835" y="1282304"/>
            <a:ext cx="8634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Post-Discussion </a:t>
            </a:r>
            <a:b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7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Synchronization Issues</a:t>
            </a:r>
            <a:endParaRPr sz="1100"/>
          </a:p>
        </p:txBody>
      </p:sp>
      <p:sp>
        <p:nvSpPr>
          <p:cNvPr id="372" name="Google Shape;372;p59"/>
          <p:cNvSpPr txBox="1">
            <a:spLocks noGrp="1"/>
          </p:cNvSpPr>
          <p:nvPr>
            <p:ph type="body" idx="4294967295"/>
          </p:nvPr>
        </p:nvSpPr>
        <p:spPr>
          <a:xfrm>
            <a:off x="31170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21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en" sz="21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Race: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program has a data race if, during any possible execution, a memory location could be written from one thread, while concurrently being read or written from another thread.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3333"/>
              </a:buClr>
              <a:buFont typeface="Arial"/>
              <a:buNone/>
            </a:pPr>
            <a:r>
              <a:rPr lang="en" sz="2100" b="1" i="0" u="none" strike="noStrike" cap="none">
                <a:solidFill>
                  <a:srgbClr val="FF3333"/>
                </a:solidFill>
                <a:latin typeface="Calibri"/>
                <a:ea typeface="Calibri"/>
                <a:cs typeface="Calibri"/>
                <a:sym typeface="Calibri"/>
              </a:rPr>
              <a:t>Deadlock: 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Circular waiting/blocking (no instructions are executed/CPU time is used) between threads, so that the system (union of all threads) cannot make any progress anymore.</a:t>
            </a:r>
            <a:endParaRPr sz="1100"/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6CEFD-890C-4E40-BA8A-221665E87908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Quiz: What is wrong with this code?</a:t>
            </a:r>
            <a:endParaRPr sz="1100"/>
          </a:p>
        </p:txBody>
      </p:sp>
      <p:sp>
        <p:nvSpPr>
          <p:cNvPr id="379" name="Google Shape;379;p60"/>
          <p:cNvSpPr txBox="1">
            <a:spLocks noGrp="1"/>
          </p:cNvSpPr>
          <p:nvPr>
            <p:ph type="body" idx="4294967295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Font typeface="Arial"/>
              <a:buNone/>
            </a:pPr>
            <a:r>
              <a:rPr lang="en" sz="1600" i="0" u="none" strike="noStrike" cap="none">
                <a:solidFill>
                  <a:srgbClr val="80008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60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exchangeSecret(Person a, Person b)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a.getLock().lock();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b.getLock().lock();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Secret s = a.getSecret();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b.setSecret(s);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a.getLock().unlock();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b.getLock().unlock()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0" name="Google Shape;380;p60"/>
          <p:cNvSpPr txBox="1"/>
          <p:nvPr/>
        </p:nvSpPr>
        <p:spPr>
          <a:xfrm>
            <a:off x="5562000" y="918000"/>
            <a:ext cx="135540" cy="3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0"/>
          <p:cNvSpPr txBox="1"/>
          <p:nvPr/>
        </p:nvSpPr>
        <p:spPr>
          <a:xfrm>
            <a:off x="5226300" y="2151000"/>
            <a:ext cx="39177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Person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latin typeface="Consolas"/>
                <a:ea typeface="Consolas"/>
                <a:cs typeface="Consolas"/>
                <a:sym typeface="Consolas"/>
              </a:rPr>
              <a:t>ReentrantLock mLock = new ReentrantLock()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 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 mName;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ReentrantLock getLock()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return mLock;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nsolas"/>
                <a:ea typeface="Consolas"/>
                <a:cs typeface="Consolas"/>
                <a:sym typeface="Consolas"/>
              </a:rPr>
              <a:t>  ...</a:t>
            </a:r>
            <a:br>
              <a:rPr lang="en" sz="1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Quiz: What is wrong with this code?</a:t>
            </a:r>
            <a:endParaRPr sz="1100"/>
          </a:p>
        </p:txBody>
      </p:sp>
      <p:sp>
        <p:nvSpPr>
          <p:cNvPr id="388" name="Google Shape;388;p61"/>
          <p:cNvSpPr txBox="1">
            <a:spLocks noGrp="1"/>
          </p:cNvSpPr>
          <p:nvPr>
            <p:ph type="body" idx="4294967295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Font typeface="Arial"/>
              <a:buNone/>
            </a:pPr>
            <a:r>
              <a:rPr lang="en" sz="1600" i="0" u="none" strike="noStrike" cap="none" dirty="0">
                <a:solidFill>
                  <a:srgbClr val="80008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6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exchangeSecret(Person a, Person b) {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a.getLock().lock();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b.getLock().lock();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Secret s = a.getSecret();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b.setSecret(s);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a.getLock().unlock();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b.getLock().unlock()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9" name="Google Shape;389;p61"/>
          <p:cNvSpPr txBox="1"/>
          <p:nvPr/>
        </p:nvSpPr>
        <p:spPr>
          <a:xfrm>
            <a:off x="5562000" y="918000"/>
            <a:ext cx="1356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61"/>
          <p:cNvSpPr txBox="1"/>
          <p:nvPr/>
        </p:nvSpPr>
        <p:spPr>
          <a:xfrm>
            <a:off x="5226300" y="2151000"/>
            <a:ext cx="39177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Person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latin typeface="Consolas"/>
                <a:ea typeface="Consolas"/>
                <a:cs typeface="Consolas"/>
                <a:sym typeface="Consolas"/>
              </a:rPr>
              <a:t>ReentrantLock mLock = new ReentrantLock()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 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 mName;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ReentrantLock getLock()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return mLock;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nsolas"/>
                <a:ea typeface="Consolas"/>
                <a:cs typeface="Consolas"/>
                <a:sym typeface="Consolas"/>
              </a:rPr>
              <a:t>  ...</a:t>
            </a:r>
            <a:br>
              <a:rPr lang="en" sz="1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1" name="Google Shape;391;p61"/>
          <p:cNvSpPr txBox="1">
            <a:spLocks noGrp="1"/>
          </p:cNvSpPr>
          <p:nvPr>
            <p:ph type="body" idx="4294967295"/>
          </p:nvPr>
        </p:nvSpPr>
        <p:spPr>
          <a:xfrm>
            <a:off x="755975" y="4105802"/>
            <a:ext cx="42282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4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Thread 1:</a:t>
            </a:r>
            <a:endParaRPr sz="1400" dirty="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4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exchangeSecret(p1, p2)</a:t>
            </a:r>
            <a:endParaRPr sz="1400" dirty="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2" name="Google Shape;392;p61"/>
          <p:cNvSpPr txBox="1">
            <a:spLocks noGrp="1"/>
          </p:cNvSpPr>
          <p:nvPr>
            <p:ph type="body" idx="4294967295"/>
          </p:nvPr>
        </p:nvSpPr>
        <p:spPr>
          <a:xfrm>
            <a:off x="4802400" y="4105800"/>
            <a:ext cx="42282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4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Thread 2:</a:t>
            </a:r>
            <a:endParaRPr sz="1400" dirty="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4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exchangeSecret(p2, p1)</a:t>
            </a:r>
            <a:endParaRPr sz="1400" dirty="0"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3" name="Google Shape;393;p61"/>
          <p:cNvSpPr txBox="1"/>
          <p:nvPr/>
        </p:nvSpPr>
        <p:spPr>
          <a:xfrm>
            <a:off x="1846325" y="4105800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Deadlock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0F130-FC14-DB4B-AE10-EEBC818999FA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FC200-E795-8B99-7B75-650806FD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9C630B2-16A2-BA08-7935-7706EC8ED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0"/>
            <a:ext cx="66786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05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28DB6-66C7-5F65-8610-B0B58422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Any ideas on how to solve this?</a:t>
            </a:r>
          </a:p>
        </p:txBody>
      </p:sp>
    </p:spTree>
    <p:extLst>
      <p:ext uri="{BB962C8B-B14F-4D97-AF65-F5344CB8AC3E}">
        <p14:creationId xmlns:p14="http://schemas.microsoft.com/office/powerpoint/2010/main" val="2750860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solution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62"/>
          <p:cNvSpPr txBox="1">
            <a:spLocks noGrp="1"/>
          </p:cNvSpPr>
          <p:nvPr>
            <p:ph type="body" idx="4294967295"/>
          </p:nvPr>
        </p:nvSpPr>
        <p:spPr>
          <a:xfrm>
            <a:off x="628650" y="11406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Font typeface="Arial"/>
              <a:buNone/>
            </a:pPr>
            <a:r>
              <a:rPr lang="en" sz="1100" b="1" i="0" u="none" strike="noStrike" cap="none" dirty="0">
                <a:solidFill>
                  <a:srgbClr val="80008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100" b="1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exchangeSecret(Person a, Person b) {</a:t>
            </a:r>
            <a:endParaRPr sz="1100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ReentrantLock</a:t>
            </a:r>
            <a:r>
              <a:rPr lang="en" sz="11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first, second;</a:t>
            </a:r>
            <a:endParaRPr sz="1100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lang="en" sz="1100" i="0" u="none" strike="noStrike" cap="none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	if (a.getName().compareTo(b.getName()) &lt; 0) {</a:t>
            </a:r>
            <a:endParaRPr sz="1100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lang="en" sz="1100" i="0" u="none" strike="noStrike" cap="none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		first = a.getLock(); second = b.getLock();</a:t>
            </a:r>
            <a:endParaRPr sz="1100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lang="en" sz="1100" i="0" u="none" strike="noStrike" cap="none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	} else if (</a:t>
            </a:r>
            <a:r>
              <a:rPr lang="en" sz="1100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a.getName().compareTo(b.getName()) &gt; 0)</a:t>
            </a:r>
            <a:r>
              <a:rPr lang="en" sz="1100" i="0" u="none" strike="noStrike" cap="none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100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lang="en" sz="1100" i="0" u="none" strike="noStrike" cap="none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		first = b.getLock(); second = a.getLock();</a:t>
            </a:r>
            <a:endParaRPr sz="1100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lang="en" sz="1100" i="0" u="none" strike="noStrike" cap="none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	} else { throw new </a:t>
            </a:r>
            <a:r>
              <a:rPr lang="en" sz="1100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UnsupportedOperation</a:t>
            </a:r>
            <a:r>
              <a:rPr lang="en" sz="1100" i="0" u="none" strike="noStrike" cap="none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Exception(); }</a:t>
            </a:r>
            <a:r>
              <a:rPr lang="en" sz="1100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          </a:t>
            </a:r>
            <a:endParaRPr sz="1100" dirty="0">
              <a:solidFill>
                <a:srgbClr val="C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first.lock(); </a:t>
            </a:r>
            <a:endParaRPr sz="1100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second.lock();		</a:t>
            </a:r>
            <a:endParaRPr sz="110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Secret s = a.getSecret();</a:t>
            </a:r>
            <a:endParaRPr sz="1100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b.setSecret(s);</a:t>
            </a:r>
            <a:endParaRPr sz="1100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first.unlock(); </a:t>
            </a:r>
            <a:endParaRPr sz="1100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second.unlock();</a:t>
            </a:r>
            <a:endParaRPr sz="1100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1" name="Google Shape;401;p62"/>
          <p:cNvSpPr txBox="1"/>
          <p:nvPr/>
        </p:nvSpPr>
        <p:spPr>
          <a:xfrm>
            <a:off x="5562000" y="918000"/>
            <a:ext cx="135540" cy="3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62"/>
          <p:cNvSpPr txBox="1"/>
          <p:nvPr/>
        </p:nvSpPr>
        <p:spPr>
          <a:xfrm>
            <a:off x="1881000" y="4269700"/>
            <a:ext cx="54555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Always acquire and release the Locks in the same order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8760D-8A0E-4848-9B3C-D7623D0C45CB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Deadlocks and Race conditions</a:t>
            </a:r>
            <a:endParaRPr sz="1100"/>
          </a:p>
        </p:txBody>
      </p:sp>
      <p:sp>
        <p:nvSpPr>
          <p:cNvPr id="409" name="Google Shape;409;p63"/>
          <p:cNvSpPr txBox="1">
            <a:spLocks noGrp="1"/>
          </p:cNvSpPr>
          <p:nvPr>
            <p:ph type="body" idx="4294967295"/>
          </p:nvPr>
        </p:nvSpPr>
        <p:spPr>
          <a:xfrm>
            <a:off x="311700" y="1144530"/>
            <a:ext cx="8224200" cy="30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easy to spot</a:t>
            </a:r>
            <a:endParaRPr sz="210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 to debug</a:t>
            </a:r>
            <a:endParaRPr sz="2100"/>
          </a:p>
          <a:p>
            <a:pPr marL="457200" marR="0" lvl="0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➔"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Might happen only very rarely</a:t>
            </a:r>
            <a:endParaRPr sz="2100"/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➔"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usually not good enough</a:t>
            </a:r>
            <a:endParaRPr sz="2100"/>
          </a:p>
          <a:p>
            <a:pPr marL="45720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Reasoning about code is required</a:t>
            </a:r>
            <a:endParaRPr sz="210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learned: Need to be careful when programming with locks</a:t>
            </a:r>
            <a:endParaRPr sz="2100"/>
          </a:p>
        </p:txBody>
      </p:sp>
      <p:sp>
        <p:nvSpPr>
          <p:cNvPr id="410" name="Google Shape;410;p63"/>
          <p:cNvSpPr txBox="1"/>
          <p:nvPr/>
        </p:nvSpPr>
        <p:spPr>
          <a:xfrm>
            <a:off x="5562000" y="918000"/>
            <a:ext cx="135540" cy="3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2E8E1-12F7-AE40-A7C1-177480306BD6}"/>
              </a:ext>
            </a:extLst>
          </p:cNvPr>
          <p:cNvSpPr txBox="1"/>
          <p:nvPr/>
        </p:nvSpPr>
        <p:spPr>
          <a:xfrm>
            <a:off x="8481082" y="10443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details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A9DD5-007D-4401-9AD3-AB2E39754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00" y="66110"/>
            <a:ext cx="7886700" cy="994172"/>
          </a:xfrm>
        </p:spPr>
        <p:txBody>
          <a:bodyPr/>
          <a:lstStyle/>
          <a:p>
            <a:r>
              <a:rPr lang="en-US" dirty="0"/>
              <a:t>Wait and Notify Recap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9747E-3151-45A9-B820-386E4B0327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Google Shape;569;p54">
            <a:extLst>
              <a:ext uri="{FF2B5EF4-FFF2-40B4-BE49-F238E27FC236}">
                <a16:creationId xmlns:a16="http://schemas.microsoft.com/office/drawing/2014/main" id="{F2759281-5155-4939-B45C-C8E9FAC997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2200" y="817172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750"/>
              </a:spcBef>
            </a:pPr>
            <a:r>
              <a:rPr lang="en-US" sz="2100" dirty="0"/>
              <a:t>Object (lock) provides </a:t>
            </a:r>
            <a:r>
              <a:rPr lang="en-US" sz="2100" dirty="0">
                <a:latin typeface="Courier New"/>
                <a:ea typeface="Courier New"/>
                <a:cs typeface="Courier New"/>
                <a:sym typeface="Courier New"/>
              </a:rPr>
              <a:t>wait</a:t>
            </a:r>
            <a:r>
              <a:rPr lang="en-US" sz="2100" dirty="0"/>
              <a:t> and </a:t>
            </a:r>
            <a:r>
              <a:rPr lang="en-US" sz="2100" dirty="0">
                <a:latin typeface="Courier New"/>
                <a:ea typeface="Courier New"/>
                <a:cs typeface="Courier New"/>
                <a:sym typeface="Courier New"/>
              </a:rPr>
              <a:t>notify</a:t>
            </a:r>
            <a:r>
              <a:rPr lang="en-US" sz="2100" dirty="0"/>
              <a:t> methods</a:t>
            </a:r>
            <a:endParaRPr sz="2100" dirty="0"/>
          </a:p>
          <a:p>
            <a:pPr marL="0" indent="0">
              <a:spcBef>
                <a:spcPts val="750"/>
              </a:spcBef>
            </a:pPr>
            <a:r>
              <a:rPr lang="en-US" sz="2100" dirty="0"/>
              <a:t>(any object is a lock)</a:t>
            </a:r>
            <a:endParaRPr sz="2100" dirty="0"/>
          </a:p>
          <a:p>
            <a:pPr marL="0" indent="0">
              <a:spcBef>
                <a:spcPts val="750"/>
              </a:spcBef>
            </a:pPr>
            <a:endParaRPr sz="2100" dirty="0"/>
          </a:p>
          <a:p>
            <a:pPr marL="0" indent="0">
              <a:spcBef>
                <a:spcPts val="750"/>
              </a:spcBef>
            </a:pPr>
            <a:r>
              <a:rPr lang="en-US" sz="2100" dirty="0">
                <a:latin typeface="Courier New"/>
                <a:ea typeface="Courier New"/>
                <a:cs typeface="Courier New"/>
                <a:sym typeface="Courier New"/>
              </a:rPr>
              <a:t>wait</a:t>
            </a:r>
            <a:r>
              <a:rPr lang="en-US" sz="2100" dirty="0"/>
              <a:t>: Thread must own object’s lock to call </a:t>
            </a:r>
            <a:r>
              <a:rPr lang="en-US" sz="2100" dirty="0">
                <a:latin typeface="Courier New"/>
                <a:ea typeface="Courier New"/>
                <a:cs typeface="Courier New"/>
                <a:sym typeface="Courier New"/>
              </a:rPr>
              <a:t>wait</a:t>
            </a:r>
            <a:br>
              <a:rPr lang="en-US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100" dirty="0"/>
              <a:t>  thread releases lock and is added to “waiting list” for that object</a:t>
            </a:r>
            <a:br>
              <a:rPr lang="en-US" dirty="0"/>
            </a:br>
            <a:r>
              <a:rPr lang="en-US" dirty="0"/>
              <a:t>  </a:t>
            </a:r>
            <a:r>
              <a:rPr lang="en-US" sz="2100" dirty="0"/>
              <a:t>thread waits until </a:t>
            </a:r>
            <a:r>
              <a:rPr lang="en-US" sz="2100" dirty="0">
                <a:latin typeface="Courier New"/>
                <a:ea typeface="Courier New"/>
                <a:cs typeface="Courier New"/>
                <a:sym typeface="Courier New"/>
              </a:rPr>
              <a:t>notify</a:t>
            </a:r>
            <a:r>
              <a:rPr lang="en-US" sz="2100" dirty="0"/>
              <a:t> is called on the object</a:t>
            </a:r>
            <a:endParaRPr sz="2100" dirty="0"/>
          </a:p>
          <a:p>
            <a:pPr marL="0" indent="0">
              <a:spcBef>
                <a:spcPts val="750"/>
              </a:spcBef>
            </a:pPr>
            <a:endParaRPr sz="2100" dirty="0"/>
          </a:p>
          <a:p>
            <a:pPr marL="0" indent="0">
              <a:spcBef>
                <a:spcPts val="750"/>
              </a:spcBef>
            </a:pPr>
            <a:r>
              <a:rPr lang="en-US" sz="2100" dirty="0">
                <a:latin typeface="Courier New"/>
                <a:ea typeface="Courier New"/>
                <a:cs typeface="Courier New"/>
                <a:sym typeface="Courier New"/>
              </a:rPr>
              <a:t>notify</a:t>
            </a:r>
            <a:r>
              <a:rPr lang="en-US" sz="2100" dirty="0"/>
              <a:t>: Thread must own object’s lock to call </a:t>
            </a:r>
            <a:r>
              <a:rPr lang="en-US" sz="2100" dirty="0">
                <a:latin typeface="Courier New"/>
                <a:ea typeface="Courier New"/>
                <a:cs typeface="Courier New"/>
                <a:sym typeface="Courier New"/>
              </a:rPr>
              <a:t>notify</a:t>
            </a:r>
            <a:endParaRPr sz="2100" dirty="0"/>
          </a:p>
          <a:p>
            <a:pPr marL="0" indent="0">
              <a:spcBef>
                <a:spcPts val="750"/>
              </a:spcBef>
            </a:pPr>
            <a:r>
              <a:rPr lang="en-US" sz="2100" dirty="0">
                <a:latin typeface="Courier New"/>
                <a:ea typeface="Courier New"/>
                <a:cs typeface="Courier New"/>
                <a:sym typeface="Courier New"/>
              </a:rPr>
              <a:t>notify</a:t>
            </a:r>
            <a:r>
              <a:rPr lang="en-US" sz="2100" dirty="0"/>
              <a:t>: Wake one </a:t>
            </a:r>
            <a:r>
              <a:rPr lang="en-US" sz="2100" b="1" dirty="0"/>
              <a:t>(arbitrary) </a:t>
            </a:r>
            <a:r>
              <a:rPr lang="en-US" sz="2100" dirty="0"/>
              <a:t>thread from object’s “waiting list”</a:t>
            </a:r>
            <a:endParaRPr dirty="0"/>
          </a:p>
          <a:p>
            <a:pPr marL="0" indent="0">
              <a:spcBef>
                <a:spcPts val="750"/>
              </a:spcBef>
            </a:pPr>
            <a:r>
              <a:rPr lang="en-US" sz="2100" dirty="0" err="1">
                <a:latin typeface="Courier New"/>
                <a:ea typeface="Courier New"/>
                <a:cs typeface="Courier New"/>
                <a:sym typeface="Courier New"/>
              </a:rPr>
              <a:t>notifyAll</a:t>
            </a:r>
            <a:r>
              <a:rPr lang="en-US" sz="2100" dirty="0"/>
              <a:t>: Wake all threads</a:t>
            </a:r>
            <a:endParaRPr sz="100" b="1" dirty="0"/>
          </a:p>
          <a:p>
            <a:pPr marL="0" indent="0" algn="r">
              <a:spcBef>
                <a:spcPts val="750"/>
              </a:spcBef>
              <a:spcAft>
                <a:spcPts val="750"/>
              </a:spcAft>
            </a:pPr>
            <a:endParaRPr sz="1275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1564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59F9-AC7E-4B2B-BE76-4B1544E6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Producer-Consumer	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BC1CD-BDE4-6191-E33C-B7262291E7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00000000-1234-1234-1234-123412341234}" type="slidenum">
              <a:rPr lang="en-US"/>
              <a:pPr defTabSz="685800"/>
              <a:t>48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1E4F21-7446-25CB-2CBA-539633980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258599" y="1494604"/>
            <a:ext cx="4199351" cy="294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80F98-44B1-116D-0C9C-E33F0A5839AE}"/>
              </a:ext>
            </a:extLst>
          </p:cNvPr>
          <p:cNvSpPr txBox="1"/>
          <p:nvPr/>
        </p:nvSpPr>
        <p:spPr>
          <a:xfrm>
            <a:off x="1928782" y="1123768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CH" sz="1350" dirty="0"/>
              <a:t>Generating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00222-3086-0C52-4553-2A17732A645C}"/>
              </a:ext>
            </a:extLst>
          </p:cNvPr>
          <p:cNvSpPr txBox="1"/>
          <p:nvPr/>
        </p:nvSpPr>
        <p:spPr>
          <a:xfrm>
            <a:off x="5518984" y="1404677"/>
            <a:ext cx="1175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CH" sz="1050" dirty="0"/>
              <a:t>Processing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787A8-359D-6AD8-76E2-2516BBFB44E0}"/>
              </a:ext>
            </a:extLst>
          </p:cNvPr>
          <p:cNvSpPr/>
          <p:nvPr/>
        </p:nvSpPr>
        <p:spPr>
          <a:xfrm>
            <a:off x="4011460" y="3306871"/>
            <a:ext cx="713984" cy="265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E044F-8979-BF0F-D36B-AADAEF692559}"/>
              </a:ext>
            </a:extLst>
          </p:cNvPr>
          <p:cNvSpPr txBox="1"/>
          <p:nvPr/>
        </p:nvSpPr>
        <p:spPr>
          <a:xfrm>
            <a:off x="4109889" y="2440304"/>
            <a:ext cx="5437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CH" sz="1050" dirty="0"/>
              <a:t>Buffer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2C3E45-0387-78B1-6DD9-C4AAA42CEECC}"/>
              </a:ext>
            </a:extLst>
          </p:cNvPr>
          <p:cNvSpPr txBox="1"/>
          <p:nvPr/>
        </p:nvSpPr>
        <p:spPr>
          <a:xfrm>
            <a:off x="8346994" y="66110"/>
            <a:ext cx="6190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srgbClr val="5B9BD5">
                    <a:lumMod val="75000"/>
                  </a:srgbClr>
                </a:solidFill>
              </a:rPr>
              <a:t>custom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E09B9A-687A-F7B0-99AE-507F3BCADBFE}"/>
              </a:ext>
            </a:extLst>
          </p:cNvPr>
          <p:cNvSpPr/>
          <p:nvPr/>
        </p:nvSpPr>
        <p:spPr>
          <a:xfrm>
            <a:off x="1803748" y="1100163"/>
            <a:ext cx="1706237" cy="3667100"/>
          </a:xfrm>
          <a:prstGeom prst="rect">
            <a:avLst/>
          </a:prstGeom>
          <a:solidFill>
            <a:srgbClr val="98BDEF">
              <a:alpha val="18039"/>
            </a:srgb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B7349-8DA7-B415-0F85-3F231187080B}"/>
              </a:ext>
            </a:extLst>
          </p:cNvPr>
          <p:cNvSpPr/>
          <p:nvPr/>
        </p:nvSpPr>
        <p:spPr>
          <a:xfrm>
            <a:off x="5301611" y="1377162"/>
            <a:ext cx="1527101" cy="3061292"/>
          </a:xfrm>
          <a:prstGeom prst="rect">
            <a:avLst/>
          </a:prstGeom>
          <a:solidFill>
            <a:schemeClr val="accent2">
              <a:lumMod val="40000"/>
              <a:lumOff val="60000"/>
              <a:alpha val="18039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H" sz="105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60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0B4A-469B-2F0C-2772-41B08EF6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use</a:t>
            </a:r>
            <a:r>
              <a:rPr lang="de-CH" dirty="0"/>
              <a:t> </a:t>
            </a:r>
            <a:r>
              <a:rPr lang="de-CH" dirty="0" err="1"/>
              <a:t>wait</a:t>
            </a:r>
            <a:r>
              <a:rPr lang="de-CH" dirty="0"/>
              <a:t>/</a:t>
            </a:r>
            <a:r>
              <a:rPr lang="de-CH" dirty="0" err="1"/>
              <a:t>notify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D2F92-AEF7-2AF8-A75E-BA383763D2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00000000-1234-1234-1234-123412341234}" type="slidenum">
              <a:rPr lang="en-US"/>
              <a:pPr defTabSz="685800"/>
              <a:t>49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DE97A-C766-6E70-BBC8-E5D4C0D7A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34" y="955360"/>
            <a:ext cx="8357900" cy="39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>
            <a:spLocks noGrp="1"/>
          </p:cNvSpPr>
          <p:nvPr>
            <p:ph type="title"/>
          </p:nvPr>
        </p:nvSpPr>
        <p:spPr>
          <a:xfrm>
            <a:off x="457110" y="382860"/>
            <a:ext cx="82293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Longest Sequence</a:t>
            </a:r>
            <a:endParaRPr sz="1100"/>
          </a:p>
        </p:txBody>
      </p:sp>
      <p:sp>
        <p:nvSpPr>
          <p:cNvPr id="195" name="Google Shape;195;p38"/>
          <p:cNvSpPr txBox="1">
            <a:spLocks noGrp="1"/>
          </p:cNvSpPr>
          <p:nvPr>
            <p:ph type="body" idx="1"/>
          </p:nvPr>
        </p:nvSpPr>
        <p:spPr>
          <a:xfrm>
            <a:off x="457380" y="1203390"/>
            <a:ext cx="85341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Given a sequence of numbers: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[1, 9, 4, 3, 3, 8, 7, 7, 7, 0]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find the longest sequence of the same consecutive number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8"/>
          <p:cNvSpPr/>
          <p:nvPr/>
        </p:nvSpPr>
        <p:spPr>
          <a:xfrm>
            <a:off x="4998425" y="1872075"/>
            <a:ext cx="800400" cy="3930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75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25" cy="84847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dirty="0"/>
              <a:t>Remember? Thread State Model</a:t>
            </a:r>
            <a:endParaRPr dirty="0"/>
          </a:p>
        </p:txBody>
      </p:sp>
      <p:sp>
        <p:nvSpPr>
          <p:cNvPr id="896" name="Google Shape;896;p75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25" cy="3509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97" name="Google Shape;897;p75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75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SzPts val="1200"/>
            </a:pPr>
            <a:fld id="{00000000-1234-1234-1234-123412341234}" type="slidenum">
              <a:rPr lang="en-US"/>
              <a:pPr defTabSz="685800">
                <a:buSzPts val="1200"/>
              </a:pPr>
              <a:t>50</a:t>
            </a:fld>
            <a:endParaRPr/>
          </a:p>
        </p:txBody>
      </p:sp>
      <p:pic>
        <p:nvPicPr>
          <p:cNvPr id="898" name="Google Shape;898;p75" descr="Bildschirmfoto 2021-02-27 um 22.51.01.png"/>
          <p:cNvPicPr preferRelativeResize="0"/>
          <p:nvPr/>
        </p:nvPicPr>
        <p:blipFill rotWithShape="1">
          <a:blip r:embed="rId3">
            <a:alphaModFix/>
          </a:blip>
          <a:srcRect t="16011" b="10204"/>
          <a:stretch/>
        </p:blipFill>
        <p:spPr>
          <a:xfrm>
            <a:off x="25400" y="1112945"/>
            <a:ext cx="9143999" cy="35406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BD11B7-441F-E855-0842-B164F80E171C}"/>
              </a:ext>
            </a:extLst>
          </p:cNvPr>
          <p:cNvSpPr/>
          <p:nvPr/>
        </p:nvSpPr>
        <p:spPr>
          <a:xfrm>
            <a:off x="3675707" y="1367073"/>
            <a:ext cx="1466661" cy="461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AD1EBC-9918-5DE6-FEDF-6DD976A2FD1C}"/>
              </a:ext>
            </a:extLst>
          </p:cNvPr>
          <p:cNvSpPr/>
          <p:nvPr/>
        </p:nvSpPr>
        <p:spPr>
          <a:xfrm>
            <a:off x="1510420" y="2899034"/>
            <a:ext cx="979283" cy="4617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543428-7A03-A519-6B01-A232554A0E85}"/>
              </a:ext>
            </a:extLst>
          </p:cNvPr>
          <p:cNvSpPr/>
          <p:nvPr/>
        </p:nvSpPr>
        <p:spPr>
          <a:xfrm>
            <a:off x="3675707" y="2894949"/>
            <a:ext cx="1466661" cy="4617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88F1A0-39AC-E40F-17EE-9DFB6EDA9B68}"/>
              </a:ext>
            </a:extLst>
          </p:cNvPr>
          <p:cNvSpPr/>
          <p:nvPr/>
        </p:nvSpPr>
        <p:spPr>
          <a:xfrm>
            <a:off x="6300289" y="2894949"/>
            <a:ext cx="1466661" cy="4617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8171A-894E-9A84-85BA-4A3257461B42}"/>
              </a:ext>
            </a:extLst>
          </p:cNvPr>
          <p:cNvSpPr/>
          <p:nvPr/>
        </p:nvSpPr>
        <p:spPr>
          <a:xfrm>
            <a:off x="3675707" y="3999016"/>
            <a:ext cx="1466661" cy="4617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CB470-817F-44C5-C644-681168849DF8}"/>
              </a:ext>
            </a:extLst>
          </p:cNvPr>
          <p:cNvSpPr/>
          <p:nvPr/>
        </p:nvSpPr>
        <p:spPr>
          <a:xfrm>
            <a:off x="6206625" y="3485352"/>
            <a:ext cx="1697050" cy="975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81E7A-602B-76F3-9DEB-73982221FE29}"/>
              </a:ext>
            </a:extLst>
          </p:cNvPr>
          <p:cNvSpPr/>
          <p:nvPr/>
        </p:nvSpPr>
        <p:spPr>
          <a:xfrm>
            <a:off x="2489703" y="3567095"/>
            <a:ext cx="1765426" cy="318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F81BEB-449E-2FFA-0C7D-FB7FD073A734}"/>
              </a:ext>
            </a:extLst>
          </p:cNvPr>
          <p:cNvSpPr/>
          <p:nvPr/>
        </p:nvSpPr>
        <p:spPr>
          <a:xfrm>
            <a:off x="2621899" y="2725838"/>
            <a:ext cx="709776" cy="318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94A45A-68DF-0A9F-08BE-97D148AB0082}"/>
              </a:ext>
            </a:extLst>
          </p:cNvPr>
          <p:cNvSpPr/>
          <p:nvPr/>
        </p:nvSpPr>
        <p:spPr>
          <a:xfrm>
            <a:off x="3447742" y="2094874"/>
            <a:ext cx="809713" cy="538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350791-6221-844A-7ABF-509A3C47BF96}"/>
              </a:ext>
            </a:extLst>
          </p:cNvPr>
          <p:cNvSpPr/>
          <p:nvPr/>
        </p:nvSpPr>
        <p:spPr>
          <a:xfrm>
            <a:off x="4572000" y="2071328"/>
            <a:ext cx="727076" cy="538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393237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75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25" cy="84847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dirty="0"/>
              <a:t>Remember? Thread State Model</a:t>
            </a:r>
            <a:endParaRPr dirty="0"/>
          </a:p>
        </p:txBody>
      </p:sp>
      <p:sp>
        <p:nvSpPr>
          <p:cNvPr id="896" name="Google Shape;896;p75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25" cy="3509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97" name="Google Shape;897;p75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75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SzPts val="1200"/>
            </a:pPr>
            <a:fld id="{00000000-1234-1234-1234-123412341234}" type="slidenum">
              <a:rPr lang="en-US"/>
              <a:pPr defTabSz="685800">
                <a:buSzPts val="1200"/>
              </a:pPr>
              <a:t>51</a:t>
            </a:fld>
            <a:endParaRPr/>
          </a:p>
        </p:txBody>
      </p:sp>
      <p:pic>
        <p:nvPicPr>
          <p:cNvPr id="898" name="Google Shape;898;p75" descr="Bildschirmfoto 2021-02-27 um 22.51.01.png"/>
          <p:cNvPicPr preferRelativeResize="0"/>
          <p:nvPr/>
        </p:nvPicPr>
        <p:blipFill rotWithShape="1">
          <a:blip r:embed="rId3">
            <a:alphaModFix/>
          </a:blip>
          <a:srcRect t="16011" b="10204"/>
          <a:stretch/>
        </p:blipFill>
        <p:spPr>
          <a:xfrm>
            <a:off x="0" y="1112945"/>
            <a:ext cx="9143999" cy="3540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765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5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25" cy="84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dirty="0"/>
              <a:t>Wait and Notify Recap</a:t>
            </a:r>
            <a:endParaRPr dirty="0"/>
          </a:p>
        </p:txBody>
      </p:sp>
      <p:sp>
        <p:nvSpPr>
          <p:cNvPr id="577" name="Google Shape;577;p55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52</a:t>
            </a:fld>
            <a:endParaRPr dirty="0"/>
          </a:p>
        </p:txBody>
      </p:sp>
      <p:pic>
        <p:nvPicPr>
          <p:cNvPr id="578" name="Google Shape;57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558" y="1488309"/>
            <a:ext cx="2673338" cy="9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177" y="1488309"/>
            <a:ext cx="2673338" cy="98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C5E6496-7195-498A-999D-F3E6AE874F5A}"/>
              </a:ext>
            </a:extLst>
          </p:cNvPr>
          <p:cNvSpPr txBox="1"/>
          <p:nvPr/>
        </p:nvSpPr>
        <p:spPr>
          <a:xfrm>
            <a:off x="2093225" y="3224284"/>
            <a:ext cx="46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de-CH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de-CH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Issues</a:t>
            </a: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85431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5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25" cy="84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dirty="0"/>
              <a:t>Wait and Notify Recap</a:t>
            </a:r>
            <a:endParaRPr dirty="0"/>
          </a:p>
        </p:txBody>
      </p:sp>
      <p:sp>
        <p:nvSpPr>
          <p:cNvPr id="577" name="Google Shape;577;p55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53</a:t>
            </a:fld>
            <a:endParaRPr dirty="0"/>
          </a:p>
        </p:txBody>
      </p:sp>
      <p:pic>
        <p:nvPicPr>
          <p:cNvPr id="578" name="Google Shape;57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558" y="1488309"/>
            <a:ext cx="2673338" cy="9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177" y="1488309"/>
            <a:ext cx="2673338" cy="98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C5E6496-7195-498A-999D-F3E6AE874F5A}"/>
              </a:ext>
            </a:extLst>
          </p:cNvPr>
          <p:cNvSpPr txBox="1"/>
          <p:nvPr/>
        </p:nvSpPr>
        <p:spPr>
          <a:xfrm>
            <a:off x="1807441" y="3219792"/>
            <a:ext cx="5696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</a:pPr>
            <a:r>
              <a:rPr lang="en-US" sz="2400" dirty="0"/>
              <a:t>Spurious wake-ups and </a:t>
            </a:r>
            <a:r>
              <a:rPr lang="en-US" sz="2400" dirty="0" err="1"/>
              <a:t>notifyAll</a:t>
            </a:r>
            <a:r>
              <a:rPr lang="en-US" sz="2400" dirty="0"/>
              <a:t>()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wait</a:t>
            </a:r>
            <a:r>
              <a:rPr lang="en-US" sz="2400" dirty="0"/>
              <a:t> has to be in a </a:t>
            </a: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US" sz="2400" dirty="0"/>
              <a:t> loop</a:t>
            </a:r>
          </a:p>
        </p:txBody>
      </p:sp>
      <p:cxnSp>
        <p:nvCxnSpPr>
          <p:cNvPr id="7" name="Google Shape;580;p55">
            <a:extLst>
              <a:ext uri="{FF2B5EF4-FFF2-40B4-BE49-F238E27FC236}">
                <a16:creationId xmlns:a16="http://schemas.microsoft.com/office/drawing/2014/main" id="{B1CCC1BB-C3BC-4F12-A93F-04C630C5D211}"/>
              </a:ext>
            </a:extLst>
          </p:cNvPr>
          <p:cNvCxnSpPr/>
          <p:nvPr/>
        </p:nvCxnSpPr>
        <p:spPr>
          <a:xfrm flipH="1">
            <a:off x="5368865" y="1251617"/>
            <a:ext cx="1257975" cy="141165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581;p55">
            <a:extLst>
              <a:ext uri="{FF2B5EF4-FFF2-40B4-BE49-F238E27FC236}">
                <a16:creationId xmlns:a16="http://schemas.microsoft.com/office/drawing/2014/main" id="{5CBAB6DD-27AC-4B08-866F-D3C4083BCC9F}"/>
              </a:ext>
            </a:extLst>
          </p:cNvPr>
          <p:cNvCxnSpPr/>
          <p:nvPr/>
        </p:nvCxnSpPr>
        <p:spPr>
          <a:xfrm>
            <a:off x="5373572" y="1251617"/>
            <a:ext cx="1249875" cy="141165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690204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7E5A5-07AD-0996-7FA1-3E249691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Wait/notify “Template”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04571-93B8-FAFA-46C5-10AEFD28EC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579B8-AFB8-861D-FE97-5C858C77A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50" y="665922"/>
            <a:ext cx="51541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76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7E5A5-07AD-0996-7FA1-3E249691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Wait/notify “Template”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04571-93B8-FAFA-46C5-10AEFD28EC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579B8-AFB8-861D-FE97-5C858C77AE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74450" y="665922"/>
            <a:ext cx="515412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324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7E5A5-07AD-0996-7FA1-3E249691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Wait/notify “Template”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04571-93B8-FAFA-46C5-10AEFD28EC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579B8-AFB8-861D-FE97-5C858C77AE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74450" y="665922"/>
            <a:ext cx="515412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449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7E5A5-07AD-0996-7FA1-3E249691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Is that all?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04571-93B8-FAFA-46C5-10AEFD28EC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579B8-AFB8-861D-FE97-5C858C77AE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74450" y="665922"/>
            <a:ext cx="5154126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25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7E5A5-07AD-0996-7FA1-3E249691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No, it must be inside a synchronized block!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04571-93B8-FAFA-46C5-10AEFD28EC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579B8-AFB8-861D-FE97-5C858C77AE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74450" y="665922"/>
            <a:ext cx="5154125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246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66"/>
          <p:cNvSpPr txBox="1">
            <a:spLocks noGrp="1"/>
          </p:cNvSpPr>
          <p:nvPr>
            <p:ph type="title"/>
          </p:nvPr>
        </p:nvSpPr>
        <p:spPr>
          <a:xfrm>
            <a:off x="253835" y="135794"/>
            <a:ext cx="8634825" cy="84847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/>
              <a:t>Pipelining: Main Concepts Recap</a:t>
            </a:r>
            <a:endParaRPr/>
          </a:p>
        </p:txBody>
      </p:sp>
      <p:sp>
        <p:nvSpPr>
          <p:cNvPr id="876" name="Google Shape;876;p66"/>
          <p:cNvSpPr txBox="1">
            <a:spLocks noGrp="1"/>
          </p:cNvSpPr>
          <p:nvPr>
            <p:ph type="body" idx="1"/>
          </p:nvPr>
        </p:nvSpPr>
        <p:spPr>
          <a:xfrm>
            <a:off x="253835" y="1144484"/>
            <a:ext cx="8634825" cy="3509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/>
            <a:r>
              <a:rPr lang="en-US" b="1" dirty="0"/>
              <a:t>Latency</a:t>
            </a:r>
            <a:br>
              <a:rPr lang="en-US" dirty="0"/>
            </a:br>
            <a:br>
              <a:rPr lang="en-US" sz="1800" dirty="0"/>
            </a:br>
            <a:br>
              <a:rPr lang="en-US" sz="1800" dirty="0"/>
            </a:br>
            <a:endParaRPr sz="750" dirty="0"/>
          </a:p>
          <a:p>
            <a:pPr marL="0" indent="0" algn="ctr"/>
            <a:r>
              <a:rPr lang="en-US" b="1" dirty="0"/>
              <a:t>Throughput</a:t>
            </a:r>
            <a:endParaRPr b="1" dirty="0"/>
          </a:p>
          <a:p>
            <a:pPr marL="0" indent="0" algn="ctr"/>
            <a:br>
              <a:rPr lang="en-US" sz="1800" dirty="0"/>
            </a:br>
            <a:endParaRPr sz="1800" dirty="0"/>
          </a:p>
          <a:p>
            <a:pPr marL="0" indent="0" algn="ctr"/>
            <a:endParaRPr sz="750" dirty="0"/>
          </a:p>
          <a:p>
            <a:pPr marL="0" indent="0" algn="ctr"/>
            <a:r>
              <a:rPr lang="en-US" b="1" dirty="0"/>
              <a:t>Balanced/Unbalanced Pipeline</a:t>
            </a:r>
            <a:endParaRPr b="1" dirty="0"/>
          </a:p>
          <a:p>
            <a:pPr marL="0" indent="0" algn="ctr"/>
            <a:endParaRPr sz="1800" dirty="0"/>
          </a:p>
        </p:txBody>
      </p:sp>
      <p:sp>
        <p:nvSpPr>
          <p:cNvPr id="877" name="Google Shape;877;p66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75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/>
              <a:pPr/>
              <a:t>59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8671B-D211-CC1F-5821-794F067A2E6C}"/>
              </a:ext>
            </a:extLst>
          </p:cNvPr>
          <p:cNvSpPr txBox="1"/>
          <p:nvPr/>
        </p:nvSpPr>
        <p:spPr>
          <a:xfrm>
            <a:off x="8346994" y="66110"/>
            <a:ext cx="7857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111001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/>
          <p:nvPr/>
        </p:nvSpPr>
        <p:spPr>
          <a:xfrm>
            <a:off x="1180450" y="1216925"/>
            <a:ext cx="5212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LongestSequenceMulti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RecursiveTask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Sequence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Sequence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work is small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 wait for the results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return the longest result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39"/>
          <p:cNvSpPr txBox="1"/>
          <p:nvPr/>
        </p:nvSpPr>
        <p:spPr>
          <a:xfrm>
            <a:off x="5178450" y="1745725"/>
            <a:ext cx="2695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Outline almost as before, except: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p39"/>
          <p:cNvCxnSpPr/>
          <p:nvPr/>
        </p:nvCxnSpPr>
        <p:spPr>
          <a:xfrm rot="10800000">
            <a:off x="4565250" y="1973125"/>
            <a:ext cx="61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Google Shape;209;p40">
            <a:extLst>
              <a:ext uri="{FF2B5EF4-FFF2-40B4-BE49-F238E27FC236}">
                <a16:creationId xmlns:a16="http://schemas.microsoft.com/office/drawing/2014/main" id="{2AEB8E74-F549-0B41-BFEF-90CDA3C1E3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Longest Sequence</a:t>
            </a:r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67"/>
          <p:cNvSpPr txBox="1">
            <a:spLocks noGrp="1"/>
          </p:cNvSpPr>
          <p:nvPr>
            <p:ph type="title"/>
          </p:nvPr>
        </p:nvSpPr>
        <p:spPr>
          <a:xfrm>
            <a:off x="253835" y="135794"/>
            <a:ext cx="8634825" cy="84847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/>
              <a:t>Pipelining: Main Concepts Recap</a:t>
            </a:r>
            <a:endParaRPr/>
          </a:p>
        </p:txBody>
      </p:sp>
      <p:sp>
        <p:nvSpPr>
          <p:cNvPr id="884" name="Google Shape;884;p67"/>
          <p:cNvSpPr txBox="1">
            <a:spLocks noGrp="1"/>
          </p:cNvSpPr>
          <p:nvPr>
            <p:ph type="body" idx="1"/>
          </p:nvPr>
        </p:nvSpPr>
        <p:spPr>
          <a:xfrm>
            <a:off x="253835" y="1144484"/>
            <a:ext cx="8634825" cy="3509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/>
            <a:r>
              <a:rPr lang="en-US" b="1"/>
              <a:t>Latency</a:t>
            </a:r>
            <a:br>
              <a:rPr lang="en-US"/>
            </a:br>
            <a:r>
              <a:rPr lang="en-US" sz="1800"/>
              <a:t>time needed to perform a given computation </a:t>
            </a:r>
            <a:br>
              <a:rPr lang="en-US" sz="1800"/>
            </a:br>
            <a:r>
              <a:rPr lang="en-US" sz="1800"/>
              <a:t>(e.g., process a customer)</a:t>
            </a:r>
            <a:br>
              <a:rPr lang="en-US" sz="1800"/>
            </a:br>
            <a:endParaRPr sz="750"/>
          </a:p>
          <a:p>
            <a:pPr marL="0" indent="0" algn="ctr"/>
            <a:r>
              <a:rPr lang="en-US" b="1"/>
              <a:t>Throughput</a:t>
            </a:r>
            <a:endParaRPr b="1"/>
          </a:p>
          <a:p>
            <a:pPr marL="0" indent="0" algn="ctr"/>
            <a:br>
              <a:rPr lang="en-US" sz="1800"/>
            </a:br>
            <a:endParaRPr sz="1800"/>
          </a:p>
          <a:p>
            <a:pPr marL="0" indent="0" algn="ctr"/>
            <a:endParaRPr sz="750"/>
          </a:p>
          <a:p>
            <a:pPr marL="0" indent="0" algn="ctr"/>
            <a:r>
              <a:rPr lang="en-US" b="1"/>
              <a:t>Balanced/Unbalanced Pipeline</a:t>
            </a:r>
            <a:endParaRPr b="1"/>
          </a:p>
          <a:p>
            <a:pPr marL="0" indent="0" algn="ctr"/>
            <a:endParaRPr sz="1800"/>
          </a:p>
        </p:txBody>
      </p:sp>
      <p:sp>
        <p:nvSpPr>
          <p:cNvPr id="885" name="Google Shape;885;p67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75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/>
              <a:pPr/>
              <a:t>60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4C8E39-1147-391E-6F42-751B23529B44}"/>
              </a:ext>
            </a:extLst>
          </p:cNvPr>
          <p:cNvSpPr txBox="1"/>
          <p:nvPr/>
        </p:nvSpPr>
        <p:spPr>
          <a:xfrm>
            <a:off x="8346994" y="66110"/>
            <a:ext cx="7857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31707065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68"/>
          <p:cNvSpPr txBox="1">
            <a:spLocks noGrp="1"/>
          </p:cNvSpPr>
          <p:nvPr>
            <p:ph type="title"/>
          </p:nvPr>
        </p:nvSpPr>
        <p:spPr>
          <a:xfrm>
            <a:off x="253835" y="135794"/>
            <a:ext cx="8634825" cy="84847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/>
              <a:t>Pipelining: Main Concepts Recap</a:t>
            </a:r>
            <a:endParaRPr/>
          </a:p>
        </p:txBody>
      </p:sp>
      <p:sp>
        <p:nvSpPr>
          <p:cNvPr id="892" name="Google Shape;892;p68"/>
          <p:cNvSpPr txBox="1">
            <a:spLocks noGrp="1"/>
          </p:cNvSpPr>
          <p:nvPr>
            <p:ph type="body" idx="1"/>
          </p:nvPr>
        </p:nvSpPr>
        <p:spPr>
          <a:xfrm>
            <a:off x="253835" y="1144484"/>
            <a:ext cx="8634825" cy="3509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/>
            <a:r>
              <a:rPr lang="en-US" b="1"/>
              <a:t>Latency</a:t>
            </a:r>
            <a:br>
              <a:rPr lang="en-US"/>
            </a:br>
            <a:r>
              <a:rPr lang="en-US" sz="1800"/>
              <a:t>time needed to perform a given computation </a:t>
            </a:r>
            <a:br>
              <a:rPr lang="en-US" sz="1800"/>
            </a:br>
            <a:r>
              <a:rPr lang="en-US" sz="1800"/>
              <a:t>(e.g., process a customer)</a:t>
            </a:r>
            <a:br>
              <a:rPr lang="en-US" sz="1800"/>
            </a:br>
            <a:endParaRPr sz="750"/>
          </a:p>
          <a:p>
            <a:pPr marL="0" indent="0" algn="ctr"/>
            <a:r>
              <a:rPr lang="en-US" b="1"/>
              <a:t>Throughput</a:t>
            </a:r>
            <a:endParaRPr b="1"/>
          </a:p>
          <a:p>
            <a:pPr marL="0" indent="0" algn="ctr"/>
            <a:r>
              <a:rPr lang="en-US" sz="1800"/>
              <a:t>amount of work that can be done by a system in a given period of time</a:t>
            </a:r>
            <a:br>
              <a:rPr lang="en-US" sz="1800"/>
            </a:br>
            <a:r>
              <a:rPr lang="en-US" sz="1800"/>
              <a:t>(e.g., how many customers can be processed in one minute)</a:t>
            </a:r>
            <a:endParaRPr sz="1800"/>
          </a:p>
          <a:p>
            <a:pPr marL="0" indent="0" algn="ctr"/>
            <a:endParaRPr sz="750"/>
          </a:p>
          <a:p>
            <a:pPr marL="0" indent="0" algn="ctr"/>
            <a:r>
              <a:rPr lang="en-US" b="1"/>
              <a:t>Balanced/Unbalanced Pipeline</a:t>
            </a:r>
            <a:endParaRPr b="1"/>
          </a:p>
          <a:p>
            <a:pPr marL="0" indent="0" algn="ctr"/>
            <a:endParaRPr sz="1800"/>
          </a:p>
        </p:txBody>
      </p:sp>
      <p:sp>
        <p:nvSpPr>
          <p:cNvPr id="893" name="Google Shape;893;p68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75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/>
              <a:pPr/>
              <a:t>61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51A4AA-F9F3-93AF-89F4-22305E2179FB}"/>
              </a:ext>
            </a:extLst>
          </p:cNvPr>
          <p:cNvSpPr txBox="1"/>
          <p:nvPr/>
        </p:nvSpPr>
        <p:spPr>
          <a:xfrm>
            <a:off x="8346994" y="66110"/>
            <a:ext cx="7857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8769693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69"/>
          <p:cNvSpPr txBox="1">
            <a:spLocks noGrp="1"/>
          </p:cNvSpPr>
          <p:nvPr>
            <p:ph type="title"/>
          </p:nvPr>
        </p:nvSpPr>
        <p:spPr>
          <a:xfrm>
            <a:off x="253835" y="135794"/>
            <a:ext cx="8634825" cy="84847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/>
              <a:t>Pipelining: Main Concepts Recap</a:t>
            </a:r>
            <a:endParaRPr/>
          </a:p>
        </p:txBody>
      </p:sp>
      <p:sp>
        <p:nvSpPr>
          <p:cNvPr id="900" name="Google Shape;900;p69"/>
          <p:cNvSpPr txBox="1">
            <a:spLocks noGrp="1"/>
          </p:cNvSpPr>
          <p:nvPr>
            <p:ph type="body" idx="1"/>
          </p:nvPr>
        </p:nvSpPr>
        <p:spPr>
          <a:xfrm>
            <a:off x="253835" y="1144484"/>
            <a:ext cx="8634825" cy="3509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/>
            <a:r>
              <a:rPr lang="en-US" b="1" dirty="0"/>
              <a:t>Latency</a:t>
            </a:r>
            <a:br>
              <a:rPr lang="en-US" dirty="0"/>
            </a:br>
            <a:r>
              <a:rPr lang="en-US" sz="1800" dirty="0"/>
              <a:t>time needed to perform a given computation </a:t>
            </a:r>
            <a:br>
              <a:rPr lang="en-US" sz="1800" dirty="0"/>
            </a:br>
            <a:r>
              <a:rPr lang="en-US" sz="1800" dirty="0"/>
              <a:t>(e.g., process a customer)</a:t>
            </a:r>
            <a:br>
              <a:rPr lang="en-US" sz="1800" dirty="0"/>
            </a:br>
            <a:endParaRPr sz="750" dirty="0"/>
          </a:p>
          <a:p>
            <a:pPr marL="0" indent="0" algn="ctr"/>
            <a:r>
              <a:rPr lang="en-US" b="1" dirty="0"/>
              <a:t>Throughput</a:t>
            </a:r>
            <a:endParaRPr b="1" dirty="0"/>
          </a:p>
          <a:p>
            <a:pPr marL="0" indent="0" algn="ctr"/>
            <a:r>
              <a:rPr lang="en-US" sz="1800" dirty="0"/>
              <a:t>amount of work that can be done by a system in a given period of time</a:t>
            </a:r>
            <a:br>
              <a:rPr lang="en-US" sz="1800" dirty="0"/>
            </a:br>
            <a:r>
              <a:rPr lang="en-US" sz="1800" dirty="0"/>
              <a:t>(e.g., how many customers can be processed in one minute)</a:t>
            </a:r>
            <a:endParaRPr sz="1800" dirty="0"/>
          </a:p>
          <a:p>
            <a:pPr marL="0" indent="0" algn="ctr"/>
            <a:endParaRPr sz="750" dirty="0"/>
          </a:p>
          <a:p>
            <a:pPr marL="0" indent="0" algn="ctr"/>
            <a:r>
              <a:rPr lang="en-US" b="1" dirty="0"/>
              <a:t>Balanced/Unbalanced Pipeline</a:t>
            </a:r>
            <a:endParaRPr b="1" dirty="0"/>
          </a:p>
          <a:p>
            <a:pPr marL="0" indent="0" algn="ctr"/>
            <a:r>
              <a:rPr lang="en-US" sz="1800" dirty="0"/>
              <a:t>a pipeline is balanced if each stage takes the same length of time</a:t>
            </a:r>
          </a:p>
          <a:p>
            <a:pPr marL="0" indent="0" algn="ctr"/>
            <a:r>
              <a:rPr lang="en-US" sz="1800" b="1" dirty="0"/>
              <a:t>OR</a:t>
            </a:r>
          </a:p>
          <a:p>
            <a:pPr marL="0" indent="0" algn="ctr"/>
            <a:r>
              <a:rPr lang="en-US" sz="1800" dirty="0"/>
              <a:t>the latency of each unit is equal in the pipeline</a:t>
            </a:r>
            <a:endParaRPr sz="1800" dirty="0"/>
          </a:p>
        </p:txBody>
      </p:sp>
      <p:sp>
        <p:nvSpPr>
          <p:cNvPr id="901" name="Google Shape;901;p69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75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/>
              <a:pPr/>
              <a:t>62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90337B-300F-50BA-73B6-4C1B8EB10D4B}"/>
              </a:ext>
            </a:extLst>
          </p:cNvPr>
          <p:cNvSpPr txBox="1"/>
          <p:nvPr/>
        </p:nvSpPr>
        <p:spPr>
          <a:xfrm>
            <a:off x="8346994" y="66110"/>
            <a:ext cx="7857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11787544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91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865" name="Google Shape;865;p91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6" name="Google Shape;866;p91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7" name="Google Shape;867;p91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8" name="Google Shape;868;p91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9" name="Google Shape;869;p91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0" name="Google Shape;870;p91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1" name="Google Shape;871;p91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2" name="Google Shape;872;p91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3" name="Google Shape;873;p91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4" name="Google Shape;874;p91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5" name="Google Shape;875;p91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6" name="Google Shape;876;p91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7" name="Google Shape;877;p91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8" name="Google Shape;878;p91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9" name="Google Shape;879;p91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0" name="Google Shape;880;p91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1" name="Google Shape;881;p91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2" name="Google Shape;882;p91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3" name="Google Shape;883;p91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4" name="Google Shape;884;p91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5" name="Google Shape;885;p91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6" name="Google Shape;886;p91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7" name="Google Shape;887;p91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8" name="Google Shape;888;p91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9" name="Google Shape;889;p91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0" name="Google Shape;890;p91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1" name="Google Shape;891;p91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2" name="Google Shape;892;p91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3" name="Google Shape;893;p91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4" name="Google Shape;894;p91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5" name="Google Shape;895;p91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6" name="Google Shape;896;p91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7" name="Google Shape;897;p91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8" name="Google Shape;898;p91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9" name="Google Shape;899;p91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0" name="Google Shape;900;p91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1" name="Google Shape;901;p91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2" name="Google Shape;902;p91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3" name="Google Shape;903;p91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4" name="Google Shape;904;p91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5" name="Google Shape;905;p91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6" name="Google Shape;906;p91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7" name="Google Shape;907;p91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8" name="Google Shape;908;p91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9" name="Google Shape;909;p91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0" name="Google Shape;910;p91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1" name="Google Shape;911;p91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2" name="Google Shape;912;p91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3" name="Google Shape;913;p91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14" name="Google Shape;914;p91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5" name="Google Shape;915;p91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6" name="Google Shape;916;p91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7" name="Google Shape;917;p91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8" name="Google Shape;918;p91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9" name="Google Shape;919;p91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0" name="Google Shape;920;p91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1" name="Google Shape;921;p91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2" name="Google Shape;922;p91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3" name="Google Shape;923;p91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4" name="Google Shape;924;p91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5" name="Google Shape;925;p91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6" name="Google Shape;926;p91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7" name="Google Shape;927;p91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8" name="Google Shape;928;p91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9" name="Google Shape;929;p91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0" name="Google Shape;930;p91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1" name="Google Shape;931;p91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32" name="Google Shape;932;p91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3" name="Google Shape;933;p91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4" name="Google Shape;934;p91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35" name="Google Shape;935;p91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6" name="Google Shape;936;p91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7" name="Google Shape;937;p91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38" name="Google Shape;938;p91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9" name="Google Shape;939;p91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40" name="Google Shape;940;p91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41" name="Google Shape;941;p91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2" name="Google Shape;942;p91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43" name="Google Shape;943;p91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44" name="Google Shape;944;p91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5" name="Google Shape;945;p91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46" name="Google Shape;946;p91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47" name="Google Shape;947;p91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8" name="Google Shape;948;p91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49" name="Google Shape;949;p91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50" name="Google Shape;950;p91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1" name="Google Shape;951;p91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2" name="Google Shape;952;p91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53" name="Google Shape;953;p91"/>
            <p:cNvCxnSpPr>
              <a:stCxn id="931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4" name="Google Shape;954;p91"/>
            <p:cNvCxnSpPr>
              <a:stCxn id="934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5" name="Google Shape;955;p91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56" name="Google Shape;956;p91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7" name="Google Shape;957;p91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8" name="Google Shape;958;p91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59" name="Google Shape;959;p91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0" name="Google Shape;960;p91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61" name="Google Shape;961;p91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62" name="Google Shape;962;p91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3" name="Google Shape;963;p91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64" name="Google Shape;964;p91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65" name="Google Shape;965;p91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6" name="Google Shape;966;p91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67" name="Google Shape;967;p91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68" name="Google Shape;968;p91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9" name="Google Shape;969;p91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70" name="Google Shape;970;p91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71" name="Google Shape;971;p91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2" name="Google Shape;972;p91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73" name="Google Shape;973;p91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974" name="Google Shape;974;p91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/>
              <a:t>Divide and Conquer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84C31-5F16-AF7A-9083-AA2B8BC14538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19173327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92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981" name="Google Shape;981;p92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2" name="Google Shape;982;p92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3" name="Google Shape;983;p92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4" name="Google Shape;984;p92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5" name="Google Shape;985;p92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6" name="Google Shape;986;p92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7" name="Google Shape;987;p92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8" name="Google Shape;988;p92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9" name="Google Shape;989;p92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0" name="Google Shape;990;p92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1" name="Google Shape;991;p92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2" name="Google Shape;992;p92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3" name="Google Shape;993;p92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4" name="Google Shape;994;p92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5" name="Google Shape;995;p92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6" name="Google Shape;996;p92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7" name="Google Shape;997;p92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8" name="Google Shape;998;p92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9" name="Google Shape;999;p92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0" name="Google Shape;1000;p92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1" name="Google Shape;1001;p92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2" name="Google Shape;1002;p92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3" name="Google Shape;1003;p92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4" name="Google Shape;1004;p92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5" name="Google Shape;1005;p92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6" name="Google Shape;1006;p92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7" name="Google Shape;1007;p92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8" name="Google Shape;1008;p92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9" name="Google Shape;1009;p92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0" name="Google Shape;1010;p92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1" name="Google Shape;1011;p92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2" name="Google Shape;1012;p92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3" name="Google Shape;1013;p92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4" name="Google Shape;1014;p92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5" name="Google Shape;1015;p92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6" name="Google Shape;1016;p92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7" name="Google Shape;1017;p92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8" name="Google Shape;1018;p92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9" name="Google Shape;1019;p92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0" name="Google Shape;1020;p92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1" name="Google Shape;1021;p92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2" name="Google Shape;1022;p92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3" name="Google Shape;1023;p92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4" name="Google Shape;1024;p92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5" name="Google Shape;1025;p92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6" name="Google Shape;1026;p92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7" name="Google Shape;1027;p92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8" name="Google Shape;1028;p92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9" name="Google Shape;1029;p92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30" name="Google Shape;1030;p92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1" name="Google Shape;1031;p92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32" name="Google Shape;1032;p92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3" name="Google Shape;1033;p92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4" name="Google Shape;1034;p92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5" name="Google Shape;1035;p92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6" name="Google Shape;1036;p92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7" name="Google Shape;1037;p92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8" name="Google Shape;1038;p92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9" name="Google Shape;1039;p92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0" name="Google Shape;1040;p92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1" name="Google Shape;1041;p92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2" name="Google Shape;1042;p92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3" name="Google Shape;1043;p92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4" name="Google Shape;1044;p92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5" name="Google Shape;1045;p92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6" name="Google Shape;1046;p92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7" name="Google Shape;1047;p92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48" name="Google Shape;1048;p92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9" name="Google Shape;1049;p92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0" name="Google Shape;1050;p92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51" name="Google Shape;1051;p92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2" name="Google Shape;1052;p92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3" name="Google Shape;1053;p92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54" name="Google Shape;1054;p92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5" name="Google Shape;1055;p92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6" name="Google Shape;1056;p92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57" name="Google Shape;1057;p92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8" name="Google Shape;1058;p92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9" name="Google Shape;1059;p92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60" name="Google Shape;1060;p92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1" name="Google Shape;1061;p92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62" name="Google Shape;1062;p92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63" name="Google Shape;1063;p92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4" name="Google Shape;1064;p92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65" name="Google Shape;1065;p92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66" name="Google Shape;1066;p92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7" name="Google Shape;1067;p92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68" name="Google Shape;1068;p92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69" name="Google Shape;1069;p92"/>
            <p:cNvCxnSpPr>
              <a:stCxn id="1047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0" name="Google Shape;1070;p92"/>
            <p:cNvCxnSpPr>
              <a:stCxn id="1050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1" name="Google Shape;1071;p92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72" name="Google Shape;1072;p92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3" name="Google Shape;1073;p92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4" name="Google Shape;1074;p92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75" name="Google Shape;1075;p92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6" name="Google Shape;1076;p92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7" name="Google Shape;1077;p92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78" name="Google Shape;1078;p92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9" name="Google Shape;1079;p92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80" name="Google Shape;1080;p92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81" name="Google Shape;1081;p92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2" name="Google Shape;1082;p92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83" name="Google Shape;1083;p92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84" name="Google Shape;1084;p92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5" name="Google Shape;1085;p92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86" name="Google Shape;1086;p92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87" name="Google Shape;1087;p92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8" name="Google Shape;1088;p92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89" name="Google Shape;1089;p92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1090" name="Google Shape;1090;p92"/>
          <p:cNvSpPr/>
          <p:nvPr/>
        </p:nvSpPr>
        <p:spPr>
          <a:xfrm>
            <a:off x="1531225" y="3029075"/>
            <a:ext cx="382800" cy="2739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92"/>
          <p:cNvSpPr txBox="1"/>
          <p:nvPr/>
        </p:nvSpPr>
        <p:spPr>
          <a:xfrm>
            <a:off x="949975" y="3413625"/>
            <a:ext cx="15453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case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further split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92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/>
              <a:t>Divide and Conquer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25A30-3EF6-06D6-4F26-44AC93F32FB5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41816550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p93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1099" name="Google Shape;1099;p93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0" name="Google Shape;1100;p93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1" name="Google Shape;1101;p93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2" name="Google Shape;1102;p93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3" name="Google Shape;1103;p93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4" name="Google Shape;1104;p93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5" name="Google Shape;1105;p93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6" name="Google Shape;1106;p93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7" name="Google Shape;1107;p93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8" name="Google Shape;1108;p93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9" name="Google Shape;1109;p93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0" name="Google Shape;1110;p93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1" name="Google Shape;1111;p93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2" name="Google Shape;1112;p93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3" name="Google Shape;1113;p93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4" name="Google Shape;1114;p93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5" name="Google Shape;1115;p93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6" name="Google Shape;1116;p93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7" name="Google Shape;1117;p93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8" name="Google Shape;1118;p93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9" name="Google Shape;1119;p93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0" name="Google Shape;1120;p93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1" name="Google Shape;1121;p93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2" name="Google Shape;1122;p93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3" name="Google Shape;1123;p93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4" name="Google Shape;1124;p93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5" name="Google Shape;1125;p93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6" name="Google Shape;1126;p93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7" name="Google Shape;1127;p93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8" name="Google Shape;1128;p93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9" name="Google Shape;1129;p93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0" name="Google Shape;1130;p93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1" name="Google Shape;1131;p93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2" name="Google Shape;1132;p93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3" name="Google Shape;1133;p93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4" name="Google Shape;1134;p93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5" name="Google Shape;1135;p93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6" name="Google Shape;1136;p93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7" name="Google Shape;1137;p93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8" name="Google Shape;1138;p93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9" name="Google Shape;1139;p93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0" name="Google Shape;1140;p93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1" name="Google Shape;1141;p93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2" name="Google Shape;1142;p93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3" name="Google Shape;1143;p93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4" name="Google Shape;1144;p93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5" name="Google Shape;1145;p93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6" name="Google Shape;1146;p93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7" name="Google Shape;1147;p93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48" name="Google Shape;1148;p93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9" name="Google Shape;1149;p93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50" name="Google Shape;1150;p93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1" name="Google Shape;1151;p93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2" name="Google Shape;1152;p93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3" name="Google Shape;1153;p93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4" name="Google Shape;1154;p93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5" name="Google Shape;1155;p93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6" name="Google Shape;1156;p93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7" name="Google Shape;1157;p93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8" name="Google Shape;1158;p93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9" name="Google Shape;1159;p93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0" name="Google Shape;1160;p93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1" name="Google Shape;1161;p93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2" name="Google Shape;1162;p93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3" name="Google Shape;1163;p93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4" name="Google Shape;1164;p93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5" name="Google Shape;1165;p93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66" name="Google Shape;1166;p93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7" name="Google Shape;1167;p93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68" name="Google Shape;1168;p93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69" name="Google Shape;1169;p93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0" name="Google Shape;1170;p93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71" name="Google Shape;1171;p93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72" name="Google Shape;1172;p93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3" name="Google Shape;1173;p93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74" name="Google Shape;1174;p93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75" name="Google Shape;1175;p93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6" name="Google Shape;1176;p93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77" name="Google Shape;1177;p93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78" name="Google Shape;1178;p93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9" name="Google Shape;1179;p93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0" name="Google Shape;1180;p93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81" name="Google Shape;1181;p93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2" name="Google Shape;1182;p93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3" name="Google Shape;1183;p93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84" name="Google Shape;1184;p93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5" name="Google Shape;1185;p93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6" name="Google Shape;1186;p93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87" name="Google Shape;1187;p93"/>
            <p:cNvCxnSpPr>
              <a:stCxn id="1165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8" name="Google Shape;1188;p93"/>
            <p:cNvCxnSpPr>
              <a:stCxn id="1168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9" name="Google Shape;1189;p93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90" name="Google Shape;1190;p93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1" name="Google Shape;1191;p93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92" name="Google Shape;1192;p93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93" name="Google Shape;1193;p93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4" name="Google Shape;1194;p93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95" name="Google Shape;1195;p93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96" name="Google Shape;1196;p93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7" name="Google Shape;1197;p93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98" name="Google Shape;1198;p93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99" name="Google Shape;1199;p93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0" name="Google Shape;1200;p93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01" name="Google Shape;1201;p93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202" name="Google Shape;1202;p93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3" name="Google Shape;1203;p93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04" name="Google Shape;1204;p93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205" name="Google Shape;1205;p93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6" name="Google Shape;1206;p93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07" name="Google Shape;1207;p93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1208" name="Google Shape;1208;p93"/>
          <p:cNvSpPr/>
          <p:nvPr/>
        </p:nvSpPr>
        <p:spPr>
          <a:xfrm>
            <a:off x="1531225" y="3029075"/>
            <a:ext cx="382800" cy="2739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93"/>
          <p:cNvSpPr/>
          <p:nvPr/>
        </p:nvSpPr>
        <p:spPr>
          <a:xfrm>
            <a:off x="1475525" y="2465300"/>
            <a:ext cx="807300" cy="9117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93"/>
          <p:cNvSpPr/>
          <p:nvPr/>
        </p:nvSpPr>
        <p:spPr>
          <a:xfrm>
            <a:off x="1405925" y="2173000"/>
            <a:ext cx="1559100" cy="12807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93"/>
          <p:cNvSpPr/>
          <p:nvPr/>
        </p:nvSpPr>
        <p:spPr>
          <a:xfrm>
            <a:off x="1343300" y="1818025"/>
            <a:ext cx="2993100" cy="16983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93"/>
          <p:cNvSpPr/>
          <p:nvPr/>
        </p:nvSpPr>
        <p:spPr>
          <a:xfrm>
            <a:off x="1280650" y="1502125"/>
            <a:ext cx="5832600" cy="20700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93"/>
          <p:cNvSpPr txBox="1"/>
          <p:nvPr/>
        </p:nvSpPr>
        <p:spPr>
          <a:xfrm>
            <a:off x="3432325" y="949363"/>
            <a:ext cx="17505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 at different levels of granularity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93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/>
              <a:t>Divide and Conquer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D30E52-78C0-0D87-6216-50ABA5905EC8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3461176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0" name="Google Shape;1220;p94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1221" name="Google Shape;1221;p94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2" name="Google Shape;1222;p94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3" name="Google Shape;1223;p94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4" name="Google Shape;1224;p94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5" name="Google Shape;1225;p94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6" name="Google Shape;1226;p94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7" name="Google Shape;1227;p94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8" name="Google Shape;1228;p94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9" name="Google Shape;1229;p94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0" name="Google Shape;1230;p94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1" name="Google Shape;1231;p94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2" name="Google Shape;1232;p94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3" name="Google Shape;1233;p94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4" name="Google Shape;1234;p94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5" name="Google Shape;1235;p94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6" name="Google Shape;1236;p94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7" name="Google Shape;1237;p94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8" name="Google Shape;1238;p94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9" name="Google Shape;1239;p94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0" name="Google Shape;1240;p94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1" name="Google Shape;1241;p94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2" name="Google Shape;1242;p94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3" name="Google Shape;1243;p94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4" name="Google Shape;1244;p94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5" name="Google Shape;1245;p94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6" name="Google Shape;1246;p94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7" name="Google Shape;1247;p94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8" name="Google Shape;1248;p94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9" name="Google Shape;1249;p94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0" name="Google Shape;1250;p94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1" name="Google Shape;1251;p94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2" name="Google Shape;1252;p94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3" name="Google Shape;1253;p94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4" name="Google Shape;1254;p94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5" name="Google Shape;1255;p94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6" name="Google Shape;1256;p94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7" name="Google Shape;1257;p94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8" name="Google Shape;1258;p94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9" name="Google Shape;1259;p94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0" name="Google Shape;1260;p94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1" name="Google Shape;1261;p94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2" name="Google Shape;1262;p94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3" name="Google Shape;1263;p94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4" name="Google Shape;1264;p94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5" name="Google Shape;1265;p94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6" name="Google Shape;1266;p94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7" name="Google Shape;1267;p94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8" name="Google Shape;1268;p94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9" name="Google Shape;1269;p94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70" name="Google Shape;1270;p94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71" name="Google Shape;1271;p94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72" name="Google Shape;1272;p94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3" name="Google Shape;1273;p94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4" name="Google Shape;1274;p94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5" name="Google Shape;1275;p94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6" name="Google Shape;1276;p94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7" name="Google Shape;1277;p94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8" name="Google Shape;1278;p94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9" name="Google Shape;1279;p94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0" name="Google Shape;1280;p94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1" name="Google Shape;1281;p94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2" name="Google Shape;1282;p94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3" name="Google Shape;1283;p94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4" name="Google Shape;1284;p94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5" name="Google Shape;1285;p94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6" name="Google Shape;1286;p94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7" name="Google Shape;1287;p94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288" name="Google Shape;1288;p94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9" name="Google Shape;1289;p94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0" name="Google Shape;1290;p94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291" name="Google Shape;1291;p94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2" name="Google Shape;1292;p94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3" name="Google Shape;1293;p94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294" name="Google Shape;1294;p94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5" name="Google Shape;1295;p94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6" name="Google Shape;1296;p94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297" name="Google Shape;1297;p94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8" name="Google Shape;1298;p94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9" name="Google Shape;1299;p94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00" name="Google Shape;1300;p94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1" name="Google Shape;1301;p94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02" name="Google Shape;1302;p94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03" name="Google Shape;1303;p94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4" name="Google Shape;1304;p94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05" name="Google Shape;1305;p94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06" name="Google Shape;1306;p94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7" name="Google Shape;1307;p94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08" name="Google Shape;1308;p94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09" name="Google Shape;1309;p94"/>
            <p:cNvCxnSpPr>
              <a:stCxn id="1287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0" name="Google Shape;1310;p94"/>
            <p:cNvCxnSpPr>
              <a:stCxn id="1290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11" name="Google Shape;1311;p94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12" name="Google Shape;1312;p94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3" name="Google Shape;1313;p94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14" name="Google Shape;1314;p94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15" name="Google Shape;1315;p94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6" name="Google Shape;1316;p94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17" name="Google Shape;1317;p94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18" name="Google Shape;1318;p94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9" name="Google Shape;1319;p94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20" name="Google Shape;1320;p94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21" name="Google Shape;1321;p94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2" name="Google Shape;1322;p94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23" name="Google Shape;1323;p94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24" name="Google Shape;1324;p94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5" name="Google Shape;1325;p94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26" name="Google Shape;1326;p94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27" name="Google Shape;1327;p94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8" name="Google Shape;1328;p94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29" name="Google Shape;1329;p94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1330" name="Google Shape;1330;p94"/>
          <p:cNvSpPr/>
          <p:nvPr/>
        </p:nvSpPr>
        <p:spPr>
          <a:xfrm>
            <a:off x="1531225" y="3029075"/>
            <a:ext cx="382800" cy="2739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94"/>
          <p:cNvSpPr/>
          <p:nvPr/>
        </p:nvSpPr>
        <p:spPr>
          <a:xfrm>
            <a:off x="1475525" y="2465300"/>
            <a:ext cx="807300" cy="9117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94"/>
          <p:cNvSpPr/>
          <p:nvPr/>
        </p:nvSpPr>
        <p:spPr>
          <a:xfrm>
            <a:off x="1405925" y="2173000"/>
            <a:ext cx="1559100" cy="12807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94"/>
          <p:cNvSpPr/>
          <p:nvPr/>
        </p:nvSpPr>
        <p:spPr>
          <a:xfrm>
            <a:off x="1343300" y="1818025"/>
            <a:ext cx="2993100" cy="16983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94"/>
          <p:cNvSpPr/>
          <p:nvPr/>
        </p:nvSpPr>
        <p:spPr>
          <a:xfrm>
            <a:off x="1280650" y="1502125"/>
            <a:ext cx="5832600" cy="20700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94"/>
          <p:cNvSpPr txBox="1"/>
          <p:nvPr/>
        </p:nvSpPr>
        <p:spPr>
          <a:xfrm>
            <a:off x="3432325" y="949363"/>
            <a:ext cx="17505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 at different levels of granularity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94"/>
          <p:cNvSpPr txBox="1"/>
          <p:nvPr/>
        </p:nvSpPr>
        <p:spPr>
          <a:xfrm>
            <a:off x="591600" y="3623575"/>
            <a:ext cx="71061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determines a task?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94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/>
              <a:t>Divide and Conquer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483C97-52EE-4FC2-151B-191539EAE162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6309897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3" name="Google Shape;1343;p95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1344" name="Google Shape;1344;p95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5" name="Google Shape;1345;p95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6" name="Google Shape;1346;p95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7" name="Google Shape;1347;p95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8" name="Google Shape;1348;p95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9" name="Google Shape;1349;p95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0" name="Google Shape;1350;p95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1" name="Google Shape;1351;p95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2" name="Google Shape;1352;p95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3" name="Google Shape;1353;p95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4" name="Google Shape;1354;p95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5" name="Google Shape;1355;p95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6" name="Google Shape;1356;p95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7" name="Google Shape;1357;p95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8" name="Google Shape;1358;p95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9" name="Google Shape;1359;p95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0" name="Google Shape;1360;p95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1" name="Google Shape;1361;p95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2" name="Google Shape;1362;p95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3" name="Google Shape;1363;p95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4" name="Google Shape;1364;p95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5" name="Google Shape;1365;p95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6" name="Google Shape;1366;p95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7" name="Google Shape;1367;p95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8" name="Google Shape;1368;p95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9" name="Google Shape;1369;p95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0" name="Google Shape;1370;p95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1" name="Google Shape;1371;p95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2" name="Google Shape;1372;p95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3" name="Google Shape;1373;p95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4" name="Google Shape;1374;p95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5" name="Google Shape;1375;p95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6" name="Google Shape;1376;p95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7" name="Google Shape;1377;p95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8" name="Google Shape;1378;p95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9" name="Google Shape;1379;p95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0" name="Google Shape;1380;p95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1" name="Google Shape;1381;p95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2" name="Google Shape;1382;p95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3" name="Google Shape;1383;p95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4" name="Google Shape;1384;p95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5" name="Google Shape;1385;p95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6" name="Google Shape;1386;p95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7" name="Google Shape;1387;p95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8" name="Google Shape;1388;p95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9" name="Google Shape;1389;p95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0" name="Google Shape;1390;p95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1" name="Google Shape;1391;p95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2" name="Google Shape;1392;p95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93" name="Google Shape;1393;p95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4" name="Google Shape;1394;p95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95" name="Google Shape;1395;p95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6" name="Google Shape;1396;p95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7" name="Google Shape;1397;p95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8" name="Google Shape;1398;p95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9" name="Google Shape;1399;p95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0" name="Google Shape;1400;p95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1" name="Google Shape;1401;p95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2" name="Google Shape;1402;p95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3" name="Google Shape;1403;p95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4" name="Google Shape;1404;p95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5" name="Google Shape;1405;p95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6" name="Google Shape;1406;p95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7" name="Google Shape;1407;p95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8" name="Google Shape;1408;p95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9" name="Google Shape;1409;p95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0" name="Google Shape;1410;p95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11" name="Google Shape;1411;p95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2" name="Google Shape;1412;p95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13" name="Google Shape;1413;p95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14" name="Google Shape;1414;p95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5" name="Google Shape;1415;p95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16" name="Google Shape;1416;p95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17" name="Google Shape;1417;p95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8" name="Google Shape;1418;p95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19" name="Google Shape;1419;p95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20" name="Google Shape;1420;p95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1" name="Google Shape;1421;p95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2" name="Google Shape;1422;p95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23" name="Google Shape;1423;p95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4" name="Google Shape;1424;p95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5" name="Google Shape;1425;p95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26" name="Google Shape;1426;p95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7" name="Google Shape;1427;p95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8" name="Google Shape;1428;p95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29" name="Google Shape;1429;p95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0" name="Google Shape;1430;p95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31" name="Google Shape;1431;p95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32" name="Google Shape;1432;p95"/>
            <p:cNvCxnSpPr>
              <a:stCxn id="1410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3" name="Google Shape;1433;p95"/>
            <p:cNvCxnSpPr>
              <a:stCxn id="1413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34" name="Google Shape;1434;p95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35" name="Google Shape;1435;p95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6" name="Google Shape;1436;p95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37" name="Google Shape;1437;p95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38" name="Google Shape;1438;p95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9" name="Google Shape;1439;p95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40" name="Google Shape;1440;p95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41" name="Google Shape;1441;p95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2" name="Google Shape;1442;p95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43" name="Google Shape;1443;p95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44" name="Google Shape;1444;p95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5" name="Google Shape;1445;p95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46" name="Google Shape;1446;p95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47" name="Google Shape;1447;p95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8" name="Google Shape;1448;p95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49" name="Google Shape;1449;p95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50" name="Google Shape;1450;p95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1" name="Google Shape;1451;p95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52" name="Google Shape;1452;p95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1453" name="Google Shape;1453;p95"/>
          <p:cNvSpPr/>
          <p:nvPr/>
        </p:nvSpPr>
        <p:spPr>
          <a:xfrm>
            <a:off x="1531225" y="3029075"/>
            <a:ext cx="382800" cy="2739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95"/>
          <p:cNvSpPr/>
          <p:nvPr/>
        </p:nvSpPr>
        <p:spPr>
          <a:xfrm>
            <a:off x="1475525" y="2465300"/>
            <a:ext cx="807300" cy="9117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95"/>
          <p:cNvSpPr/>
          <p:nvPr/>
        </p:nvSpPr>
        <p:spPr>
          <a:xfrm>
            <a:off x="1405925" y="2173000"/>
            <a:ext cx="1559100" cy="12807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95"/>
          <p:cNvSpPr/>
          <p:nvPr/>
        </p:nvSpPr>
        <p:spPr>
          <a:xfrm>
            <a:off x="1343300" y="1818025"/>
            <a:ext cx="2993100" cy="16983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95"/>
          <p:cNvSpPr/>
          <p:nvPr/>
        </p:nvSpPr>
        <p:spPr>
          <a:xfrm>
            <a:off x="1280650" y="1502125"/>
            <a:ext cx="5832600" cy="20700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95"/>
          <p:cNvSpPr txBox="1"/>
          <p:nvPr/>
        </p:nvSpPr>
        <p:spPr>
          <a:xfrm>
            <a:off x="3432325" y="949363"/>
            <a:ext cx="17505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 at different levels of granularity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9" name="Google Shape;1459;p95"/>
          <p:cNvSpPr txBox="1"/>
          <p:nvPr/>
        </p:nvSpPr>
        <p:spPr>
          <a:xfrm>
            <a:off x="244073" y="3642258"/>
            <a:ext cx="8184653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determines a task?</a:t>
            </a: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input array		ii) start index 		iii) length/end index</a:t>
            </a: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fields we want to store in the task</a:t>
            </a:r>
          </a:p>
        </p:txBody>
      </p:sp>
      <p:sp>
        <p:nvSpPr>
          <p:cNvPr id="1460" name="Google Shape;1460;p95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/>
              <a:t>Divide and Conquer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AE3525-99B2-449B-CEF0-A733EBD2CDC3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2885456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887D-078E-3BCE-BD10-6D44A48B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63" y="183617"/>
            <a:ext cx="7886700" cy="994172"/>
          </a:xfrm>
        </p:spPr>
        <p:txBody>
          <a:bodyPr/>
          <a:lstStyle/>
          <a:p>
            <a:r>
              <a:rPr lang="en-CH" dirty="0"/>
              <a:t>Will this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0D649-5497-E98F-0A65-CC63401CA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F705F-7496-8894-D86F-E51F0646A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42"/>
          <a:stretch/>
        </p:blipFill>
        <p:spPr>
          <a:xfrm>
            <a:off x="0" y="1113182"/>
            <a:ext cx="9144000" cy="40303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A21565-B7E0-9F9C-22BC-AD5C96AF58B7}"/>
              </a:ext>
            </a:extLst>
          </p:cNvPr>
          <p:cNvSpPr/>
          <p:nvPr/>
        </p:nvSpPr>
        <p:spPr>
          <a:xfrm>
            <a:off x="1441174" y="2912165"/>
            <a:ext cx="5108713" cy="964095"/>
          </a:xfrm>
          <a:custGeom>
            <a:avLst/>
            <a:gdLst>
              <a:gd name="connsiteX0" fmla="*/ 0 w 5198165"/>
              <a:gd name="connsiteY0" fmla="*/ 0 h 715618"/>
              <a:gd name="connsiteX1" fmla="*/ 5198165 w 5198165"/>
              <a:gd name="connsiteY1" fmla="*/ 0 h 715618"/>
              <a:gd name="connsiteX2" fmla="*/ 5198165 w 5198165"/>
              <a:gd name="connsiteY2" fmla="*/ 715618 h 715618"/>
              <a:gd name="connsiteX3" fmla="*/ 0 w 5198165"/>
              <a:gd name="connsiteY3" fmla="*/ 715618 h 715618"/>
              <a:gd name="connsiteX4" fmla="*/ 0 w 5198165"/>
              <a:gd name="connsiteY4" fmla="*/ 0 h 715618"/>
              <a:gd name="connsiteX0" fmla="*/ 49696 w 5198165"/>
              <a:gd name="connsiteY0" fmla="*/ 109331 h 715618"/>
              <a:gd name="connsiteX1" fmla="*/ 5198165 w 5198165"/>
              <a:gd name="connsiteY1" fmla="*/ 0 h 715618"/>
              <a:gd name="connsiteX2" fmla="*/ 5198165 w 5198165"/>
              <a:gd name="connsiteY2" fmla="*/ 715618 h 715618"/>
              <a:gd name="connsiteX3" fmla="*/ 0 w 5198165"/>
              <a:gd name="connsiteY3" fmla="*/ 715618 h 715618"/>
              <a:gd name="connsiteX4" fmla="*/ 49696 w 5198165"/>
              <a:gd name="connsiteY4" fmla="*/ 109331 h 715618"/>
              <a:gd name="connsiteX0" fmla="*/ 49696 w 5198165"/>
              <a:gd name="connsiteY0" fmla="*/ 228600 h 834887"/>
              <a:gd name="connsiteX1" fmla="*/ 1689652 w 5198165"/>
              <a:gd name="connsiteY1" fmla="*/ 0 h 834887"/>
              <a:gd name="connsiteX2" fmla="*/ 5198165 w 5198165"/>
              <a:gd name="connsiteY2" fmla="*/ 119269 h 834887"/>
              <a:gd name="connsiteX3" fmla="*/ 5198165 w 5198165"/>
              <a:gd name="connsiteY3" fmla="*/ 834887 h 834887"/>
              <a:gd name="connsiteX4" fmla="*/ 0 w 5198165"/>
              <a:gd name="connsiteY4" fmla="*/ 834887 h 834887"/>
              <a:gd name="connsiteX5" fmla="*/ 49696 w 5198165"/>
              <a:gd name="connsiteY5" fmla="*/ 228600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165" h="834887">
                <a:moveTo>
                  <a:pt x="49696" y="228600"/>
                </a:moveTo>
                <a:cubicBezTo>
                  <a:pt x="599661" y="212035"/>
                  <a:pt x="1139687" y="16565"/>
                  <a:pt x="1689652" y="0"/>
                </a:cubicBezTo>
                <a:lnTo>
                  <a:pt x="5198165" y="119269"/>
                </a:lnTo>
                <a:lnTo>
                  <a:pt x="5198165" y="834887"/>
                </a:lnTo>
                <a:lnTo>
                  <a:pt x="0" y="834887"/>
                </a:lnTo>
                <a:lnTo>
                  <a:pt x="49696" y="228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299087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FF1C-1BEF-7F3F-A41A-19B19DA9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F3CB-9E29-CB34-68B0-F72F4663A3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85125-1228-C790-B4E5-9FD9D9949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7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Longest Sequence</a:t>
            </a:r>
            <a:endParaRPr dirty="0"/>
          </a:p>
        </p:txBody>
      </p:sp>
      <p:sp>
        <p:nvSpPr>
          <p:cNvPr id="210" name="Google Shape;210;p40"/>
          <p:cNvSpPr txBox="1"/>
          <p:nvPr/>
        </p:nvSpPr>
        <p:spPr>
          <a:xfrm>
            <a:off x="1180450" y="1216925"/>
            <a:ext cx="5212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LongestSequenceMulti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RecursiveTask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Sequence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Sequence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work is small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 wait for the results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// check that result is not in between the pieces</a:t>
            </a:r>
            <a:endParaRPr sz="1000" b="1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return the longest result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1" name="Google Shape;211;p40"/>
          <p:cNvSpPr txBox="1"/>
          <p:nvPr/>
        </p:nvSpPr>
        <p:spPr>
          <a:xfrm>
            <a:off x="5178450" y="1745725"/>
            <a:ext cx="2695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Outline almost as before, except: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2" name="Google Shape;212;p40"/>
          <p:cNvCxnSpPr/>
          <p:nvPr/>
        </p:nvCxnSpPr>
        <p:spPr>
          <a:xfrm rot="10800000">
            <a:off x="4565250" y="1973125"/>
            <a:ext cx="61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76D2-A0B2-E2A6-D489-BD97DB35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7838-E9DB-B88A-2B9C-F92E5C0D6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C17D2-F4EC-9808-5D65-597C1AF1D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727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B602AA-BAEE-3907-9B4A-437112739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121"/>
          <a:stretch/>
        </p:blipFill>
        <p:spPr>
          <a:xfrm>
            <a:off x="0" y="892036"/>
            <a:ext cx="9144000" cy="28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52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0BFE-2765-05FF-7D45-4D2F5AB1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Does this fix our issue?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F54C07-1594-1CE4-68EC-D952DBCFEE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467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74D0BD-B1A7-4B67-ACFA-6117A636C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6858000" cy="1790700"/>
          </a:xfrm>
        </p:spPr>
        <p:txBody>
          <a:bodyPr/>
          <a:lstStyle/>
          <a:p>
            <a:pPr algn="ctr"/>
            <a:r>
              <a:rPr lang="en-CH" dirty="0"/>
              <a:t>No. Java Threads are too heavyweight. What should we do?</a:t>
            </a:r>
          </a:p>
        </p:txBody>
      </p:sp>
    </p:spTree>
    <p:extLst>
      <p:ext uri="{BB962C8B-B14F-4D97-AF65-F5344CB8AC3E}">
        <p14:creationId xmlns:p14="http://schemas.microsoft.com/office/powerpoint/2010/main" val="37497247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7599B3-08C1-D696-258D-BDA43EBD1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dirty="0"/>
              <a:t>ExecutorService!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AACBCCE-C1FC-ADFA-DF64-23BB5EA6EA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993709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D864-58E9-116C-491D-B0E7DECD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0BEE02-CC7E-3606-199E-40940EE24E9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4084B-4EC3-29FC-9C1F-675E662FB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728E8-DC24-EFBC-DA13-17B4DAE82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217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81D7CA-D906-704E-E57F-1AAF0BA5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303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BD07B0-BD34-AC89-9D35-C121EC2C7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811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9F51E8-F2BC-450E-73CF-24296E6A2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332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0BFE-2765-05FF-7D45-4D2F5AB1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Does this fix our issue?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F54C07-1594-1CE4-68EC-D952DBCFEE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5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Longest Sequence</a:t>
            </a:r>
            <a:endParaRPr/>
          </a:p>
        </p:txBody>
      </p:sp>
      <p:sp>
        <p:nvSpPr>
          <p:cNvPr id="218" name="Google Shape;218;p41"/>
          <p:cNvSpPr txBox="1"/>
          <p:nvPr/>
        </p:nvSpPr>
        <p:spPr>
          <a:xfrm>
            <a:off x="1180450" y="1216925"/>
            <a:ext cx="5212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LongestSequenceMulti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RecursiveTask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Sequence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Sequence </a:t>
            </a:r>
            <a:r>
              <a:rPr lang="en" sz="1000" dirty="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 dirty="0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work is small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i="1" dirty="0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 dirty="0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i="1" dirty="0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endParaRPr sz="1000" i="1" dirty="0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i="1" dirty="0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 wait for the results</a:t>
            </a:r>
            <a:endParaRPr sz="1000" i="1" dirty="0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 dirty="0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 dirty="0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 dirty="0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// check that result is not in between the pieces</a:t>
            </a:r>
            <a:endParaRPr sz="1000" b="1" i="1" dirty="0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i="1" dirty="0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return the longest result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9" name="Google Shape;219;p41"/>
          <p:cNvSpPr txBox="1"/>
          <p:nvPr/>
        </p:nvSpPr>
        <p:spPr>
          <a:xfrm>
            <a:off x="5178450" y="1745725"/>
            <a:ext cx="2695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Outline almost as before, except: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" name="Google Shape;220;p41"/>
          <p:cNvCxnSpPr/>
          <p:nvPr/>
        </p:nvCxnSpPr>
        <p:spPr>
          <a:xfrm rot="10800000">
            <a:off x="4565250" y="1973125"/>
            <a:ext cx="61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1" name="Google Shape;221;p41"/>
          <p:cNvSpPr txBox="1"/>
          <p:nvPr/>
        </p:nvSpPr>
        <p:spPr>
          <a:xfrm>
            <a:off x="5127125" y="2206525"/>
            <a:ext cx="3000000" cy="17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[1, 2, 3, 3, 4, 1]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[1, 2, 3]	[3, 4, 1]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1"/>
          <p:cNvSpPr/>
          <p:nvPr/>
        </p:nvSpPr>
        <p:spPr>
          <a:xfrm>
            <a:off x="6222213" y="2625575"/>
            <a:ext cx="210600" cy="2715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1"/>
          <p:cNvSpPr/>
          <p:nvPr/>
        </p:nvSpPr>
        <p:spPr>
          <a:xfrm>
            <a:off x="6817700" y="2625575"/>
            <a:ext cx="210600" cy="2715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1"/>
          <p:cNvSpPr/>
          <p:nvPr/>
        </p:nvSpPr>
        <p:spPr>
          <a:xfrm>
            <a:off x="6465725" y="2272492"/>
            <a:ext cx="322800" cy="2715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74D0BD-B1A7-4B67-ACFA-6117A636C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6858000" cy="1790700"/>
          </a:xfrm>
        </p:spPr>
        <p:txBody>
          <a:bodyPr/>
          <a:lstStyle/>
          <a:p>
            <a:pPr algn="ctr"/>
            <a:r>
              <a:rPr lang="en-CH" dirty="0"/>
              <a:t>No. We have dependencies between tasks</a:t>
            </a:r>
          </a:p>
        </p:txBody>
      </p:sp>
    </p:spTree>
    <p:extLst>
      <p:ext uri="{BB962C8B-B14F-4D97-AF65-F5344CB8AC3E}">
        <p14:creationId xmlns:p14="http://schemas.microsoft.com/office/powerpoint/2010/main" val="31636279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48DED-D511-949D-6192-3C4C85848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230"/>
            <a:ext cx="7772400" cy="49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885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E715-8E2D-68DD-7693-B1D7405C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24298-9216-3DBE-EC7C-3B3DAEC9E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292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4717-D923-7F36-084A-73E1BDCC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4C17A1-1585-08AF-5256-E7B9FB77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626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1A95-05E0-BB07-44C1-D4F7A1989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Big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6ADE2-880B-C2CF-90DD-0982B97A10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00000000-1234-1234-1234-123412341234}" type="slidenum">
              <a:rPr lang="en-US"/>
              <a:pPr defTabSz="685800"/>
              <a:t>84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4B9B6-9376-3FB7-6BF9-02094492E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86" y="984168"/>
            <a:ext cx="7747344" cy="3905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79DE6D-D360-B0D7-D5AD-308F8939D49F}"/>
              </a:ext>
            </a:extLst>
          </p:cNvPr>
          <p:cNvSpPr txBox="1"/>
          <p:nvPr/>
        </p:nvSpPr>
        <p:spPr>
          <a:xfrm>
            <a:off x="8346994" y="66110"/>
            <a:ext cx="6190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srgbClr val="5B9BD5">
                    <a:lumMod val="75000"/>
                  </a:srgb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13254828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4"/>
          <p:cNvSpPr txBox="1">
            <a:spLocks noGrp="1"/>
          </p:cNvSpPr>
          <p:nvPr>
            <p:ph type="title"/>
          </p:nvPr>
        </p:nvSpPr>
        <p:spPr>
          <a:xfrm>
            <a:off x="253835" y="1282304"/>
            <a:ext cx="8634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800" dirty="0"/>
              <a:t>Pre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-Discussion </a:t>
            </a:r>
            <a:b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7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Exercise</a:t>
            </a: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</a:t>
            </a:r>
            <a:endParaRPr sz="1100"/>
          </a:p>
        </p:txBody>
      </p:sp>
      <p:sp>
        <p:nvSpPr>
          <p:cNvPr id="422" name="Google Shape;422;p65"/>
          <p:cNvSpPr txBox="1">
            <a:spLocks noGrp="1"/>
          </p:cNvSpPr>
          <p:nvPr>
            <p:ph type="body" idx="4294967295"/>
          </p:nvPr>
        </p:nvSpPr>
        <p:spPr>
          <a:xfrm>
            <a:off x="31170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302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Banking System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647700" marR="0" lvl="1" indent="-2540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Multi-Threaded Implementation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647700" marR="0" lvl="1" indent="-254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–"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Coding exercise: Use </a:t>
            </a:r>
            <a:r>
              <a:rPr lang="en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synchronized </a:t>
            </a: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and/or </a:t>
            </a:r>
            <a:r>
              <a:rPr lang="en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Locks</a:t>
            </a:r>
            <a:endParaRPr sz="21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7900" marR="0" lvl="2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−"/>
            </a:pPr>
            <a:r>
              <a:rPr lang="en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Might have to make additions to existing classes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7700" marR="0" lvl="1" indent="-254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Reason about Performance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647700" marR="0" lvl="1" indent="-254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Reason about Deadlocks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647700" marR="0" lvl="1" indent="-254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Tests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Multi-threaded Implementation</a:t>
            </a:r>
            <a:endParaRPr sz="1100"/>
          </a:p>
        </p:txBody>
      </p:sp>
      <p:sp>
        <p:nvSpPr>
          <p:cNvPr id="428" name="Google Shape;428;p66"/>
          <p:cNvSpPr txBox="1">
            <a:spLocks noGrp="1"/>
          </p:cNvSpPr>
          <p:nvPr>
            <p:ph type="body" idx="4294967295"/>
          </p:nvPr>
        </p:nvSpPr>
        <p:spPr>
          <a:xfrm>
            <a:off x="31170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 – Problem Identification: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methods of the classes</a:t>
            </a:r>
            <a:r>
              <a:rPr lang="en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Account</a:t>
            </a: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BankingSystem</a:t>
            </a: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must be thread-safe.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should understand why the current implementation does not work for more than one thread.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Thread-Safe – transferMoney()</a:t>
            </a:r>
            <a:endParaRPr sz="1100"/>
          </a:p>
        </p:txBody>
      </p:sp>
      <p:sp>
        <p:nvSpPr>
          <p:cNvPr id="434" name="Google Shape;434;p67"/>
          <p:cNvSpPr txBox="1">
            <a:spLocks noGrp="1"/>
          </p:cNvSpPr>
          <p:nvPr>
            <p:ph type="body" idx="4294967295"/>
          </p:nvPr>
        </p:nvSpPr>
        <p:spPr>
          <a:xfrm>
            <a:off x="311700" y="1369225"/>
            <a:ext cx="83526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 – Synchronized: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simple solution to make the</a:t>
            </a:r>
            <a:r>
              <a:rPr lang="en" sz="21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transferMoney()</a:t>
            </a: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thread-safe is to use the </a:t>
            </a:r>
            <a:r>
              <a:rPr lang="en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synchronized</a:t>
            </a: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keyword:</a:t>
            </a:r>
            <a:b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synchronized boolean transferMoney(…)</a:t>
            </a:r>
            <a:endParaRPr sz="210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though the code works as expected, the performance is poor.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performance of the multi-threaded implementation is worse than the single-threaded. Why does this happen?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7C7EC-7430-5E45-A7DD-1D2534A4D13C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of transferMoney()</a:t>
            </a:r>
            <a:endParaRPr sz="1100"/>
          </a:p>
        </p:txBody>
      </p:sp>
      <p:sp>
        <p:nvSpPr>
          <p:cNvPr id="440" name="Google Shape;440;p68"/>
          <p:cNvSpPr txBox="1">
            <a:spLocks noGrp="1"/>
          </p:cNvSpPr>
          <p:nvPr>
            <p:ph type="body" idx="4294967295"/>
          </p:nvPr>
        </p:nvSpPr>
        <p:spPr>
          <a:xfrm>
            <a:off x="31170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 – Locking: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" sz="21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the solution with the synchronized keyword does not perform well, you should find a better strategy to achieve the thread-safe implementation.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647700" marR="0" lvl="1" indent="-2413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210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7900" marR="0" lvl="2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●"/>
            </a:pPr>
            <a:r>
              <a:rPr lang="en" sz="18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your proposed solution work if a transaction happens from and to the same account?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9779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●"/>
            </a:pPr>
            <a:r>
              <a:rPr lang="en" sz="18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know that your proposed solution does not suffer from deadlocks?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8AC3B-E444-6A46-8E63-1C20746A78AC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>
            <a:spLocks noGrp="1"/>
          </p:cNvSpPr>
          <p:nvPr>
            <p:ph type="title"/>
          </p:nvPr>
        </p:nvSpPr>
        <p:spPr>
          <a:xfrm>
            <a:off x="253835" y="1282304"/>
            <a:ext cx="8634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dirty="0"/>
              <a:t>Lecture Part 1 Recap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ThreadSafe - sumAccounts()</a:t>
            </a:r>
            <a:endParaRPr sz="1100"/>
          </a:p>
        </p:txBody>
      </p:sp>
      <p:sp>
        <p:nvSpPr>
          <p:cNvPr id="446" name="Google Shape;446;p69"/>
          <p:cNvSpPr txBox="1">
            <a:spLocks noGrp="1"/>
          </p:cNvSpPr>
          <p:nvPr>
            <p:ph type="body" idx="4294967295"/>
          </p:nvPr>
        </p:nvSpPr>
        <p:spPr>
          <a:xfrm>
            <a:off x="31170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 – Summing Up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 fine-grained synchronization on the transfer method, the method sumAccounts() may return incorrect results when a transaction takes place at the same time.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977900" marR="0" lvl="2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●"/>
            </a:pPr>
            <a:r>
              <a:rPr lang="en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why the current implementation of the sumAccounts() method is not thread-safe any more.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79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●"/>
            </a:pPr>
            <a:r>
              <a:rPr lang="en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should provide a thread-safe implementation.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9779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●"/>
            </a:pPr>
            <a:r>
              <a:rPr lang="en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any way to parallelize this method?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E4C72-66BD-A34D-8980-3FCCBDC137D1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</a:t>
            </a:r>
            <a:endParaRPr sz="1100"/>
          </a:p>
        </p:txBody>
      </p:sp>
      <p:sp>
        <p:nvSpPr>
          <p:cNvPr id="452" name="Google Shape;452;p70"/>
          <p:cNvSpPr txBox="1">
            <a:spLocks noGrp="1"/>
          </p:cNvSpPr>
          <p:nvPr>
            <p:ph type="body" idx="4294967295"/>
          </p:nvPr>
        </p:nvSpPr>
        <p:spPr>
          <a:xfrm>
            <a:off x="311700" y="1369225"/>
            <a:ext cx="8137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should run the provided tests for your implementation.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test succeeds, your code is not necessarily correct.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hard to reproduce a bad interleaving.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4107-C082-3FBC-9471-D2AC8871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</a:t>
            </a:r>
            <a:r>
              <a:rPr lang="en-CH"/>
              <a:t> Exam Task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FS 2023</a:t>
            </a:r>
            <a:r>
              <a:rPr lang="en-US" b="1" dirty="0"/>
              <a:t>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53F2F-1572-5BA3-3888-6EF880CA42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15BB4-9DF0-DAFF-67E3-6C3AF52A1BB3}"/>
              </a:ext>
            </a:extLst>
          </p:cNvPr>
          <p:cNvSpPr txBox="1"/>
          <p:nvPr/>
        </p:nvSpPr>
        <p:spPr>
          <a:xfrm>
            <a:off x="8346994" y="66110"/>
            <a:ext cx="7857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C65A11"/>
                </a:solidFill>
              </a:rPr>
              <a:t>essentials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84C474-6BD4-5C4F-95A6-F979BDC26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268016"/>
            <a:ext cx="7880350" cy="34327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BA4A79-107D-2345-A6A8-663600DB38F2}"/>
              </a:ext>
            </a:extLst>
          </p:cNvPr>
          <p:cNvSpPr/>
          <p:nvPr/>
        </p:nvSpPr>
        <p:spPr>
          <a:xfrm>
            <a:off x="1240971" y="1926771"/>
            <a:ext cx="6847115" cy="1382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7BF702-F085-1D43-8D0D-112AE7266A9C}"/>
              </a:ext>
            </a:extLst>
          </p:cNvPr>
          <p:cNvSpPr/>
          <p:nvPr/>
        </p:nvSpPr>
        <p:spPr>
          <a:xfrm>
            <a:off x="1222827" y="3782786"/>
            <a:ext cx="6847115" cy="767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754293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4107-C082-3FBC-9471-D2AC8871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</a:t>
            </a:r>
            <a:r>
              <a:rPr lang="en-CH"/>
              <a:t> Exam Task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FS 2023</a:t>
            </a:r>
            <a:r>
              <a:rPr lang="en-US" b="1" dirty="0"/>
              <a:t>)</a:t>
            </a:r>
            <a:endParaRPr lang="de-CH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53F2F-1572-5BA3-3888-6EF880CA42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15BB4-9DF0-DAFF-67E3-6C3AF52A1BB3}"/>
              </a:ext>
            </a:extLst>
          </p:cNvPr>
          <p:cNvSpPr txBox="1"/>
          <p:nvPr/>
        </p:nvSpPr>
        <p:spPr>
          <a:xfrm>
            <a:off x="8346994" y="66110"/>
            <a:ext cx="7857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C65A11"/>
                </a:solidFill>
              </a:rPr>
              <a:t>essentials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84C474-6BD4-5C4F-95A6-F979BDC26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268016"/>
            <a:ext cx="7880350" cy="343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4877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photo Letters Scrabble Quiz Red Test Tiles Game - Max Pixel">
            <a:extLst>
              <a:ext uri="{FF2B5EF4-FFF2-40B4-BE49-F238E27FC236}">
                <a16:creationId xmlns:a16="http://schemas.microsoft.com/office/drawing/2014/main" id="{78E2BBB8-45D6-4E04-A9F4-D0C64C1D8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62" y="1650054"/>
            <a:ext cx="3956671" cy="197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50650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3443</Words>
  <Application>Microsoft Macintosh PowerPoint</Application>
  <PresentationFormat>On-screen Show (16:9)</PresentationFormat>
  <Paragraphs>680</Paragraphs>
  <Slides>94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94</vt:i4>
      </vt:variant>
    </vt:vector>
  </HeadingPairs>
  <TitlesOfParts>
    <vt:vector size="108" baseType="lpstr">
      <vt:lpstr>Courier New</vt:lpstr>
      <vt:lpstr>Arial</vt:lpstr>
      <vt:lpstr>Consolas</vt:lpstr>
      <vt:lpstr>Times New Roman</vt:lpstr>
      <vt:lpstr>Helvetica Neue</vt:lpstr>
      <vt:lpstr>Noto Sans Symbols</vt:lpstr>
      <vt:lpstr>Calibri</vt:lpstr>
      <vt:lpstr>Wingdings</vt:lpstr>
      <vt:lpstr>Simple Light</vt:lpstr>
      <vt:lpstr>Office Theme</vt:lpstr>
      <vt:lpstr>Office Theme</vt:lpstr>
      <vt:lpstr>1_Office Theme</vt:lpstr>
      <vt:lpstr>2_Office Theme</vt:lpstr>
      <vt:lpstr>3_Office Theme</vt:lpstr>
      <vt:lpstr>Parallel Programming Exercise Session 7</vt:lpstr>
      <vt:lpstr>Schedule</vt:lpstr>
      <vt:lpstr>Evaluation (G-18)</vt:lpstr>
      <vt:lpstr>Post-Discussion  Exercise 6</vt:lpstr>
      <vt:lpstr>Longest Sequence</vt:lpstr>
      <vt:lpstr>Longest Sequence</vt:lpstr>
      <vt:lpstr>Longest Sequence</vt:lpstr>
      <vt:lpstr>Longest Sequence</vt:lpstr>
      <vt:lpstr>Lecture Part 1 Recap</vt:lpstr>
      <vt:lpstr>Creating Threads: extends Thread (old)</vt:lpstr>
      <vt:lpstr>Creating Threads: impl Runnable (better)</vt:lpstr>
      <vt:lpstr>PowerPoint Presentation</vt:lpstr>
      <vt:lpstr>Thread Quiz: Spot the mistake</vt:lpstr>
      <vt:lpstr>Thread Quiz: Spot the mistake</vt:lpstr>
      <vt:lpstr>Thread Quiz: Spot the mistake</vt:lpstr>
      <vt:lpstr>Thread Quiz: Spot the mistake</vt:lpstr>
      <vt:lpstr>Thread Safe Counter</vt:lpstr>
      <vt:lpstr>Thread Safe Counter</vt:lpstr>
      <vt:lpstr>Thread Safe Counter</vt:lpstr>
      <vt:lpstr>Java: The synchronized keyword</vt:lpstr>
      <vt:lpstr>What exactly is a lock/monitor?</vt:lpstr>
      <vt:lpstr>What exactly is a lock/monitor?</vt:lpstr>
      <vt:lpstr>What exactly is a lock/monitor?</vt:lpstr>
      <vt:lpstr>What exactly is a lock/monitor?</vt:lpstr>
      <vt:lpstr>What exactly is a lock/monitor?</vt:lpstr>
      <vt:lpstr>java.util.concurrent.Lock Interface</vt:lpstr>
      <vt:lpstr>What exactly is a lock/monitor?</vt:lpstr>
      <vt:lpstr>What exactly is a lock/monitor?</vt:lpstr>
      <vt:lpstr>What exactly is a lock/monitor?</vt:lpstr>
      <vt:lpstr>What exactly is a lock/monitor?</vt:lpstr>
      <vt:lpstr>Lock Flexibility </vt:lpstr>
      <vt:lpstr>Lock Flexibility </vt:lpstr>
      <vt:lpstr>Lock Flexibility  </vt:lpstr>
      <vt:lpstr>Lock Flexibility</vt:lpstr>
      <vt:lpstr>Implementing Classes of java.util.concurrent.Lock</vt:lpstr>
      <vt:lpstr>Basic Synchronization Rule</vt:lpstr>
      <vt:lpstr>Synchronization Issues</vt:lpstr>
      <vt:lpstr>Synchronization Issues</vt:lpstr>
      <vt:lpstr>Synchronization Issues</vt:lpstr>
      <vt:lpstr>Synchronization Issues</vt:lpstr>
      <vt:lpstr>Quiz: What is wrong with this code?</vt:lpstr>
      <vt:lpstr>Quiz: What is wrong with this code?</vt:lpstr>
      <vt:lpstr>PowerPoint Presentation</vt:lpstr>
      <vt:lpstr>Any ideas on how to solve this?</vt:lpstr>
      <vt:lpstr>Possible solution</vt:lpstr>
      <vt:lpstr>Deadlocks and Race conditions</vt:lpstr>
      <vt:lpstr>Wait and Notify Recap</vt:lpstr>
      <vt:lpstr>Producer-Consumer  Problem</vt:lpstr>
      <vt:lpstr>How to use wait/notify</vt:lpstr>
      <vt:lpstr>Remember? Thread State Model</vt:lpstr>
      <vt:lpstr>Remember? Thread State Model</vt:lpstr>
      <vt:lpstr>Wait and Notify Recap</vt:lpstr>
      <vt:lpstr>Wait and Notify Recap</vt:lpstr>
      <vt:lpstr>Wait/notify “Template”</vt:lpstr>
      <vt:lpstr>Wait/notify “Template”</vt:lpstr>
      <vt:lpstr>Wait/notify “Template”</vt:lpstr>
      <vt:lpstr>Is that all?</vt:lpstr>
      <vt:lpstr>No, it must be inside a synchronized block!</vt:lpstr>
      <vt:lpstr>Pipelining: Main Concepts Recap</vt:lpstr>
      <vt:lpstr>Pipelining: Main Concepts Recap</vt:lpstr>
      <vt:lpstr>Pipelining: Main Concepts Recap</vt:lpstr>
      <vt:lpstr>Pipelining: Main Concepts Recap</vt:lpstr>
      <vt:lpstr>Divide and Conquer</vt:lpstr>
      <vt:lpstr>Divide and Conquer</vt:lpstr>
      <vt:lpstr>Divide and Conquer</vt:lpstr>
      <vt:lpstr>Divide and Conquer</vt:lpstr>
      <vt:lpstr>Divide and Conquer</vt:lpstr>
      <vt:lpstr>Will this work?</vt:lpstr>
      <vt:lpstr>PowerPoint Presentation</vt:lpstr>
      <vt:lpstr>PowerPoint Presentation</vt:lpstr>
      <vt:lpstr>PowerPoint Presentation</vt:lpstr>
      <vt:lpstr>Does this fix our issue?</vt:lpstr>
      <vt:lpstr>No. Java Threads are too heavyweight. What should we do?</vt:lpstr>
      <vt:lpstr>ExecutorService!</vt:lpstr>
      <vt:lpstr>PowerPoint Presentation</vt:lpstr>
      <vt:lpstr>PowerPoint Presentation</vt:lpstr>
      <vt:lpstr>PowerPoint Presentation</vt:lpstr>
      <vt:lpstr>PowerPoint Presentation</vt:lpstr>
      <vt:lpstr>Does this fix our issue?</vt:lpstr>
      <vt:lpstr>No. We have dependencies between tasks</vt:lpstr>
      <vt:lpstr>PowerPoint Presentation</vt:lpstr>
      <vt:lpstr>PowerPoint Presentation</vt:lpstr>
      <vt:lpstr>PowerPoint Presentation</vt:lpstr>
      <vt:lpstr>Big Picture</vt:lpstr>
      <vt:lpstr>Pre-Discussion  Exercise 7</vt:lpstr>
      <vt:lpstr>Exercise 7</vt:lpstr>
      <vt:lpstr>Multi-threaded Implementation</vt:lpstr>
      <vt:lpstr>Thread-Safe – transferMoney()</vt:lpstr>
      <vt:lpstr>Performance of transferMoney()</vt:lpstr>
      <vt:lpstr>ThreadSafe - sumAccounts()</vt:lpstr>
      <vt:lpstr>Testing</vt:lpstr>
      <vt:lpstr>Old Exam Task (FS 2023)</vt:lpstr>
      <vt:lpstr>Old Exam Task (FS 2023)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Programming Exercise Session 7</dc:title>
  <cp:lastModifiedBy>Gamal Hassan</cp:lastModifiedBy>
  <cp:revision>32</cp:revision>
  <dcterms:modified xsi:type="dcterms:W3CDTF">2024-04-12T13:43:03Z</dcterms:modified>
</cp:coreProperties>
</file>