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  <p:sldMasterId id="2147483672" r:id="rId3"/>
    <p:sldMasterId id="2147483696" r:id="rId4"/>
    <p:sldMasterId id="2147483720" r:id="rId5"/>
    <p:sldMasterId id="2147483768" r:id="rId6"/>
    <p:sldMasterId id="2147483804" r:id="rId7"/>
    <p:sldMasterId id="2147483816" r:id="rId8"/>
  </p:sldMasterIdLst>
  <p:notesMasterIdLst>
    <p:notesMasterId r:id="rId86"/>
  </p:notesMasterIdLst>
  <p:sldIdLst>
    <p:sldId id="25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330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344" r:id="rId28"/>
    <p:sldId id="299" r:id="rId29"/>
    <p:sldId id="300" r:id="rId30"/>
    <p:sldId id="301" r:id="rId31"/>
    <p:sldId id="302" r:id="rId32"/>
    <p:sldId id="303" r:id="rId33"/>
    <p:sldId id="304" r:id="rId34"/>
    <p:sldId id="307" r:id="rId35"/>
    <p:sldId id="305" r:id="rId36"/>
    <p:sldId id="306" r:id="rId37"/>
    <p:sldId id="308" r:id="rId38"/>
    <p:sldId id="309" r:id="rId39"/>
    <p:sldId id="310" r:id="rId40"/>
    <p:sldId id="311" r:id="rId41"/>
    <p:sldId id="312" r:id="rId42"/>
    <p:sldId id="267" r:id="rId43"/>
    <p:sldId id="268" r:id="rId44"/>
    <p:sldId id="269" r:id="rId45"/>
    <p:sldId id="345" r:id="rId46"/>
    <p:sldId id="313" r:id="rId47"/>
    <p:sldId id="315" r:id="rId48"/>
    <p:sldId id="316" r:id="rId49"/>
    <p:sldId id="317" r:id="rId50"/>
    <p:sldId id="318" r:id="rId51"/>
    <p:sldId id="327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275" r:id="rId61"/>
    <p:sldId id="276" r:id="rId62"/>
    <p:sldId id="277" r:id="rId63"/>
    <p:sldId id="278" r:id="rId64"/>
    <p:sldId id="280" r:id="rId65"/>
    <p:sldId id="331" r:id="rId66"/>
    <p:sldId id="328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282" r:id="rId78"/>
    <p:sldId id="283" r:id="rId79"/>
    <p:sldId id="284" r:id="rId80"/>
    <p:sldId id="285" r:id="rId81"/>
    <p:sldId id="286" r:id="rId82"/>
    <p:sldId id="343" r:id="rId83"/>
    <p:sldId id="287" r:id="rId84"/>
    <p:sldId id="288" r:id="rId85"/>
  </p:sldIdLst>
  <p:sldSz cx="9144000" cy="5143500" type="screen16x9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1"/>
    <p:restoredTop sz="84561"/>
  </p:normalViewPr>
  <p:slideViewPr>
    <p:cSldViewPr snapToGrid="0">
      <p:cViewPr varScale="1">
        <p:scale>
          <a:sx n="160" d="100"/>
          <a:sy n="160" d="100"/>
        </p:scale>
        <p:origin x="10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presProps" Target="pres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Click to move the slide</a:t>
            </a:r>
          </a:p>
        </p:txBody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51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511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12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13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7FCF3B1-2B30-4FDC-8AC4-62B0B1302271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6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E9CE6AE7-7840-427F-A9A3-25C68C7F998E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3588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DO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07FCF3B1-2B30-4FDC-8AC4-62B0B13022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31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9057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mbria"/>
                <a:ea typeface="Cambria"/>
              </a:rPr>
              <a:t>A specific computation (execution of a program) takes a particular path through the state space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TextShape 7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154B468D-A306-4114-B851-66034B54AD34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35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mbria"/>
                <a:ea typeface="Cambria"/>
              </a:rPr>
              <a:t>A specific computation (execution of a program) takes a particular path through the state space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TextShape 8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6D4EA0CB-FB7D-4DC7-810D-976722518E75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36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mbria"/>
                <a:ea typeface="Cambria"/>
              </a:rPr>
              <a:t>A specific computation (execution of a program) takes a particular path through the state space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TextShape 9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CEC2F082-2B1F-4C81-8D37-A62D01F1505B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37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mbria"/>
                <a:ea typeface="Cambria"/>
              </a:rPr>
              <a:t>A specific computation (execution of a program) takes a particular path through the state space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TextShape 9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CEC2F082-2B1F-4C81-8D37-A62D01F1505B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38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798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mbria"/>
                <a:ea typeface="Cambria"/>
              </a:rPr>
              <a:t>A specific computation (execution of a program) takes a particular path through the state space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TextShape 5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78F17536-BA98-47F9-B9FE-4073DCCB583A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44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589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3588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Ask how starvation would look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07FCF3B1-2B30-4FDC-8AC4-62B0B13022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47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983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3588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Ask </a:t>
            </a:r>
            <a:r>
              <a:rPr lang="en-GB" dirty="0"/>
              <a:t>if </a:t>
            </a:r>
            <a:r>
              <a:rPr lang="en-GB" dirty="0" err="1"/>
              <a:t>deadloks</a:t>
            </a:r>
            <a:r>
              <a:rPr lang="en-GB" dirty="0"/>
              <a:t>, or if mutual exclusion is violated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07FCF3B1-2B30-4FDC-8AC4-62B0B13022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51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6818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3588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Threads “depend” on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07FCF3B1-2B30-4FDC-8AC4-62B0B13022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52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9881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430667AE-2354-46CC-AF56-9EFBBCFC3AD3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53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4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3F01BD66-EF07-43B5-9FB8-569E807A412C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927FDE7E-CBB5-4A13-BEB6-B5A549EC6A21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54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22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6BC7DBCF-12C5-4F29-A9B8-DEE304BDD02E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55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D20DA45B-B0FF-44AE-B057-856B8FE12801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56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2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E41ACAB3-5CFC-448D-9ECF-164477417780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57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34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13E97C2C-5472-405E-B8CD-2EED0F9AE305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71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37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3743A346-402F-407C-A78D-C1A2FD76126B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72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TODO: consensus numbers ? (TAS = 2, CAS = \infty)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7E2D9657-8E05-4ED0-85A2-A3F510B0E838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73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43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D3FA52A4-4DE9-48EA-AAAF-18481A1EF1FE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74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  <p:sp>
        <p:nvSpPr>
          <p:cNvPr id="737" name="PlaceHolder 2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40680" rIns="81360" bIns="4068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TextShape 3"/>
          <p:cNvSpPr/>
          <p:nvPr/>
        </p:nvSpPr>
        <p:spPr>
          <a:xfrm>
            <a:off x="3884040" y="8685000"/>
            <a:ext cx="29718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40680" rIns="81360" bIns="4068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3743A346-402F-407C-A78D-C1A2FD76126B}" type="slidenum"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75</a:t>
            </a:fld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539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F8B6E69B-2866-4624-B008-D03AB6430CC8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76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81360" rIns="81360" bIns="81360" anchor="ctr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The synchronization is on the ‘this’ object, in this case the BankingSystem.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This means only a single money transfer can be executed “in parallel”. Can be imagined like a bank with just a single counter.</a:t>
            </a:r>
          </a:p>
        </p:txBody>
      </p:sp>
      <p:sp>
        <p:nvSpPr>
          <p:cNvPr id="67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81360" rIns="81360" bIns="81360" anchor="ctr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In case “from” == “to” the same lock would be taken twice by the same thread. To avoid deadlocks because the lock is already taken when it is locked the second time, we use a ReentrantLock. This lock allows to take the same lock multiple times from the same thread, using a counter to keep track when to lock must be freed.</a:t>
            </a:r>
          </a:p>
        </p:txBody>
      </p:sp>
      <p:sp>
        <p:nvSpPr>
          <p:cNvPr id="67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81360" rIns="81360" bIns="81360" anchor="ctr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Criteria for deadlock - Coffman conditions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1) Mutual Exclusion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A section can only be entered by a single process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2) Hold and wait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A process holds one lock while waiting for another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3) No Preemption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The process is not allowed to give up a lock that has once been taken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4) Cycle between processes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There is a cycle between all processes, where each process holds a lock the next process needs.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To avoid a deadlock, it is sufficient to break any single of these conditions. We break condition 4)</a:t>
            </a:r>
          </a:p>
        </p:txBody>
      </p:sp>
      <p:sp>
        <p:nvSpPr>
          <p:cNvPr id="6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400" cy="4114440"/>
          </a:xfrm>
          <a:prstGeom prst="rect">
            <a:avLst/>
          </a:prstGeom>
          <a:noFill/>
          <a:ln w="0">
            <a:noFill/>
          </a:ln>
        </p:spPr>
        <p:txBody>
          <a:bodyPr lIns="81360" tIns="81360" rIns="81360" bIns="81360" anchor="ctr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Two-phase locking means to have a phase where locks are acquired followed by a phase where locks are released. We never acquire a lock after a lock has been released.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Two phase locking is sufficient to ensure serializability. This means with two phase locking we can find a serial ordering of the parallel phases of a program that has the same observable behavior. Brief: the program does what we expect it to do.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</a:rPr>
              <a:t>As discussed in slide 7, deadlocks are avoided by ensuring the absence of cycles between possibly interacting processes. We do this by always acquiring the locks in a specific global order.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77286F48-5841-4F38-86B5-9FB0FD3D125B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3588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ASK: IS IT EQUIVALENT? </a:t>
            </a:r>
            <a:r>
              <a:rPr lang="en-GB" dirty="0"/>
              <a:t>O</a:t>
            </a:r>
            <a:r>
              <a:rPr lang="en-CH" dirty="0"/>
              <a:t>nly in sequential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07FCF3B1-2B30-4FDC-8AC4-62B0B13022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17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912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3588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want as much as possible near the ALU, caches reorder read/write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07FCF3B1-2B30-4FDC-8AC4-62B0B13022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21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452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CH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CH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CH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CH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CH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CH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CH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CH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253800" y="135720"/>
            <a:ext cx="8634240" cy="84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CH" sz="44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253800" y="1144440"/>
            <a:ext cx="8634240" cy="167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6775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253800" y="2977560"/>
            <a:ext cx="8634240" cy="167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6775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3800" y="135720"/>
            <a:ext cx="8634240" cy="84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CH" sz="44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253800" y="135720"/>
            <a:ext cx="8634240" cy="84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CH" sz="44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253800" y="1144440"/>
            <a:ext cx="4213080" cy="350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83" lnSpcReduction="1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4678200" y="1144440"/>
            <a:ext cx="4213080" cy="350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83" lnSpcReduction="1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H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H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oracle.com/javase/tutorial/essential/concurrency/atomic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racle.com/javase/specs/jls/se7/html/jls-17.html#jls-17.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/>
          <p:nvPr/>
        </p:nvSpPr>
        <p:spPr>
          <a:xfrm>
            <a:off x="409680" y="841680"/>
            <a:ext cx="8304480" cy="178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 b="0" strike="noStrike" spc="-1">
                <a:solidFill>
                  <a:srgbClr val="000000"/>
                </a:solidFill>
                <a:latin typeface="Calibri"/>
                <a:ea typeface="Calibri"/>
              </a:rPr>
              <a:t>Parallel Programming</a:t>
            </a:r>
            <a:br>
              <a:rPr sz="1800"/>
            </a:br>
            <a:r>
              <a:rPr lang="en-US" sz="4500" b="0" strike="noStrike" spc="-1">
                <a:solidFill>
                  <a:srgbClr val="000000"/>
                </a:solidFill>
                <a:latin typeface="Calibri"/>
                <a:ea typeface="Calibri"/>
              </a:rPr>
              <a:t>Exercise Session 8</a:t>
            </a:r>
            <a:endParaRPr lang="en-US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TextShape 2"/>
          <p:cNvSpPr/>
          <p:nvPr/>
        </p:nvSpPr>
        <p:spPr>
          <a:xfrm>
            <a:off x="409680" y="2701440"/>
            <a:ext cx="8304480" cy="124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1800" b="0" strike="noStrike" spc="-1">
                <a:solidFill>
                  <a:srgbClr val="C55A11"/>
                </a:solidFill>
                <a:latin typeface="Calibri"/>
                <a:ea typeface="Calibri"/>
              </a:rPr>
              <a:t>Week 8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D2609-530B-CF02-FDC8-C91DE75C2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4"/>
          <a:stretch/>
        </p:blipFill>
        <p:spPr>
          <a:xfrm>
            <a:off x="0" y="432262"/>
            <a:ext cx="9144000" cy="47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8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B84F9-DA9E-D3F9-BF33-66869A380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/>
          <a:stretch/>
        </p:blipFill>
        <p:spPr>
          <a:xfrm>
            <a:off x="0" y="399010"/>
            <a:ext cx="9144000" cy="47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51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2DBA1-24F7-3CC3-93E5-F4E589DAB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0" y="457200"/>
            <a:ext cx="9144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55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A5FA3-BC61-2821-E239-AEBC079C0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/>
        </p:blipFill>
        <p:spPr>
          <a:xfrm>
            <a:off x="0" y="440574"/>
            <a:ext cx="9144000" cy="47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93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1AE02-E3F4-03C8-35DC-04B7C6A4C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/>
          <a:stretch/>
        </p:blipFill>
        <p:spPr>
          <a:xfrm>
            <a:off x="0" y="357446"/>
            <a:ext cx="9144000" cy="47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95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8648-0895-2742-E2EE-13ED4D68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2142450"/>
            <a:ext cx="8229240" cy="858600"/>
          </a:xfrm>
        </p:spPr>
        <p:txBody>
          <a:bodyPr/>
          <a:lstStyle/>
          <a:p>
            <a:pPr algn="ctr"/>
            <a:r>
              <a:rPr lang="en-CH" dirty="0"/>
              <a:t>But does this really work?</a:t>
            </a:r>
          </a:p>
        </p:txBody>
      </p:sp>
    </p:spTree>
    <p:extLst>
      <p:ext uri="{BB962C8B-B14F-4D97-AF65-F5344CB8AC3E}">
        <p14:creationId xmlns:p14="http://schemas.microsoft.com/office/powerpoint/2010/main" val="136866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5FBD-51B8-0909-427D-280142F2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1DE0C-E0F8-8A4C-FA02-35FF813C86D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199113"/>
            <a:ext cx="8229240" cy="858600"/>
          </a:xfrm>
        </p:spPr>
        <p:txBody>
          <a:bodyPr>
            <a:normAutofit fontScale="92500" lnSpcReduction="20000"/>
          </a:bodyPr>
          <a:lstStyle/>
          <a:p>
            <a:r>
              <a:rPr lang="en-CH" sz="2000" dirty="0"/>
              <a:t>Optimizations by Compiler</a:t>
            </a:r>
          </a:p>
          <a:p>
            <a:r>
              <a:rPr lang="en-CH" sz="2000" dirty="0"/>
              <a:t>Optimizations by Hardware</a:t>
            </a:r>
          </a:p>
          <a:p>
            <a:pPr marL="0" indent="0">
              <a:buNone/>
            </a:pPr>
            <a:endParaRPr lang="en-CH" sz="2000" dirty="0"/>
          </a:p>
          <a:p>
            <a:pPr marL="0" indent="0">
              <a:buNone/>
            </a:pPr>
            <a:r>
              <a:rPr lang="en-CH" sz="2000" dirty="0"/>
              <a:t>(basically the Memory Reordering)</a:t>
            </a:r>
          </a:p>
        </p:txBody>
      </p:sp>
    </p:spTree>
    <p:extLst>
      <p:ext uri="{BB962C8B-B14F-4D97-AF65-F5344CB8AC3E}">
        <p14:creationId xmlns:p14="http://schemas.microsoft.com/office/powerpoint/2010/main" val="446806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DAD919-E6D4-ECAC-3A05-26A60FE3B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/>
          <a:stretch/>
        </p:blipFill>
        <p:spPr>
          <a:xfrm>
            <a:off x="0" y="423948"/>
            <a:ext cx="9144000" cy="47195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A0DC56-116F-DD2D-C021-FA9C7316BE07}"/>
              </a:ext>
            </a:extLst>
          </p:cNvPr>
          <p:cNvSpPr txBox="1"/>
          <p:nvPr/>
        </p:nvSpPr>
        <p:spPr>
          <a:xfrm>
            <a:off x="2697128" y="4350220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Are these semantically equivalent?</a:t>
            </a:r>
          </a:p>
        </p:txBody>
      </p:sp>
    </p:spTree>
    <p:extLst>
      <p:ext uri="{BB962C8B-B14F-4D97-AF65-F5344CB8AC3E}">
        <p14:creationId xmlns:p14="http://schemas.microsoft.com/office/powerpoint/2010/main" val="109187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6C53F-CBA6-21CD-D618-0D4EA7374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/>
          <a:stretch/>
        </p:blipFill>
        <p:spPr>
          <a:xfrm>
            <a:off x="0" y="423948"/>
            <a:ext cx="9144000" cy="47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7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313C5-0489-1474-6D51-9136CA5F0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4" r="32323"/>
          <a:stretch/>
        </p:blipFill>
        <p:spPr>
          <a:xfrm>
            <a:off x="0" y="432262"/>
            <a:ext cx="6188325" cy="47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7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extShape 1"/>
          <p:cNvSpPr/>
          <p:nvPr/>
        </p:nvSpPr>
        <p:spPr>
          <a:xfrm>
            <a:off x="253800" y="1282320"/>
            <a:ext cx="8634240" cy="213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4500" b="0" strike="noStrike" spc="-1">
                <a:solidFill>
                  <a:srgbClr val="000000"/>
                </a:solidFill>
                <a:latin typeface="Calibri"/>
                <a:ea typeface="Calibri"/>
              </a:rPr>
              <a:t>Feedback: Exercise 7</a:t>
            </a:r>
            <a:endParaRPr lang="en-US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TextShape 2"/>
          <p:cNvSpPr/>
          <p:nvPr/>
        </p:nvSpPr>
        <p:spPr>
          <a:xfrm>
            <a:off x="6458040" y="4767120"/>
            <a:ext cx="2430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223563D6-16FD-4993-9288-BD3D83311F3E}" type="slidenum">
              <a:rPr lang="en-US" sz="900" b="0" strike="noStrike" spc="-1">
                <a:solidFill>
                  <a:srgbClr val="888888"/>
                </a:solidFill>
                <a:latin typeface="Calibri"/>
                <a:ea typeface="Calibri"/>
              </a:rPr>
              <a:t>2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313C5-0489-1474-6D51-9136CA5F0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4"/>
          <a:stretch/>
        </p:blipFill>
        <p:spPr>
          <a:xfrm>
            <a:off x="0" y="432262"/>
            <a:ext cx="9144000" cy="47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0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C2064-14BA-D3FF-E015-B61CCE28B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>
          <a:xfrm>
            <a:off x="0" y="407324"/>
            <a:ext cx="9144000" cy="47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80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8202C8-BE69-E0CB-20A1-1AB0D08B9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0" y="415635"/>
            <a:ext cx="9144000" cy="47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6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768AA-CB76-3D7D-1F7F-4E1C4643D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r="45000"/>
          <a:stretch/>
        </p:blipFill>
        <p:spPr>
          <a:xfrm>
            <a:off x="0" y="415636"/>
            <a:ext cx="5029200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17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768AA-CB76-3D7D-1F7F-4E1C4643D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0" y="415636"/>
            <a:ext cx="9144000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13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52D8F-A6C5-4C96-1604-14BB286D4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"/>
          <a:stretch/>
        </p:blipFill>
        <p:spPr>
          <a:xfrm>
            <a:off x="0" y="382384"/>
            <a:ext cx="9144000" cy="47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40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F4871C-64C1-EDD4-95DB-763FCF8B9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0" y="415636"/>
            <a:ext cx="9144000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75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4D44A-08E8-19A2-B95F-E90C51262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>
          <a:xfrm>
            <a:off x="0" y="407324"/>
            <a:ext cx="9144000" cy="47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3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502B2-40D4-2EC9-9080-BDC723E3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>
          <a:xfrm>
            <a:off x="0" y="407324"/>
            <a:ext cx="9144000" cy="47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6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9BF00-B721-27C8-CD5C-93EF43686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/>
          <a:stretch/>
        </p:blipFill>
        <p:spPr>
          <a:xfrm>
            <a:off x="0" y="390698"/>
            <a:ext cx="9144000" cy="4752802"/>
          </a:xfrm>
          <a:prstGeom prst="rect">
            <a:avLst/>
          </a:prstGeom>
        </p:spPr>
      </p:pic>
      <p:pic>
        <p:nvPicPr>
          <p:cNvPr id="1026" name="Picture 2" descr="The Synchronizes-With Relation">
            <a:extLst>
              <a:ext uri="{FF2B5EF4-FFF2-40B4-BE49-F238E27FC236}">
                <a16:creationId xmlns:a16="http://schemas.microsoft.com/office/drawing/2014/main" id="{3E3CFF21-32E1-C889-293E-6ED96887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63" y="2538578"/>
            <a:ext cx="5666473" cy="258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6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Feedback for Assignment 7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CustomShape 2"/>
          <p:cNvSpPr/>
          <p:nvPr/>
        </p:nvSpPr>
        <p:spPr>
          <a:xfrm>
            <a:off x="388440" y="2124000"/>
            <a:ext cx="8127360" cy="175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1800" b="0" strike="noStrike" spc="-1">
                <a:solidFill>
                  <a:srgbClr val="953734"/>
                </a:solidFill>
                <a:latin typeface="Calibri"/>
                <a:ea typeface="Calibri"/>
              </a:rPr>
              <a:t>public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2100" b="1" u="sng" strike="noStrike" spc="-1">
                <a:solidFill>
                  <a:srgbClr val="953734"/>
                </a:solidFill>
                <a:uFillTx/>
                <a:latin typeface="Calibri"/>
                <a:ea typeface="Calibri"/>
              </a:rPr>
              <a:t>synchronized</a:t>
            </a:r>
            <a:r>
              <a:rPr lang="en-US" sz="1800" b="0" strike="noStrike" spc="-1">
                <a:solidFill>
                  <a:srgbClr val="5F497A"/>
                </a:solidFill>
                <a:latin typeface="Calibri"/>
                <a:ea typeface="Calibri"/>
              </a:rPr>
              <a:t> </a:t>
            </a:r>
            <a:r>
              <a:rPr lang="en-US" sz="1800" b="0" strike="noStrike" spc="-1">
                <a:solidFill>
                  <a:srgbClr val="953734"/>
                </a:solidFill>
                <a:latin typeface="Calibri"/>
                <a:ea typeface="Calibri"/>
              </a:rPr>
              <a:t>boolean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transferMoney(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Account from, Account to, int amount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) {	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	…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	…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en-US" sz="1800" b="0" strike="noStrike" spc="-1">
                <a:solidFill>
                  <a:srgbClr val="953734"/>
                </a:solidFill>
                <a:latin typeface="Calibri"/>
                <a:ea typeface="Calibri"/>
              </a:rPr>
              <a:t>return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true;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}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971938AA-01AC-4356-B7BC-0462E35454CA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3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CustomShape 4"/>
          <p:cNvSpPr/>
          <p:nvPr/>
        </p:nvSpPr>
        <p:spPr>
          <a:xfrm>
            <a:off x="493200" y="1217520"/>
            <a:ext cx="6379920" cy="43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16000" indent="-2156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What is wrong with the following code snippet?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TextBox 550"/>
          <p:cNvSpPr txBox="1"/>
          <p:nvPr/>
        </p:nvSpPr>
        <p:spPr>
          <a:xfrm>
            <a:off x="7808040" y="110880"/>
            <a:ext cx="110736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Essential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EB05F-FD85-BEA1-5D97-566609EAC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2" t="18063" b="46191"/>
          <a:stretch/>
        </p:blipFill>
        <p:spPr>
          <a:xfrm>
            <a:off x="2552595" y="1428230"/>
            <a:ext cx="4038810" cy="22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83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78DF4-47A0-4724-2CFF-44359C81D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>
          <a:xfrm>
            <a:off x="0" y="407324"/>
            <a:ext cx="9144000" cy="47361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7397F2-7756-BBAB-2F74-826793B5EE7E}"/>
              </a:ext>
            </a:extLst>
          </p:cNvPr>
          <p:cNvSpPr/>
          <p:nvPr/>
        </p:nvSpPr>
        <p:spPr>
          <a:xfrm>
            <a:off x="250257" y="2088682"/>
            <a:ext cx="3821229" cy="760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066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60AEF-CF9A-C753-258E-EEAC02351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/>
          <a:stretch/>
        </p:blipFill>
        <p:spPr>
          <a:xfrm>
            <a:off x="0" y="423948"/>
            <a:ext cx="9144000" cy="47195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7401FC-ECA5-109A-29C9-8A27BA26852C}"/>
              </a:ext>
            </a:extLst>
          </p:cNvPr>
          <p:cNvSpPr/>
          <p:nvPr/>
        </p:nvSpPr>
        <p:spPr>
          <a:xfrm>
            <a:off x="4783756" y="2107933"/>
            <a:ext cx="3821229" cy="760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424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3F61E-A2C3-BA6D-BBB2-995A84232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/>
          <a:stretch/>
        </p:blipFill>
        <p:spPr>
          <a:xfrm>
            <a:off x="0" y="399010"/>
            <a:ext cx="9144000" cy="47444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669CB0-A06F-4D98-E95E-0ADFCEA2D9F5}"/>
              </a:ext>
            </a:extLst>
          </p:cNvPr>
          <p:cNvSpPr/>
          <p:nvPr/>
        </p:nvSpPr>
        <p:spPr>
          <a:xfrm>
            <a:off x="288758" y="4334979"/>
            <a:ext cx="3821229" cy="760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3370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25E0E-D766-815B-3DDE-71EDE897D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>
          <a:xfrm>
            <a:off x="0" y="407324"/>
            <a:ext cx="9144000" cy="47361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3D412C-2D62-5BAF-49DD-B68035A1E3C6}"/>
              </a:ext>
            </a:extLst>
          </p:cNvPr>
          <p:cNvSpPr/>
          <p:nvPr/>
        </p:nvSpPr>
        <p:spPr>
          <a:xfrm>
            <a:off x="4572000" y="4119612"/>
            <a:ext cx="3821229" cy="760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3803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37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Lecture recap: Program Order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CustomShape 38"/>
          <p:cNvSpPr/>
          <p:nvPr/>
        </p:nvSpPr>
        <p:spPr>
          <a:xfrm>
            <a:off x="470160" y="115128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CustomShape 39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6D1A2574-147F-438D-9D5A-B1920E7E6FCC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35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CustomShape 40"/>
          <p:cNvSpPr/>
          <p:nvPr/>
        </p:nvSpPr>
        <p:spPr>
          <a:xfrm>
            <a:off x="470160" y="1227240"/>
            <a:ext cx="7951320" cy="265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We want to allow the compiler / hardware to optimize our code, i.e. remove useless code: 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int a=0; 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for (int i=0; i&lt;10 i++) {a++;} 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In sequential code we would expect this to be “rewritten” to a=10 since anyway nobody sees the intermediate values.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But what if a is shared?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4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Lecture recap: Synchronization Actions (SAs)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CustomShape 42"/>
          <p:cNvSpPr/>
          <p:nvPr/>
        </p:nvSpPr>
        <p:spPr>
          <a:xfrm>
            <a:off x="470160" y="115128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CustomShape 4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43F2F603-BE99-456D-8654-50A96528B47C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36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CustomShape 44"/>
          <p:cNvSpPr/>
          <p:nvPr/>
        </p:nvSpPr>
        <p:spPr>
          <a:xfrm>
            <a:off x="470160" y="1227240"/>
            <a:ext cx="7951320" cy="265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Java defines synchronization actions (read/write of volatile variable, lock/unlock, etc.)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SAs within thread obeys PO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All threads see SAs in the same order (synchronization order SO)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Reads are consistent in SO (see the last written value) 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45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 dirty="0">
                <a:solidFill>
                  <a:srgbClr val="DD4814"/>
                </a:solidFill>
                <a:latin typeface="Calibri"/>
                <a:ea typeface="Calibri"/>
              </a:rPr>
              <a:t>Lecture recap: Synchronizes With</a:t>
            </a:r>
            <a:endParaRPr lang="en-US" sz="33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CustomShape 46"/>
          <p:cNvSpPr/>
          <p:nvPr/>
        </p:nvSpPr>
        <p:spPr>
          <a:xfrm>
            <a:off x="470160" y="115128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CustomShape 47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53FBAA61-3DCC-4A2B-9141-100264B2488F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37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CustomShape 48"/>
          <p:cNvSpPr/>
          <p:nvPr/>
        </p:nvSpPr>
        <p:spPr>
          <a:xfrm>
            <a:off x="470160" y="1227240"/>
            <a:ext cx="7951320" cy="265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SAs 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accross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threads synchronize with each other, i.e., a volatile read sees the last value written by another thread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45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 dirty="0">
                <a:solidFill>
                  <a:srgbClr val="DD4814"/>
                </a:solidFill>
                <a:latin typeface="Calibri"/>
                <a:ea typeface="Calibri"/>
              </a:rPr>
              <a:t>Lecture recap: Happens-before relationship</a:t>
            </a:r>
            <a:endParaRPr lang="en-US" sz="33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CustomShape 46"/>
          <p:cNvSpPr/>
          <p:nvPr/>
        </p:nvSpPr>
        <p:spPr>
          <a:xfrm>
            <a:off x="470160" y="115128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CustomShape 47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53FBAA61-3DCC-4A2B-9141-100264B2488F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38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CustomShape 48"/>
          <p:cNvSpPr/>
          <p:nvPr/>
        </p:nvSpPr>
        <p:spPr>
          <a:xfrm>
            <a:off x="470160" y="1060262"/>
            <a:ext cx="7951320" cy="38536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6840">
              <a:buClr>
                <a:srgbClr val="000000"/>
              </a:buClr>
            </a:pPr>
            <a:r>
              <a:rPr lang="en-US" sz="2100" strike="noStrike" spc="-1" dirty="0">
                <a:solidFill>
                  <a:srgbClr val="000000"/>
                </a:solidFill>
                <a:latin typeface="Calibri"/>
                <a:ea typeface="Calibri"/>
              </a:rPr>
              <a:t>Two actions can be ordered by a happens-before relationship. If one action happens-before another, then the first is visible to and ordered before the second.</a:t>
            </a:r>
          </a:p>
          <a:p>
            <a:pPr marL="6840">
              <a:buClr>
                <a:srgbClr val="000000"/>
              </a:buClr>
            </a:pPr>
            <a:endParaRPr lang="en-US" sz="21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Transitive closure of PO and SW forms happens before order</a:t>
            </a:r>
            <a:endParaRPr lang="en-US" sz="2100" b="1" strike="noStrike" spc="-1" dirty="0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All values we observe must obey this happens before order!</a:t>
            </a:r>
          </a:p>
          <a:p>
            <a:pPr marL="254160" indent="-247320"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Arial"/>
              </a:rPr>
              <a:t>If x and y are actions of the same thread and x comes before y in program order, then 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Arial"/>
              </a:rPr>
              <a:t>hb</a:t>
            </a:r>
            <a:r>
              <a:rPr lang="en-US" sz="2100" b="0" strike="noStrike" spc="-1" dirty="0">
                <a:solidFill>
                  <a:srgbClr val="000000"/>
                </a:solidFill>
                <a:latin typeface="Arial"/>
              </a:rPr>
              <a:t>(x, y).</a:t>
            </a:r>
          </a:p>
          <a:p>
            <a:pPr marL="254160" indent="-247320"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Arial"/>
              </a:rPr>
              <a:t>If an action x synchronizes-with a following action y, then we also have 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Arial"/>
              </a:rPr>
              <a:t>hb</a:t>
            </a:r>
            <a:r>
              <a:rPr lang="en-US" sz="2100" b="0" strike="noStrike" spc="-1" dirty="0">
                <a:solidFill>
                  <a:srgbClr val="000000"/>
                </a:solidFill>
                <a:latin typeface="Arial"/>
              </a:rPr>
              <a:t>(x, y).</a:t>
            </a:r>
          </a:p>
          <a:p>
            <a:pPr marL="254160" indent="-247320"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Arial"/>
              </a:rPr>
              <a:t>If 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Arial"/>
              </a:rPr>
              <a:t>hb</a:t>
            </a:r>
            <a:r>
              <a:rPr lang="en-US" sz="2100" b="0" strike="noStrike" spc="-1" dirty="0">
                <a:solidFill>
                  <a:srgbClr val="000000"/>
                </a:solidFill>
                <a:latin typeface="Arial"/>
              </a:rPr>
              <a:t>(x, y) and 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Arial"/>
              </a:rPr>
              <a:t>hb</a:t>
            </a:r>
            <a:r>
              <a:rPr lang="en-US" sz="2100" b="0" strike="noStrike" spc="-1" dirty="0">
                <a:solidFill>
                  <a:srgbClr val="000000"/>
                </a:solidFill>
                <a:latin typeface="Arial"/>
              </a:rPr>
              <a:t>(y, z), then 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Arial"/>
              </a:rPr>
              <a:t>hb</a:t>
            </a:r>
            <a:r>
              <a:rPr lang="en-US" sz="2100" b="0" strike="noStrike" spc="-1" dirty="0">
                <a:solidFill>
                  <a:srgbClr val="000000"/>
                </a:solidFill>
                <a:latin typeface="Arial"/>
              </a:rPr>
              <a:t>(x, z).</a:t>
            </a:r>
          </a:p>
        </p:txBody>
      </p:sp>
    </p:spTree>
    <p:extLst>
      <p:ext uri="{BB962C8B-B14F-4D97-AF65-F5344CB8AC3E}">
        <p14:creationId xmlns:p14="http://schemas.microsoft.com/office/powerpoint/2010/main" val="1268765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F50646-BD6E-1E94-CE08-7821329F8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2233506"/>
            <a:ext cx="8229240" cy="858600"/>
          </a:xfrm>
        </p:spPr>
        <p:txBody>
          <a:bodyPr/>
          <a:lstStyle/>
          <a:p>
            <a:pPr algn="ctr"/>
            <a:r>
              <a:rPr lang="en-CH" dirty="0"/>
              <a:t>Beyond Locks Recap</a:t>
            </a:r>
          </a:p>
        </p:txBody>
      </p:sp>
    </p:spTree>
    <p:extLst>
      <p:ext uri="{BB962C8B-B14F-4D97-AF65-F5344CB8AC3E}">
        <p14:creationId xmlns:p14="http://schemas.microsoft.com/office/powerpoint/2010/main" val="182820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Feedback for Assignment 7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CustomShape 2"/>
          <p:cNvSpPr/>
          <p:nvPr/>
        </p:nvSpPr>
        <p:spPr>
          <a:xfrm>
            <a:off x="1828800" y="2224800"/>
            <a:ext cx="5742360" cy="175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953734"/>
                </a:solidFill>
                <a:latin typeface="Calibri"/>
                <a:ea typeface="Calibri"/>
              </a:rPr>
              <a:t>public class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Account … {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953735"/>
                </a:solidFill>
                <a:latin typeface="Calibri"/>
                <a:ea typeface="Calibri"/>
              </a:rPr>
              <a:t>	…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953735"/>
                </a:solidFill>
                <a:latin typeface="Calibri"/>
                <a:ea typeface="Calibri"/>
              </a:rPr>
              <a:t>	private fina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l Lock lock = </a:t>
            </a:r>
            <a:r>
              <a:rPr lang="en-US" sz="1800" b="0" strike="noStrike" spc="-1">
                <a:solidFill>
                  <a:srgbClr val="953735"/>
                </a:solidFill>
                <a:latin typeface="Calibri"/>
                <a:ea typeface="Calibri"/>
              </a:rPr>
              <a:t>new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ReentrantLock();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	…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}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38BA94F-8E5E-41F8-A8C0-97E837779D38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4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CustomShape 4"/>
          <p:cNvSpPr/>
          <p:nvPr/>
        </p:nvSpPr>
        <p:spPr>
          <a:xfrm>
            <a:off x="493200" y="1217520"/>
            <a:ext cx="6630120" cy="43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16000" indent="-2156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What we should have done for avoiding deadlocks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TextBox 555"/>
          <p:cNvSpPr txBox="1"/>
          <p:nvPr/>
        </p:nvSpPr>
        <p:spPr>
          <a:xfrm>
            <a:off x="7808040" y="110880"/>
            <a:ext cx="110736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Essential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C3440-2986-96C7-91B7-6067467D1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"/>
          <a:stretch/>
        </p:blipFill>
        <p:spPr>
          <a:xfrm>
            <a:off x="0" y="382384"/>
            <a:ext cx="9144000" cy="47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60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85E7B-1A25-B26C-32E7-18273DD59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2"/>
          <a:stretch/>
        </p:blipFill>
        <p:spPr>
          <a:xfrm>
            <a:off x="0" y="473824"/>
            <a:ext cx="9144000" cy="466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B8637-26E6-685F-088B-D7898607C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2"/>
          <a:stretch/>
        </p:blipFill>
        <p:spPr>
          <a:xfrm>
            <a:off x="0" y="473824"/>
            <a:ext cx="9144000" cy="466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55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0F244-FC73-C175-EBE4-3A4DDE278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/>
          <a:stretch/>
        </p:blipFill>
        <p:spPr>
          <a:xfrm>
            <a:off x="0" y="423948"/>
            <a:ext cx="9144000" cy="47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33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ustomShape 29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Lecture recap: State</a:t>
            </a: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Space</a:t>
            </a: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Diagram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CustomShape 30"/>
          <p:cNvSpPr/>
          <p:nvPr/>
        </p:nvSpPr>
        <p:spPr>
          <a:xfrm>
            <a:off x="470160" y="115128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CustomShape 31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6C19AA7A-43AF-4EC2-91FB-58A6E16BA84C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44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CustomShape 32"/>
          <p:cNvSpPr/>
          <p:nvPr/>
        </p:nvSpPr>
        <p:spPr>
          <a:xfrm>
            <a:off x="470160" y="1227240"/>
            <a:ext cx="7951320" cy="265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When dealing with mutual exclusion problems, we should focus on: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596880" lvl="1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the structure of the underlying state space, and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596880" lvl="1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the state transitions that occur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lvl="1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Remember the state diagram captures the entire state space and all possible computations (execution paths a program may take)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54160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A good solution will have a state space with no bad states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1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66819-2454-25DC-22DD-ED1F2F858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/>
          <a:stretch/>
        </p:blipFill>
        <p:spPr>
          <a:xfrm>
            <a:off x="0" y="374072"/>
            <a:ext cx="9144000" cy="4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00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2812CF-562D-1126-691E-1A45BC8CC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3"/>
          <a:stretch/>
        </p:blipFill>
        <p:spPr>
          <a:xfrm>
            <a:off x="0" y="374072"/>
            <a:ext cx="9144000" cy="4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239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03D078-427D-3672-A761-C901C7FCA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-1"/>
          <a:stretch/>
        </p:blipFill>
        <p:spPr>
          <a:xfrm>
            <a:off x="0" y="357448"/>
            <a:ext cx="9144000" cy="47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00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24A16-2D46-DF28-7B9D-BCC034066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/>
          <a:stretch/>
        </p:blipFill>
        <p:spPr>
          <a:xfrm>
            <a:off x="0" y="423948"/>
            <a:ext cx="9144000" cy="47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18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2653B-0C0B-8368-4178-EAEB59EDD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0" y="415636"/>
            <a:ext cx="9144000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0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Feedback for Assignment 7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CustomShape 2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E69AC92C-9AEB-41D5-AE04-E4418A0E6014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5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CustomShape 3"/>
          <p:cNvSpPr/>
          <p:nvPr/>
        </p:nvSpPr>
        <p:spPr>
          <a:xfrm>
            <a:off x="493200" y="1217520"/>
            <a:ext cx="6630120" cy="43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16000" indent="-2156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What we should have done for avoiding deadlocks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CustomShape 4"/>
          <p:cNvSpPr/>
          <p:nvPr/>
        </p:nvSpPr>
        <p:spPr>
          <a:xfrm>
            <a:off x="457200" y="1753200"/>
            <a:ext cx="8148240" cy="29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public class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 BankingSystem {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5"/>
                </a:solidFill>
                <a:latin typeface="Calibri"/>
                <a:ea typeface="Calibri"/>
              </a:rPr>
              <a:t>	…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5"/>
                </a:solidFill>
                <a:latin typeface="Calibri"/>
                <a:ea typeface="Calibri"/>
              </a:rPr>
              <a:t>	public boolean 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transferMoney(</a:t>
            </a:r>
            <a:r>
              <a:rPr lang="en-US" sz="1500" b="0" strike="noStrike" spc="-1">
                <a:solidFill>
                  <a:srgbClr val="000000"/>
                </a:solidFill>
                <a:latin typeface="Calibri"/>
                <a:ea typeface="Calibri"/>
              </a:rPr>
              <a:t>Account from, Account to, aint amount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) {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Account first, second;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en-US" sz="1700" b="0" strike="noStrike" spc="-1">
                <a:solidFill>
                  <a:srgbClr val="008000"/>
                </a:solidFill>
                <a:latin typeface="Calibri"/>
                <a:ea typeface="Calibri"/>
              </a:rPr>
              <a:t>	// Introduce lock ordering: 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</a:t>
            </a: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if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 (to.getId() &gt; from.getId()) {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	first = from;  second = to;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} </a:t>
            </a:r>
            <a:r>
              <a:rPr lang="en-US" sz="1700" b="0" strike="noStrike" spc="-1">
                <a:solidFill>
                  <a:srgbClr val="953735"/>
                </a:solidFill>
                <a:latin typeface="Calibri"/>
                <a:ea typeface="Calibri"/>
              </a:rPr>
              <a:t>else 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{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	first = to;	second = from;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}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       …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}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TextBox 560"/>
          <p:cNvSpPr txBox="1"/>
          <p:nvPr/>
        </p:nvSpPr>
        <p:spPr>
          <a:xfrm>
            <a:off x="7808040" y="110880"/>
            <a:ext cx="110736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Essential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9B7FC6-84B7-A1AD-6D74-8263C86DB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0" y="415636"/>
            <a:ext cx="9144000" cy="4727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E487B7-E01C-FC37-4E83-C2668F222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6626" y="3995766"/>
            <a:ext cx="1897674" cy="11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14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940A7-AA24-121F-9E81-8DEFA9A4E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>
          <a:xfrm>
            <a:off x="0" y="407324"/>
            <a:ext cx="9144000" cy="47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129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1CD66-F3FB-FE96-3574-A8637E7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/>
        </p:blipFill>
        <p:spPr>
          <a:xfrm>
            <a:off x="0" y="440574"/>
            <a:ext cx="9144000" cy="47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6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Correctness</a:t>
            </a:r>
            <a:r>
              <a:rPr lang="en-US" sz="33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of</a:t>
            </a:r>
            <a:r>
              <a:rPr lang="en-US" sz="33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Mutual</a:t>
            </a:r>
            <a:r>
              <a:rPr lang="en-US" sz="33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exclusion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CustomShape 2"/>
          <p:cNvSpPr/>
          <p:nvPr/>
        </p:nvSpPr>
        <p:spPr>
          <a:xfrm>
            <a:off x="253800" y="95544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E48D7B7-E936-489B-973E-FAC4C75D7231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53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CustomShape 4"/>
          <p:cNvSpPr/>
          <p:nvPr/>
        </p:nvSpPr>
        <p:spPr>
          <a:xfrm>
            <a:off x="383760" y="1048680"/>
            <a:ext cx="7951320" cy="233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343080" indent="-3362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“Statements from the critical sections of two or more processes must </a:t>
            </a:r>
            <a:r>
              <a:rPr lang="en-US" sz="21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sz="2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be interleaved.”</a:t>
            </a:r>
          </a:p>
          <a:p>
            <a:pPr defTabSz="914400">
              <a:lnSpc>
                <a:spcPct val="100000"/>
              </a:lnSpc>
            </a:pP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254160" lvl="1" indent="-24732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We can see that there is no state in which the program counters of both P and Q point to statements in their critical sections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Freedom</a:t>
            </a:r>
            <a:r>
              <a:rPr lang="en-US" sz="33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from</a:t>
            </a:r>
            <a:r>
              <a:rPr lang="en-US" sz="33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deadlock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CustomShape 2"/>
          <p:cNvSpPr/>
          <p:nvPr/>
        </p:nvSpPr>
        <p:spPr>
          <a:xfrm>
            <a:off x="253800" y="95544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5C007450-F2C0-44E8-ADBB-ADC6BAED0B59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54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CustomShape 4"/>
          <p:cNvSpPr/>
          <p:nvPr/>
        </p:nvSpPr>
        <p:spPr>
          <a:xfrm>
            <a:off x="383760" y="1048680"/>
            <a:ext cx="7951320" cy="323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343080" indent="-336240" defTabSz="914400">
              <a:lnSpc>
                <a:spcPct val="9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“If some processes are trying to enter their critical sections then one of them must eventually succeed.”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tabLst>
                <a:tab pos="0" algn="l"/>
              </a:tabLst>
            </a:pP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spc="-1" dirty="0">
                <a:solidFill>
                  <a:srgbClr val="000000"/>
                </a:solidFill>
                <a:latin typeface="Calibri"/>
              </a:rPr>
              <a:t>We don’t have a situation when the processes aren’t making any progress anymore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Freedom</a:t>
            </a:r>
            <a:r>
              <a:rPr lang="en-US" sz="33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from</a:t>
            </a:r>
            <a:r>
              <a:rPr lang="en-US" sz="33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deadlock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CustomShape 2"/>
          <p:cNvSpPr/>
          <p:nvPr/>
        </p:nvSpPr>
        <p:spPr>
          <a:xfrm>
            <a:off x="253800" y="95544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5510B98A-6F68-4B9A-8FE6-7B8B410D221D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55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CustomShape 4"/>
          <p:cNvSpPr/>
          <p:nvPr/>
        </p:nvSpPr>
        <p:spPr>
          <a:xfrm>
            <a:off x="383760" y="1048680"/>
            <a:ext cx="7951320" cy="240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343080" indent="-336240" defTabSz="914400">
              <a:lnSpc>
                <a:spcPct val="9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Since the 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behaviour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of processes P and Q is symmetrical, we only have to check what happens for one of the processes, say P.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tabLst>
                <a:tab pos="0" algn="l"/>
              </a:tabLst>
            </a:pP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Freedom from deadlock means that from any state where a process wishes to enter its CS (by awaiting its turn), there is </a:t>
            </a:r>
            <a:r>
              <a:rPr lang="en-US" sz="2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always a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2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path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(sequence of transitions) leading to it entering its CS.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Freedom</a:t>
            </a:r>
            <a:r>
              <a:rPr lang="en-US" sz="33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from</a:t>
            </a:r>
            <a:r>
              <a:rPr lang="en-US" sz="33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deadlock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CustomShape 2"/>
          <p:cNvSpPr/>
          <p:nvPr/>
        </p:nvSpPr>
        <p:spPr>
          <a:xfrm>
            <a:off x="253800" y="95544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C4DA33A5-6349-40F2-8ED8-B9538185C2AE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56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CustomShape 4"/>
          <p:cNvSpPr/>
          <p:nvPr/>
        </p:nvSpPr>
        <p:spPr>
          <a:xfrm>
            <a:off x="383760" y="1048680"/>
            <a:ext cx="7951320" cy="259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343080" indent="-336240" defTabSz="914400">
              <a:lnSpc>
                <a:spcPct val="8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Typically, a deadlocked state has no transitions leading from it, i.e. no statement is able to be executed.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lvl="1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Sometimes a cycle of transitions may exist from a state for each process, from which no useful progress in the parallel program can be made. The program is still deadlocked but this situation is sometimes termed ‘</a:t>
            </a:r>
            <a:r>
              <a:rPr lang="en-US" sz="21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livelock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’. Every one is ‘busy doing nothing’.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Freedom</a:t>
            </a:r>
            <a:r>
              <a:rPr lang="en-US" sz="33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from</a:t>
            </a:r>
            <a:r>
              <a:rPr lang="en-US" sz="33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individual</a:t>
            </a:r>
            <a:r>
              <a:rPr lang="en-US" sz="33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starvation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CustomShape 2"/>
          <p:cNvSpPr/>
          <p:nvPr/>
        </p:nvSpPr>
        <p:spPr>
          <a:xfrm>
            <a:off x="253800" y="95544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C500CD5A-FF39-4987-AE4F-B7AA3471BFDF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57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CustomShape 4"/>
          <p:cNvSpPr/>
          <p:nvPr/>
        </p:nvSpPr>
        <p:spPr>
          <a:xfrm>
            <a:off x="383760" y="1048680"/>
            <a:ext cx="7951320" cy="356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343080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“If any process tries to enter its critical section then that process must eventually succeed.”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If a process is wishing to enter its CS (awaiting its turn) and another process refuses to set the turn, the first process is said to be starved.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Possible starvation reveals itself as cycles in the state diagram.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Because the definition of the critical section problem allows for a process to not make progress from its Non-critical section, starvation is, in general, possible in this example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1DF3-4B49-361B-EB36-485CCEE7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2142450"/>
            <a:ext cx="8229240" cy="858600"/>
          </a:xfrm>
        </p:spPr>
        <p:txBody>
          <a:bodyPr/>
          <a:lstStyle/>
          <a:p>
            <a:pPr algn="ctr"/>
            <a:r>
              <a:rPr lang="en-CH" dirty="0"/>
              <a:t>So how do we fix our attempts?</a:t>
            </a:r>
          </a:p>
        </p:txBody>
      </p:sp>
    </p:spTree>
    <p:extLst>
      <p:ext uri="{BB962C8B-B14F-4D97-AF65-F5344CB8AC3E}">
        <p14:creationId xmlns:p14="http://schemas.microsoft.com/office/powerpoint/2010/main" val="6791986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12459-2878-3D79-88BA-7E7095E1D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/>
          <a:stretch/>
        </p:blipFill>
        <p:spPr>
          <a:xfrm>
            <a:off x="0" y="448886"/>
            <a:ext cx="9144000" cy="46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7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Feedback for Assignment 7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CustomShape 2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5AFD3A38-CF0A-43D2-A2AC-1EA6E1A6103D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6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CustomShape 3"/>
          <p:cNvSpPr/>
          <p:nvPr/>
        </p:nvSpPr>
        <p:spPr>
          <a:xfrm>
            <a:off x="493200" y="1212120"/>
            <a:ext cx="7849800" cy="43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16000" indent="-2156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Acquire locks, use finally to always release the locks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CustomShape 4"/>
          <p:cNvSpPr/>
          <p:nvPr/>
        </p:nvSpPr>
        <p:spPr>
          <a:xfrm>
            <a:off x="457200" y="1650600"/>
            <a:ext cx="8061480" cy="341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public class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 BankingSystem {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5"/>
                </a:solidFill>
                <a:latin typeface="Calibri"/>
                <a:ea typeface="Calibri"/>
              </a:rPr>
              <a:t>	…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5"/>
                </a:solidFill>
                <a:latin typeface="Calibri"/>
                <a:ea typeface="Calibri"/>
              </a:rPr>
              <a:t>	public boolean 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transferMoney(Account from, Account to, int amount) {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…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first.getLock().lock();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second.getLock().lock();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</a:t>
            </a: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try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 {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	…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} </a:t>
            </a:r>
            <a:r>
              <a:rPr lang="en-US" sz="1700" b="0" strike="noStrike" spc="-1">
                <a:solidFill>
                  <a:srgbClr val="953735"/>
                </a:solidFill>
                <a:latin typeface="Calibri"/>
                <a:ea typeface="Calibri"/>
              </a:rPr>
              <a:t>finally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 {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	first.getLock().unlock();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	second.getLock().unlock();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		}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1ABBA-EA42-E8C6-E45A-D4F07C66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>
          <a:xfrm>
            <a:off x="0" y="407324"/>
            <a:ext cx="9144000" cy="47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58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8D3E4-A5AB-C024-701E-E303BE5DA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0" y="415636"/>
            <a:ext cx="9144000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448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5D551-CF55-E6F8-B8B4-D88E9D39C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/>
          <a:stretch/>
        </p:blipFill>
        <p:spPr>
          <a:xfrm>
            <a:off x="0" y="423948"/>
            <a:ext cx="9144000" cy="47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86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21EF7-E7AB-9F04-C0C1-D02BB0E63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/>
          <a:stretch/>
        </p:blipFill>
        <p:spPr>
          <a:xfrm>
            <a:off x="0" y="390698"/>
            <a:ext cx="9144000" cy="47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01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49849-1012-D9CD-9C1A-0C367541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/>
          <a:stretch/>
        </p:blipFill>
        <p:spPr>
          <a:xfrm>
            <a:off x="0" y="390698"/>
            <a:ext cx="9144000" cy="47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6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FDABD-2FAE-5D19-C44A-0EDE85EA9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0" y="415636"/>
            <a:ext cx="9144000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428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A7F0C-F09C-1FBB-12F6-9B5CDEAD4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0" y="457200"/>
            <a:ext cx="9144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14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DBD99-155F-12CE-ADE2-2E849813F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4"/>
          <a:stretch/>
        </p:blipFill>
        <p:spPr>
          <a:xfrm>
            <a:off x="0" y="432262"/>
            <a:ext cx="9144000" cy="47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86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358D-637B-DED0-E61B-394D0A652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/>
          <a:stretch/>
        </p:blipFill>
        <p:spPr>
          <a:xfrm>
            <a:off x="0" y="399010"/>
            <a:ext cx="9144000" cy="47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47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9489D-52E0-3E78-01B7-AC5FBA91C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/>
        </p:blipFill>
        <p:spPr>
          <a:xfrm>
            <a:off x="0" y="440574"/>
            <a:ext cx="9144000" cy="47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8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176760" y="135720"/>
            <a:ext cx="647532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Feedback for Assignment 7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CustomShape 2"/>
          <p:cNvSpPr/>
          <p:nvPr/>
        </p:nvSpPr>
        <p:spPr>
          <a:xfrm>
            <a:off x="5986440" y="4767480"/>
            <a:ext cx="182232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865296C7-02EB-40B4-894E-C60FB9C613CD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7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CustomShape 3"/>
          <p:cNvSpPr/>
          <p:nvPr/>
        </p:nvSpPr>
        <p:spPr>
          <a:xfrm>
            <a:off x="356040" y="1212120"/>
            <a:ext cx="4196160" cy="43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216000" indent="-2156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Summing up: How to do it safe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CustomShape 4"/>
          <p:cNvSpPr/>
          <p:nvPr/>
        </p:nvSpPr>
        <p:spPr>
          <a:xfrm>
            <a:off x="561600" y="1650600"/>
            <a:ext cx="8019720" cy="341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Lock each account before reading out its balance, but don’t release the lock until all accounts are summed up.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	➔ Two-phase locking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In the first phase locks will be acquired without releasing,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in the second phase locks will be released.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	➔ Deadlocks still a problem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700" b="0" strike="noStrike" spc="-1">
                <a:solidFill>
                  <a:srgbClr val="953734"/>
                </a:solidFill>
                <a:latin typeface="Calibri"/>
                <a:ea typeface="Calibri"/>
              </a:rPr>
              <a:t>	➔ Ordered locking required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extBox 647"/>
          <p:cNvSpPr txBox="1"/>
          <p:nvPr/>
        </p:nvSpPr>
        <p:spPr>
          <a:xfrm>
            <a:off x="2057400" y="2286000"/>
            <a:ext cx="5364000" cy="6022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Stop here if out of time or Atomics not covered yet!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→ Move to slide 32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Atomic</a:t>
            </a: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operations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CustomShape 2"/>
          <p:cNvSpPr/>
          <p:nvPr/>
        </p:nvSpPr>
        <p:spPr>
          <a:xfrm>
            <a:off x="253800" y="1272960"/>
            <a:ext cx="8633880" cy="319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343080" indent="-3362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An atomic action is one that effectively happens at once i.e. this action cannot stop in the middle nor be interleaved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It either happens completely, or it doesn’t happen at all.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No side effects of an atomic action are visible until the action is complete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444EC4FB-6C83-4266-9BB4-38015550941E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71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ustom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Hardware</a:t>
            </a: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support</a:t>
            </a: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for</a:t>
            </a: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atomic</a:t>
            </a: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3300" b="0" strike="noStrike" spc="-1">
                <a:solidFill>
                  <a:srgbClr val="DD4814"/>
                </a:solidFill>
                <a:latin typeface="Calibri"/>
                <a:ea typeface="Calibri"/>
              </a:rPr>
              <a:t>operations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CustomShape 2"/>
          <p:cNvSpPr/>
          <p:nvPr/>
        </p:nvSpPr>
        <p:spPr>
          <a:xfrm>
            <a:off x="253800" y="955440"/>
            <a:ext cx="8633880" cy="35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343080" indent="-3362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Test-And-Set (TAS)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Compare-And-Swap (CAS)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Calibri"/>
              </a:rPr>
              <a:t>Load Linked / Store Conditional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tabLst>
                <a:tab pos="0" algn="l"/>
              </a:tabLst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62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500" b="0" u="sng" strike="noStrike" spc="-1">
                <a:solidFill>
                  <a:srgbClr val="0097A7"/>
                </a:solidFill>
                <a:uFillTx/>
                <a:latin typeface="Calibri"/>
                <a:ea typeface="Calibri"/>
                <a:hlinkClick r:id="rId3"/>
              </a:rPr>
              <a:t>http://docs.oracle.com/javase/tutorial/essential/concurrency/atomic.html</a:t>
            </a:r>
            <a:br>
              <a:rPr sz="1800"/>
            </a:br>
            <a:r>
              <a:rPr lang="en-US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DE238E4D-2BAF-413B-B08D-1A4AAB977481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72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extShape 1"/>
          <p:cNvSpPr/>
          <p:nvPr/>
        </p:nvSpPr>
        <p:spPr>
          <a:xfrm>
            <a:off x="253800" y="135720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700" b="0" strike="noStrike" spc="-1">
                <a:solidFill>
                  <a:srgbClr val="000000"/>
                </a:solidFill>
                <a:latin typeface="Arial"/>
                <a:ea typeface="Arial"/>
              </a:rPr>
              <a:t>Hardware Semantics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TextShape 2"/>
          <p:cNvSpPr/>
          <p:nvPr/>
        </p:nvSpPr>
        <p:spPr>
          <a:xfrm>
            <a:off x="457200" y="1031760"/>
            <a:ext cx="4037760" cy="382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115000"/>
              </a:lnSpc>
              <a:spcAft>
                <a:spcPts val="1599"/>
              </a:spcAft>
            </a:pPr>
            <a:r>
              <a:rPr lang="en-US" sz="1800" b="1" strike="noStrike" spc="-1">
                <a:solidFill>
                  <a:srgbClr val="0097A7"/>
                </a:solidFill>
                <a:latin typeface="Arial"/>
                <a:ea typeface="Arial"/>
              </a:rPr>
              <a:t>boolean TAS(</a:t>
            </a:r>
            <a:r>
              <a:rPr lang="en-US" sz="1800" b="1" i="1" strike="noStrike" spc="-1">
                <a:solidFill>
                  <a:srgbClr val="0097A7"/>
                </a:solidFill>
                <a:latin typeface="Arial"/>
                <a:ea typeface="Arial"/>
              </a:rPr>
              <a:t>memref</a:t>
            </a:r>
            <a:r>
              <a:rPr lang="en-US" sz="1800" b="1" strike="noStrike" spc="-1">
                <a:solidFill>
                  <a:srgbClr val="0097A7"/>
                </a:solidFill>
                <a:latin typeface="Arial"/>
                <a:ea typeface="Arial"/>
              </a:rPr>
              <a:t> s)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599"/>
              </a:spcAft>
            </a:pPr>
            <a:r>
              <a:rPr lang="en-US" sz="1800" b="1" strike="noStrike" spc="-1">
                <a:solidFill>
                  <a:srgbClr val="0097A7"/>
                </a:solidFill>
                <a:latin typeface="Arial"/>
                <a:ea typeface="Arial"/>
              </a:rPr>
              <a:t>	</a:t>
            </a: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if (mem[s] == 0) {</a:t>
            </a:r>
            <a:br>
              <a:rPr sz="1800"/>
            </a:b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		mem[s] = 1; </a:t>
            </a:r>
            <a:br>
              <a:rPr sz="1800"/>
            </a:b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		return true;</a:t>
            </a:r>
            <a:br>
              <a:rPr sz="1800"/>
            </a:b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	} else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              return false;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599"/>
              </a:spcAf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599"/>
              </a:spcAf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TextShape 3"/>
          <p:cNvSpPr/>
          <p:nvPr/>
        </p:nvSpPr>
        <p:spPr>
          <a:xfrm>
            <a:off x="4648320" y="1031760"/>
            <a:ext cx="4037760" cy="382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115000"/>
              </a:lnSpc>
              <a:spcAft>
                <a:spcPts val="1599"/>
              </a:spcAft>
            </a:pPr>
            <a:r>
              <a:rPr lang="en-US" sz="1800" b="1" strike="noStrike" spc="-1">
                <a:solidFill>
                  <a:srgbClr val="0097A7"/>
                </a:solidFill>
                <a:latin typeface="Arial"/>
                <a:ea typeface="Arial"/>
              </a:rPr>
              <a:t>int CAS (</a:t>
            </a:r>
            <a:r>
              <a:rPr lang="en-US" sz="1800" b="1" i="1" strike="noStrike" spc="-1">
                <a:solidFill>
                  <a:srgbClr val="0097A7"/>
                </a:solidFill>
                <a:latin typeface="Arial"/>
                <a:ea typeface="Arial"/>
              </a:rPr>
              <a:t>memref</a:t>
            </a:r>
            <a:r>
              <a:rPr lang="en-US" sz="1800" b="1" strike="noStrike" spc="-1">
                <a:solidFill>
                  <a:srgbClr val="0097A7"/>
                </a:solidFill>
                <a:latin typeface="Arial"/>
                <a:ea typeface="Arial"/>
              </a:rPr>
              <a:t> a, int old, int new)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	oldval = mem[a];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	if (old == oldval) 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		mem[a] = new;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0097A7"/>
                </a:solidFill>
                <a:latin typeface="Arial"/>
                <a:ea typeface="Arial"/>
              </a:rPr>
              <a:t>	return oldval;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TextShape 4"/>
          <p:cNvSpPr/>
          <p:nvPr/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00000"/>
              </a:lnSpc>
            </a:pPr>
            <a:fld id="{916DCF21-DCBF-4F79-B5AE-4B009F03FF0B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73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CustomShape 5"/>
          <p:cNvSpPr/>
          <p:nvPr/>
        </p:nvSpPr>
        <p:spPr>
          <a:xfrm rot="16200000">
            <a:off x="-390960" y="2270520"/>
            <a:ext cx="2131920" cy="345600"/>
          </a:xfrm>
          <a:prstGeom prst="rect">
            <a:avLst/>
          </a:prstGeom>
          <a:solidFill>
            <a:srgbClr val="DAE5F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strike="noStrike" spc="-1">
                <a:solidFill>
                  <a:srgbClr val="FFAB40"/>
                </a:solidFill>
                <a:latin typeface="Arial"/>
                <a:ea typeface="Arial"/>
              </a:rPr>
              <a:t>atomic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CustomShape 6"/>
          <p:cNvSpPr/>
          <p:nvPr/>
        </p:nvSpPr>
        <p:spPr>
          <a:xfrm rot="16200000">
            <a:off x="3780360" y="2257560"/>
            <a:ext cx="2157480" cy="345600"/>
          </a:xfrm>
          <a:prstGeom prst="rect">
            <a:avLst/>
          </a:prstGeom>
          <a:solidFill>
            <a:srgbClr val="DAE5F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strike="noStrike" spc="-1">
                <a:solidFill>
                  <a:srgbClr val="FFAB40"/>
                </a:solidFill>
                <a:latin typeface="Arial"/>
                <a:ea typeface="Arial"/>
              </a:rPr>
              <a:t>atomic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extShape 1"/>
          <p:cNvSpPr/>
          <p:nvPr/>
        </p:nvSpPr>
        <p:spPr>
          <a:xfrm>
            <a:off x="471600" y="205200"/>
            <a:ext cx="6192000" cy="74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100" b="0" strike="noStrike" spc="-1">
                <a:solidFill>
                  <a:srgbClr val="FFAB40"/>
                </a:solidFill>
                <a:latin typeface="Consolas"/>
                <a:ea typeface="Consolas"/>
              </a:rPr>
              <a:t>java.util.concurrent.atomic.AtomicBoolean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TextShape 2"/>
          <p:cNvSpPr/>
          <p:nvPr/>
        </p:nvSpPr>
        <p:spPr>
          <a:xfrm>
            <a:off x="457200" y="849600"/>
            <a:ext cx="8228880" cy="374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1599"/>
              </a:spcAft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Aft>
                <a:spcPts val="1599"/>
              </a:spcAft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FFAB40"/>
                </a:solidFill>
                <a:latin typeface="Consolas"/>
                <a:ea typeface="Consolas"/>
              </a:rPr>
              <a:t>	boolean set();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FFAB40"/>
                </a:solidFill>
                <a:latin typeface="Consolas"/>
                <a:ea typeface="Consolas"/>
              </a:rPr>
              <a:t>	boolean get();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FFAB40"/>
                </a:solidFill>
                <a:latin typeface="Consolas"/>
                <a:ea typeface="Consolas"/>
              </a:rPr>
              <a:t>	boolean compareAndSet(boolean expect, boolean update);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Aft>
                <a:spcPts val="1599"/>
              </a:spcAft>
            </a:pPr>
            <a:r>
              <a:rPr lang="en-US" sz="1800" b="0" strike="noStrike" spc="-1">
                <a:solidFill>
                  <a:srgbClr val="FFAB40"/>
                </a:solidFill>
                <a:latin typeface="Consolas"/>
                <a:ea typeface="Consolas"/>
              </a:rPr>
              <a:t>	boolean getAndSet(boolean newValue);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Aft>
                <a:spcPts val="1599"/>
              </a:spcAf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TextShape 3"/>
          <p:cNvSpPr/>
          <p:nvPr/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00000"/>
              </a:lnSpc>
            </a:pPr>
            <a:fld id="{24C5DAE6-8768-4892-B0B0-CBDDACEFC918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74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CustomShape 4"/>
          <p:cNvSpPr/>
          <p:nvPr/>
        </p:nvSpPr>
        <p:spPr>
          <a:xfrm>
            <a:off x="5408280" y="1658880"/>
            <a:ext cx="2818800" cy="713520"/>
          </a:xfrm>
          <a:prstGeom prst="wedgeRectCallout">
            <a:avLst>
              <a:gd name="adj1" fmla="val -70157"/>
              <a:gd name="adj2" fmla="val 87833"/>
            </a:avLst>
          </a:prstGeom>
          <a:solidFill>
            <a:srgbClr val="DAE5F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atomically set to value </a:t>
            </a:r>
            <a:r>
              <a:rPr lang="en-US" sz="1400" b="0" strike="noStrike" spc="-1">
                <a:solidFill>
                  <a:srgbClr val="FFAB40"/>
                </a:solidFill>
                <a:latin typeface="Consolas"/>
                <a:ea typeface="Consolas"/>
              </a:rPr>
              <a:t>update</a:t>
            </a:r>
            <a:r>
              <a:rPr lang="en-US" sz="1400" b="0" strike="noStrike" spc="-1">
                <a:solidFill>
                  <a:srgbClr val="7030A0"/>
                </a:solidFill>
                <a:latin typeface="Arial"/>
                <a:ea typeface="Arial"/>
              </a:rPr>
              <a:t>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iff current value is </a:t>
            </a:r>
            <a:r>
              <a:rPr lang="en-US" sz="1400" b="0" strike="noStrike" spc="-1">
                <a:solidFill>
                  <a:srgbClr val="FFAB40"/>
                </a:solidFill>
                <a:latin typeface="Consolas"/>
                <a:ea typeface="Consolas"/>
              </a:rPr>
              <a:t>expect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. Return true on success.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CustomShape 5"/>
          <p:cNvSpPr/>
          <p:nvPr/>
        </p:nvSpPr>
        <p:spPr>
          <a:xfrm>
            <a:off x="5806440" y="3790080"/>
            <a:ext cx="2818800" cy="713520"/>
          </a:xfrm>
          <a:prstGeom prst="wedgeRectCallout">
            <a:avLst>
              <a:gd name="adj1" fmla="val -65848"/>
              <a:gd name="adj2" fmla="val -58915"/>
            </a:avLst>
          </a:prstGeom>
          <a:solidFill>
            <a:srgbClr val="DAE5F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sets </a:t>
            </a:r>
            <a:r>
              <a:rPr lang="en-US" sz="1400" b="0" strike="noStrike" spc="-1">
                <a:solidFill>
                  <a:srgbClr val="FFAB40"/>
                </a:solidFill>
                <a:latin typeface="Consolas"/>
                <a:ea typeface="Consolas"/>
              </a:rPr>
              <a:t>newValue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 and returns previous value.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ustomShape 1"/>
          <p:cNvSpPr/>
          <p:nvPr/>
        </p:nvSpPr>
        <p:spPr>
          <a:xfrm>
            <a:off x="253800" y="451604"/>
            <a:ext cx="863388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3300" b="0" strike="noStrike" spc="-1" dirty="0">
                <a:solidFill>
                  <a:srgbClr val="DD4814"/>
                </a:solidFill>
                <a:latin typeface="Calibri"/>
                <a:ea typeface="Calibri"/>
              </a:rPr>
              <a:t>But why do these operations work without volatile?</a:t>
            </a:r>
            <a:endParaRPr lang="en-US" sz="33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CustomShape 2"/>
          <p:cNvSpPr/>
          <p:nvPr/>
        </p:nvSpPr>
        <p:spPr>
          <a:xfrm>
            <a:off x="253800" y="1521228"/>
            <a:ext cx="8633880" cy="2942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6840" defTabSz="914400">
              <a:lnSpc>
                <a:spcPct val="100000"/>
              </a:lnSpc>
              <a:buClr>
                <a:srgbClr val="000000"/>
              </a:buClr>
            </a:pPr>
            <a:endParaRPr lang="en-US" sz="1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CustomShape 3"/>
          <p:cNvSpPr/>
          <p:nvPr/>
        </p:nvSpPr>
        <p:spPr>
          <a:xfrm>
            <a:off x="6457680" y="4767480"/>
            <a:ext cx="2430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DE238E4D-2BAF-413B-B08D-1A4AAB977481}" type="slidenum">
              <a:rPr lang="en-US" sz="900" b="0" strike="noStrike" spc="-1">
                <a:solidFill>
                  <a:srgbClr val="8B8B8B"/>
                </a:solidFill>
                <a:latin typeface="Calibri"/>
                <a:ea typeface="Calibri"/>
              </a:rPr>
              <a:t>75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C72CC-E847-09D5-22FA-E000EFFF51C9}"/>
              </a:ext>
            </a:extLst>
          </p:cNvPr>
          <p:cNvSpPr txBox="1"/>
          <p:nvPr/>
        </p:nvSpPr>
        <p:spPr>
          <a:xfrm>
            <a:off x="340821" y="1859201"/>
            <a:ext cx="827116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The memory effects for accesses and updates of atomics generally follow the rules for volatiles, as stated in </a:t>
            </a:r>
            <a:r>
              <a:rPr lang="en-GB" b="0" i="0" u="none" strike="noStrike" dirty="0">
                <a:solidFill>
                  <a:srgbClr val="4A6782"/>
                </a:solidFill>
                <a:effectLst/>
                <a:highlight>
                  <a:srgbClr val="FFFFFF"/>
                </a:highlight>
                <a:latin typeface="DejaVu Serif"/>
                <a:hlinkClick r:id="rId3"/>
              </a:rPr>
              <a:t>The Java Language Specification (17.4 Memory Model)</a:t>
            </a:r>
            <a:r>
              <a:rPr lang="en-GB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:</a:t>
            </a:r>
          </a:p>
          <a:p>
            <a:pPr algn="l"/>
            <a:endParaRPr lang="en-GB" b="0" i="0" dirty="0">
              <a:solidFill>
                <a:srgbClr val="474747"/>
              </a:solidFill>
              <a:effectLst/>
              <a:highlight>
                <a:srgbClr val="FFFFFF"/>
              </a:highlight>
              <a:latin typeface="DejaVu Serif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 get has the memory effects of reading a volatile variable.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 set has the memory effects of writing (assigning) a volatile variable.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474747"/>
              </a:solidFill>
              <a:highlight>
                <a:srgbClr val="FFFFFF"/>
              </a:highlight>
              <a:latin typeface="DejaVu Serif"/>
            </a:endParaRPr>
          </a:p>
          <a:p>
            <a:pPr algn="l"/>
            <a:r>
              <a:rPr lang="en-GB" sz="1400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Source: https://</a:t>
            </a:r>
            <a:r>
              <a:rPr lang="en-GB" sz="1400" b="0" i="0" dirty="0" err="1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docs.oracle.com</a:t>
            </a:r>
            <a:r>
              <a:rPr lang="en-GB" sz="1400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/</a:t>
            </a:r>
            <a:r>
              <a:rPr lang="en-GB" sz="1400" b="0" i="0" dirty="0" err="1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javase</a:t>
            </a:r>
            <a:r>
              <a:rPr lang="en-GB" sz="1400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/8/docs/</a:t>
            </a:r>
            <a:r>
              <a:rPr lang="en-GB" sz="1400" b="0" i="0" dirty="0" err="1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api</a:t>
            </a:r>
            <a:r>
              <a:rPr lang="en-GB" sz="1400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/java/util/concurrent/atomic/package-</a:t>
            </a:r>
            <a:r>
              <a:rPr lang="en-GB" sz="1400" b="0" i="0" dirty="0" err="1">
                <a:solidFill>
                  <a:srgbClr val="474747"/>
                </a:solidFill>
                <a:effectLst/>
                <a:highlight>
                  <a:srgbClr val="FFFFFF"/>
                </a:highlight>
                <a:latin typeface="DejaVu Serif"/>
              </a:rPr>
              <a:t>summary.html</a:t>
            </a:r>
            <a:endParaRPr lang="en-GB" sz="1400" b="0" i="0" dirty="0">
              <a:solidFill>
                <a:srgbClr val="474747"/>
              </a:solidFill>
              <a:effectLst/>
              <a:highlight>
                <a:srgbClr val="FFFFFF"/>
              </a:highlight>
              <a:latin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22529940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extShape 1"/>
          <p:cNvSpPr/>
          <p:nvPr/>
        </p:nvSpPr>
        <p:spPr>
          <a:xfrm>
            <a:off x="253800" y="1282320"/>
            <a:ext cx="8634240" cy="213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4500" b="0" strike="noStrike" spc="-1">
                <a:solidFill>
                  <a:srgbClr val="000000"/>
                </a:solidFill>
                <a:latin typeface="Calibri"/>
                <a:ea typeface="Calibri"/>
              </a:rPr>
              <a:t>Exercise 8</a:t>
            </a:r>
            <a:endParaRPr lang="en-US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extShape 1"/>
          <p:cNvSpPr/>
          <p:nvPr/>
        </p:nvSpPr>
        <p:spPr>
          <a:xfrm>
            <a:off x="253800" y="135720"/>
            <a:ext cx="8634240" cy="84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Calibri"/>
              </a:rPr>
              <a:t>Assignment 8: Overview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TextShape 2"/>
          <p:cNvSpPr/>
          <p:nvPr/>
        </p:nvSpPr>
        <p:spPr>
          <a:xfrm>
            <a:off x="253800" y="1144440"/>
            <a:ext cx="8634240" cy="350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noAutofit/>
          </a:bodyPr>
          <a:lstStyle/>
          <a:p>
            <a:pPr marL="457200" indent="-228240" defTabSz="914400">
              <a:lnSpc>
                <a:spcPct val="90000"/>
              </a:lnSpc>
              <a:buClr>
                <a:srgbClr val="000000"/>
              </a:buClr>
              <a:buSzPct val="45000"/>
              <a:buFont typeface="Calibri"/>
              <a:buChar char="-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Why do we need a memory model?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228240" defTabSz="914400">
              <a:lnSpc>
                <a:spcPct val="90000"/>
              </a:lnSpc>
              <a:buClr>
                <a:srgbClr val="000000"/>
              </a:buClr>
              <a:buSzPct val="45000"/>
              <a:buFont typeface="Calibri"/>
              <a:buChar char="-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Why don’t we simply tell the compiler “execute everything exactly as I wrote it”?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228240" defTabSz="914400">
              <a:lnSpc>
                <a:spcPct val="90000"/>
              </a:lnSpc>
              <a:buClr>
                <a:srgbClr val="000000"/>
              </a:buClr>
              <a:buSzPct val="45000"/>
              <a:buFont typeface="Calibri"/>
              <a:buChar char="-"/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228240" defTabSz="914400">
              <a:lnSpc>
                <a:spcPct val="90000"/>
              </a:lnSpc>
              <a:buClr>
                <a:srgbClr val="000000"/>
              </a:buClr>
              <a:buSzPct val="45000"/>
              <a:buFont typeface="Calibri"/>
              <a:buChar char="-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How can we use Javas memory model to reason about executions?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/>
          <p:nvPr/>
        </p:nvSpPr>
        <p:spPr>
          <a:xfrm>
            <a:off x="253800" y="1282320"/>
            <a:ext cx="8634240" cy="213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4500" b="0" strike="noStrike" spc="-1">
                <a:solidFill>
                  <a:srgbClr val="000000"/>
                </a:solidFill>
                <a:latin typeface="Calibri"/>
                <a:ea typeface="Calibri"/>
              </a:rPr>
              <a:t>Lecture Recap</a:t>
            </a:r>
            <a:endParaRPr lang="en-US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47BB-5B83-146E-32CE-00E855AB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2400" dirty="0"/>
              <a:t>I recommend reading: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C4CDD-B2F2-4C6F-F895-C57E2C65E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3" y="1063800"/>
            <a:ext cx="3099356" cy="3822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E013D-BBD1-7B43-A659-1B75FCB4E4FC}"/>
              </a:ext>
            </a:extLst>
          </p:cNvPr>
          <p:cNvSpPr txBox="1"/>
          <p:nvPr/>
        </p:nvSpPr>
        <p:spPr>
          <a:xfrm>
            <a:off x="4197927" y="1063799"/>
            <a:ext cx="4422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The Art of Multiprocessor Programming: </a:t>
            </a:r>
            <a:r>
              <a:rPr lang="en-GB" sz="1400" dirty="0"/>
              <a:t>An excellent book that covers almost everything from the lecture, especially for the second part of the course.</a:t>
            </a:r>
          </a:p>
          <a:p>
            <a:endParaRPr lang="en-GB" sz="1400" dirty="0"/>
          </a:p>
          <a:p>
            <a:endParaRPr lang="en-GB" sz="1400" dirty="0">
              <a:solidFill>
                <a:srgbClr val="C00000"/>
              </a:solidFill>
            </a:endParaRPr>
          </a:p>
          <a:p>
            <a:r>
              <a:rPr lang="en-GB" sz="1400" dirty="0">
                <a:solidFill>
                  <a:srgbClr val="C00000"/>
                </a:solidFill>
              </a:rPr>
              <a:t>(WARNING: The 2008 version of the book has some small mistakes!)</a:t>
            </a:r>
          </a:p>
          <a:p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4289079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</TotalTime>
  <Words>1990</Words>
  <Application>Microsoft Macintosh PowerPoint</Application>
  <PresentationFormat>On-screen Show (16:9)</PresentationFormat>
  <Paragraphs>265</Paragraphs>
  <Slides>77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77</vt:i4>
      </vt:variant>
    </vt:vector>
  </HeadingPairs>
  <TitlesOfParts>
    <vt:vector size="93" baseType="lpstr">
      <vt:lpstr>Arial</vt:lpstr>
      <vt:lpstr>Calibri</vt:lpstr>
      <vt:lpstr>Cambria</vt:lpstr>
      <vt:lpstr>Consolas</vt:lpstr>
      <vt:lpstr>DejaVu Serif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recommend reading: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does this really work?</vt:lpstr>
      <vt:lpstr>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Locks 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how do we fix our attempts?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Gamal Hassan</cp:lastModifiedBy>
  <cp:revision>8</cp:revision>
  <dcterms:modified xsi:type="dcterms:W3CDTF">2024-04-19T15:56:12Z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24</vt:i4>
  </property>
  <property fmtid="{D5CDD505-2E9C-101B-9397-08002B2CF9AE}" pid="3" name="PresentationFormat">
    <vt:lpwstr>On-screen Show (16:9)</vt:lpwstr>
  </property>
  <property fmtid="{D5CDD505-2E9C-101B-9397-08002B2CF9AE}" pid="4" name="Slides">
    <vt:i4>30</vt:i4>
  </property>
</Properties>
</file>