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264" r:id="rId3"/>
    <p:sldId id="277" r:id="rId4"/>
    <p:sldId id="278" r:id="rId5"/>
    <p:sldId id="284" r:id="rId6"/>
    <p:sldId id="279" r:id="rId7"/>
    <p:sldId id="292" r:id="rId8"/>
    <p:sldId id="293" r:id="rId9"/>
    <p:sldId id="295" r:id="rId10"/>
    <p:sldId id="285" r:id="rId11"/>
    <p:sldId id="280" r:id="rId12"/>
    <p:sldId id="282" r:id="rId13"/>
    <p:sldId id="281" r:id="rId14"/>
    <p:sldId id="294" r:id="rId15"/>
    <p:sldId id="287" r:id="rId16"/>
    <p:sldId id="286" r:id="rId17"/>
    <p:sldId id="290" r:id="rId18"/>
    <p:sldId id="288" r:id="rId19"/>
    <p:sldId id="289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36"/>
    <a:srgbClr val="99BCEC"/>
    <a:srgbClr val="007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67" autoAdjust="0"/>
    <p:restoredTop sz="92945"/>
  </p:normalViewPr>
  <p:slideViewPr>
    <p:cSldViewPr snapToGrid="0" showGuides="1">
      <p:cViewPr varScale="1">
        <p:scale>
          <a:sx n="118" d="100"/>
          <a:sy n="118" d="100"/>
        </p:scale>
        <p:origin x="112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4176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AF70A90-CA7E-49EB-AB17-C37FEDD075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A7711EA-1FBE-4E98-9D43-C2D65C45D0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ABEA4-9216-4FDF-AAE1-D8632908A8EC}" type="datetimeFigureOut">
              <a:rPr lang="de-CH" smtClean="0"/>
              <a:t>02.05.25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CCD3C8-8930-4E0E-A891-B770724F2B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798FB5-86BC-42DA-9D05-F96D484814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85DCD-866D-47AE-A236-118539F5337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2322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1T08:00:51.877"/>
    </inkml:context>
    <inkml:brush xml:id="br0">
      <inkml:brushProperty name="width" value="0.035" units="cm"/>
      <inkml:brushProperty name="height" value="0.035" units="cm"/>
      <inkml:brushProperty name="color" value="#E71225"/>
    </inkml:brush>
  </inkml:definitions>
  <inkml:trace contextRef="#ctx0" brushRef="#br0">0 1 24575,'0'0'0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1T07:21:44.475"/>
    </inkml:context>
    <inkml:brush xml:id="br0">
      <inkml:brushProperty name="width" value="0.35" units="cm"/>
      <inkml:brushProperty name="height" value="0.35" units="cm"/>
      <inkml:brushProperty name="color" value="#E71225"/>
    </inkml:brush>
  </inkml:definitions>
  <inkml:trace contextRef="#ctx0" brushRef="#br0">0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1T08:01:08.894"/>
    </inkml:context>
    <inkml:brush xml:id="br0">
      <inkml:brushProperty name="width" value="0.035" units="cm"/>
      <inkml:brushProperty name="height" value="0.035" units="cm"/>
      <inkml:brushProperty name="color" value="#E71225"/>
    </inkml:brush>
  </inkml:definitions>
  <inkml:trace contextRef="#ctx0" brushRef="#br0">314 124 24575,'38'0'0,"32"0"0,-11 0 0,6 0-651,9 0 0,5 0 651,14 0 0,0 0-853,-8 0 1,-4 0 852,-4 0 0,-3 0 0,-3 0 0,-3 0 191,-15 0 0,-1 0-191,46 0 0,-37 0 0,-21 0 0,-19 0 595,-7 0-595,-6 0 1662,-47 0-1662,-25-6 0,9 3 0,-3-1-158,4 0 1,0-1 157,-5 0 0,-1-1 0,1 2 0,0 0 0,1-1 0,0 0 0,-2 0 0,1 1 0,7 0 0,1 1 0,-36-2 0,10 2 0,20 3 0,19 0 0,15-1 0,11 1 0,6 2 683,9 2-683,16 3 0,36 4 0,36-1-869,-27-7 0,4 0 869,14-1 0,1-1 0,-1 0 0,-2-1 0,-5-2 0,-3-2 0,-10 0 0,-4-2-213,-7-1 0,-1-1 213,47-10 0,-8 2 0,-13 3 0,-22 5 0,-16 4 0,-15 3 0,-12 0 1698,-20 1-1698,-32 2 0,-40 8 0,22-1 0,-6 2-861,-15 5 0,-3 2 861,-4 1 0,-1 2 0,-4 2 0,1 0 0,10-3 0,2-1 0,10-1 0,3-1-329,4-1 0,4 0 329,-31 5 0,15-3 0,29-7 0,19-6 0,17-1 0,29-3 0,40-5 0,-10-1 0,6 0 478,8 0 1,3-1-479,4 1 0,2 1 0,1 1 0,-1 2 0,-9 1 0,-3 0 0,-5 0 0,-3 0 0,37 0 593,-18 0-593,-1 1 0,-9 3 0,-16 2 0,-12 1 0,-12 0 1189,-8 0-1189,-6-1 107,-5 1-107,-4-2 0,-14 0 0,-18-2 0,-26-1 0,-25-2 0,33 0 0,-2 0-318,-5 0 0,0 0 318,3 0 0,0 0 0,-45 0 0,11-2 0,18-1 0,12 0 0,18 1 0,16 2 0,22 0 0,33 0 0,36 0 0,-15-1 0,5-1-2599,12-1 1,1-1 2598,-6 0 0,-1 0 0,0-2 0,-2 1 75,-5-1 0,-3 1-75,36-5 0,4 1 0,-19 1 0,-19 2 0,-18 3 0,-15 1 0,-19 2 5251,-21 0-5251,-37 0 0,6 0 0,-5 0-639,-20 0 0,-4 0 639,-10 0 0,-3 0-867,26 0 0,-2 0 0,-1 0 867,-1 0 0,0 0 0,-1 0 0,0 0 0,-1 0 0,2 0 0,-30 0 0,5 0-505,14-1 1,4-1 504,13 1 0,5-1 0,-23-3 0,15 1 0,25 0 1381,17 0-1381,8 1 2661,33 1-2661,47 2 0,-5 0 0,9 0-930,26 0 0,8 0 930,-22-1 0,3 0 0,1-1-1568,10-2 0,2 0 1,-2-1 1567,-9 1 0,-2-1 0,-2-1 0,-5-1 0,-2 0 0,-4 0-366,17-3 0,-5 0 366,-12 1 0,-2 0 0,6-1 0,-2 0 0,-10 2 0,-3 0 0,-4 1 0,-3 1 0,21-3 0,-23 4 0,-20 3 2155,-15 0-2155,-7 2 5232,-40 0-5232,-8 0 0,-46 2 0,38 2 0,-3 1-5,-9 2 0,-1 1 5,-8 3 0,-2 0 0,-3 2 0,0 0 0,4-1 0,2-1 0,7 0 0,3-1-175,7-2 0,2 0 175,-33 5 0,7-2 0,13-2 0,17-3 0,27-3 0,34-3 0,49 1 0,-5-1 0,6 0-368,12 0 0,3 0 368,11-1 0,2-1 0,4 0 0,-1 0 0,-9 0 0,-2-1 0,-5-1 0,-2 2-243,-10 0 1,-3 0 242,-12 1 0,-3 0 0,38 0 0,-27 1 0,-25 0 0,-15 0 0,-9 0 1860,-6 1-1860,-23 5 0,-38 12 0,6-4 0,-7 2-543,-21 3 1,-5 2 542,-3-1 0,-2 1 0,-7-1 0,0-1 0,6-2 0,3-1 0,12-3 0,2 0-294,1-1 1,2-1 293,12-2 0,3-1 0,-45 8-112,14-2 112,23-4 0,21-2 0,31-3 1916,37-3-1916,53-5 0,-13 0 0,7-3-925,-11 0 0,3-1 0,3-1 925,15-2 0,3-2 0,0 0 0,0-1 0,1-1 0,-3 0 0,-7 2 0,-1 0 0,-3 0-680,24-4 0,-6 2 680,-20 3 0,-4 1 0,-7 1 0,-4 2 0,41-5 0,-51 6 0,-22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1T07:21:03.225"/>
    </inkml:context>
    <inkml:brush xml:id="br0">
      <inkml:brushProperty name="width" value="0.35" units="cm"/>
      <inkml:brushProperty name="height" value="0.35" units="cm"/>
      <inkml:brushProperty name="color" value="#E71225"/>
    </inkml:brush>
  </inkml:definitions>
  <inkml:trace contextRef="#ctx0" brushRef="#br0">0 1 24575,'0'0'0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1T07:21:05.221"/>
    </inkml:context>
    <inkml:brush xml:id="br0">
      <inkml:brushProperty name="width" value="0.35" units="cm"/>
      <inkml:brushProperty name="height" value="0.35" units="cm"/>
      <inkml:brushProperty name="color" value="#E71225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1T07:21:08.900"/>
    </inkml:context>
    <inkml:brush xml:id="br0">
      <inkml:brushProperty name="width" value="0.35" units="cm"/>
      <inkml:brushProperty name="height" value="0.35" units="cm"/>
      <inkml:brushProperty name="color" value="#E71225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1T07:21:11.933"/>
    </inkml:context>
    <inkml:brush xml:id="br0">
      <inkml:brushProperty name="width" value="0.35" units="cm"/>
      <inkml:brushProperty name="height" value="0.35" units="cm"/>
      <inkml:brushProperty name="color" value="#E71225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1T07:21:21.133"/>
    </inkml:context>
    <inkml:brush xml:id="br0">
      <inkml:brushProperty name="width" value="0.35" units="cm"/>
      <inkml:brushProperty name="height" value="0.35" units="cm"/>
      <inkml:brushProperty name="color" value="#E71225"/>
    </inkml:brush>
  </inkml:definitions>
  <inkml:trace contextRef="#ctx0" brushRef="#br0">1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1T07:21:35.708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1 1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4-11T07:21:39.833"/>
    </inkml:context>
    <inkml:brush xml:id="br0">
      <inkml:brushProperty name="width" value="0.1" units="cm"/>
      <inkml:brushProperty name="height" value="0.1" units="cm"/>
      <inkml:brushProperty name="color" value="#E71225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A90D-FE7E-41AF-B03D-808D82937CB9}" type="datetimeFigureOut">
              <a:rPr lang="de-CH" smtClean="0"/>
              <a:t>02.05.25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5DDFD-030C-4D5A-B33E-3A7E7538D2BE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414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061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5DDFD-030C-4D5A-B33E-3A7E7538D2BE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601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1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3C296D1-2CD0-479F-A866-6EC741D229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41BE31-9613-4103-99FF-7DCFF643B3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DEB298C-798E-4D73-9DD6-F896C06530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42933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  <p15:guide id="3" orient="horz" pos="640" userDrawn="1">
          <p15:clr>
            <a:srgbClr val="FBAE40"/>
          </p15:clr>
        </p15:guide>
        <p15:guide id="4" orient="horz" pos="3952" userDrawn="1">
          <p15:clr>
            <a:srgbClr val="FBAE40"/>
          </p15:clr>
        </p15:guide>
        <p15:guide id="5" pos="61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2547-0B26-4181-9958-0F74634B97A1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1412874"/>
            <a:ext cx="10728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4385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3879-9C0F-4F94-919F-30B833E8871A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5941150-30DE-48F5-9038-0E82CD18D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7" y="260350"/>
            <a:ext cx="10728000" cy="6012524"/>
          </a:xfrm>
        </p:spPr>
        <p:txBody>
          <a:bodyPr tIns="21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4204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163" y="1412875"/>
            <a:ext cx="5256000" cy="486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82BE-DF56-4719-B180-C3B0D509F71F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040000" cy="4860000"/>
          </a:xfrm>
        </p:spPr>
        <p:txBody>
          <a:bodyPr tIns="162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963947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5121800"/>
            <a:ext cx="5255999" cy="1152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B9425-7348-43E2-B0E9-6A2A48F5FA8A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9" name="Bildplatzhalter 10">
            <a:extLst>
              <a:ext uri="{FF2B5EF4-FFF2-40B4-BE49-F238E27FC236}">
                <a16:creationId xmlns:a16="http://schemas.microsoft.com/office/drawing/2014/main" id="{1AAB6914-2518-430D-BF4C-14EA51B614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4162" y="1412875"/>
            <a:ext cx="5256000" cy="3420000"/>
          </a:xfrm>
        </p:spPr>
        <p:txBody>
          <a:bodyPr tIns="90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092EEFB-079B-4C38-A665-E52B9837601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04162" y="5121800"/>
            <a:ext cx="5256001" cy="1152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85750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6" y="4166439"/>
            <a:ext cx="10728327" cy="2124401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782B2-018B-4FD3-AD95-2F64EDE0E9D6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221A3BAE-B19D-4390-B4A5-2C8A2CC87C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838" y="1412875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36793346-BF6B-42A8-ADE0-3AA3DC3B23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40162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FE637F68-618E-43EB-B240-4BFA26852F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5999" y="1414800"/>
            <a:ext cx="3420000" cy="2484000"/>
          </a:xfrm>
        </p:spPr>
        <p:txBody>
          <a:bodyPr tIns="36000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2529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"/>
          </a:xfrm>
        </p:spPr>
        <p:txBody>
          <a:bodyPr/>
          <a:lstStyle>
            <a:lvl1pPr marL="0" indent="0">
              <a:buNone/>
              <a:defRPr b="1"/>
            </a:lvl1pPr>
            <a:lvl2pPr marL="266700" indent="0">
              <a:buNone/>
              <a:defRPr b="1"/>
            </a:lvl2pPr>
            <a:lvl3pPr marL="538163" indent="0">
              <a:buNone/>
              <a:defRPr b="1"/>
            </a:lvl3pPr>
            <a:lvl4pPr marL="804862" indent="0">
              <a:buNone/>
              <a:defRPr b="1"/>
            </a:lvl4pPr>
            <a:lvl5pPr marL="1076325" indent="0">
              <a:buNone/>
              <a:defRPr b="1"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0FED0-443D-411A-B8E4-0668A8890EE3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9" name="Tabellenplatzhalter 8">
            <a:extLst>
              <a:ext uri="{FF2B5EF4-FFF2-40B4-BE49-F238E27FC236}">
                <a16:creationId xmlns:a16="http://schemas.microsoft.com/office/drawing/2014/main" id="{A1D947E6-CC00-458E-BDE1-B0877E30333C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731838" y="2061398"/>
            <a:ext cx="10728325" cy="4212401"/>
          </a:xfrm>
        </p:spPr>
        <p:txBody>
          <a:bodyPr tIns="1260000"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r>
              <a:rPr lang="en-GB" noProof="0"/>
              <a:t>Click icon to add table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928661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94B20FF-3667-40DF-92A1-C6CF3BBCA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2135492"/>
            <a:ext cx="10728325" cy="3960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66700" indent="0">
              <a:buNone/>
              <a:defRPr>
                <a:solidFill>
                  <a:schemeClr val="bg1"/>
                </a:solidFill>
              </a:defRPr>
            </a:lvl2pPr>
            <a:lvl3pPr marL="540000" indent="0">
              <a:buNone/>
              <a:defRPr>
                <a:solidFill>
                  <a:schemeClr val="bg1"/>
                </a:solidFill>
              </a:defRPr>
            </a:lvl3pPr>
            <a:lvl4pPr marL="808537" indent="0">
              <a:buNone/>
              <a:defRPr>
                <a:solidFill>
                  <a:schemeClr val="bg1"/>
                </a:solidFill>
              </a:defRPr>
            </a:lvl4pPr>
            <a:lvl5pPr marL="1080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794484F1-3B7F-46CE-AD0B-2310A557A9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F900572E-A73E-42BE-96FA-38ADC4E79F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0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698">
          <p15:clr>
            <a:srgbClr val="FBAE40"/>
          </p15:clr>
        </p15:guide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A01615F-450E-43D0-B554-DA3FBD48DF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0" tIns="0" rIns="5580000" anchor="ctr" anchorCtr="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000" y="2957494"/>
            <a:ext cx="5688000" cy="2268000"/>
          </a:xfrm>
          <a:solidFill>
            <a:schemeClr val="accent6"/>
          </a:solidFill>
        </p:spPr>
        <p:txBody>
          <a:bodyPr lIns="324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3A487C-8977-4264-A8A1-D6C1DB6046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45210" y="4639666"/>
            <a:ext cx="4320000" cy="46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3" name="Bildplatzhalter 8">
            <a:extLst>
              <a:ext uri="{FF2B5EF4-FFF2-40B4-BE49-F238E27FC236}">
                <a16:creationId xmlns:a16="http://schemas.microsoft.com/office/drawing/2014/main" id="{E91D3734-CD8F-4F94-A813-570EF31C47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547D2927-4A99-4714-8EBA-F773EAA26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100241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2D94F76-218E-49F2-87F8-05982912ED18}"/>
              </a:ext>
            </a:extLst>
          </p:cNvPr>
          <p:cNvSpPr/>
          <p:nvPr userDrawn="1"/>
        </p:nvSpPr>
        <p:spPr>
          <a:xfrm>
            <a:off x="731838" y="1016000"/>
            <a:ext cx="10728325" cy="5257800"/>
          </a:xfrm>
          <a:prstGeom prst="rect">
            <a:avLst/>
          </a:prstGeom>
          <a:solidFill>
            <a:srgbClr val="8E67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940405"/>
            <a:ext cx="10188000" cy="3420000"/>
          </a:xfrm>
          <a:solidFill>
            <a:schemeClr val="accent3"/>
          </a:solidFill>
          <a:ln>
            <a:noFill/>
          </a:ln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503E57F-F89F-431B-8D38-7CC97B7C2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4217884"/>
            <a:ext cx="864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1BEB6197-C509-4752-B57E-CEE955F5D9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4ADF7DEC-21BD-45CA-9E91-B9F58A69F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3924069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7" y="1016000"/>
            <a:ext cx="10728326" cy="5256000"/>
          </a:xfrm>
          <a:solidFill>
            <a:schemeClr val="accent6"/>
          </a:solidFill>
          <a:ln>
            <a:noFill/>
          </a:ln>
        </p:spPr>
        <p:txBody>
          <a:bodyPr lIns="324000" tIns="11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E7317F-7892-4B0F-BA41-44765BB93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8" y="360538"/>
            <a:ext cx="1765565" cy="288000"/>
          </a:xfrm>
          <a:prstGeom prst="rect">
            <a:avLst/>
          </a:prstGeom>
        </p:spPr>
      </p:pic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FCAD79B-EF47-46A0-9575-229F3DAA7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5" y="5122625"/>
            <a:ext cx="10044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8" name="Bildplatzhalter 8">
            <a:extLst>
              <a:ext uri="{FF2B5EF4-FFF2-40B4-BE49-F238E27FC236}">
                <a16:creationId xmlns:a16="http://schemas.microsoft.com/office/drawing/2014/main" id="{72236FC6-C8FF-43C1-86B9-BF11234592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789A3267-E086-4EC3-A0BB-F8ECD01A5C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732532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4 – Uni Zür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EB061823-3F7A-48C8-8477-B410C18AC1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1838" y="1016000"/>
            <a:ext cx="10728325" cy="5256000"/>
          </a:xfrm>
        </p:spPr>
        <p:txBody>
          <a:bodyPr lIns="5580000" tIns="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91294E-BEE7-4DA8-BBC8-88E1A7B07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33538"/>
            <a:ext cx="5904000" cy="2772000"/>
          </a:xfrm>
          <a:solidFill>
            <a:schemeClr val="accent2"/>
          </a:solidFill>
        </p:spPr>
        <p:txBody>
          <a:bodyPr lIns="1080000" tIns="252000"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E2EDD-B19F-478D-BB03-AD55EC1E86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672" y="228020"/>
            <a:ext cx="3679200" cy="55250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D364BCB8-820F-4C3A-BA37-7048A4C8D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8516" y="3860495"/>
            <a:ext cx="4680000" cy="100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266700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2pPr>
            <a:lvl3pPr marL="538163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3pPr>
            <a:lvl4pPr marL="804862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4pPr>
            <a:lvl5pPr marL="1076325" indent="0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1" name="Bildplatzhalter 8">
            <a:extLst>
              <a:ext uri="{FF2B5EF4-FFF2-40B4-BE49-F238E27FC236}">
                <a16:creationId xmlns:a16="http://schemas.microsoft.com/office/drawing/2014/main" id="{A73913C2-8DFE-4F15-B2DB-2A6D5C2670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200163" y="6489088"/>
            <a:ext cx="1260000" cy="180000"/>
          </a:xfrm>
        </p:spPr>
        <p:txBody>
          <a:bodyPr/>
          <a:lstStyle>
            <a:lvl1pPr marL="0" indent="0" algn="l">
              <a:buNone/>
              <a:defRPr sz="700"/>
            </a:lvl1pPr>
          </a:lstStyle>
          <a:p>
            <a:r>
              <a:rPr lang="en-GB" noProof="0"/>
              <a:t>Click icon to add picture</a:t>
            </a:r>
            <a:endParaRPr lang="de-CH" noProof="0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791A1AD7-DB7D-4C75-BEFB-EB6D34D3B2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696449" y="316800"/>
            <a:ext cx="1800000" cy="3600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sz="1150"/>
            </a:lvl1pPr>
            <a:lvl2pPr>
              <a:defRPr sz="1150"/>
            </a:lvl2pPr>
            <a:lvl3pPr>
              <a:defRPr sz="1150"/>
            </a:lvl3pPr>
            <a:lvl4pPr>
              <a:defRPr sz="1150"/>
            </a:lvl4pPr>
            <a:lvl5pPr>
              <a:defRPr sz="1150"/>
            </a:lvl5pPr>
          </a:lstStyle>
          <a:p>
            <a:pPr lvl="0"/>
            <a:r>
              <a:rPr lang="de-DE" dirty="0"/>
              <a:t>Organisationseinheit verbal</a:t>
            </a:r>
            <a:br>
              <a:rPr lang="de-DE" dirty="0"/>
            </a:br>
            <a:r>
              <a:rPr lang="de-DE" dirty="0"/>
              <a:t>optional auf 2 Zeilen</a:t>
            </a:r>
          </a:p>
        </p:txBody>
      </p:sp>
    </p:spTree>
    <p:extLst>
      <p:ext uri="{BB962C8B-B14F-4D97-AF65-F5344CB8AC3E}">
        <p14:creationId xmlns:p14="http://schemas.microsoft.com/office/powerpoint/2010/main" val="2789257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640">
          <p15:clr>
            <a:srgbClr val="FBAE40"/>
          </p15:clr>
        </p15:guide>
        <p15:guide id="4" orient="horz" pos="395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39750" indent="-539750">
              <a:buFont typeface="+mj-lt"/>
              <a:buAutoNum type="arabicPeriod"/>
              <a:defRPr/>
            </a:lvl1pPr>
            <a:lvl2pPr marL="1079500" indent="-539750">
              <a:buFont typeface="+mj-lt"/>
              <a:buAutoNum type="arabicPeriod"/>
              <a:defRPr/>
            </a:lvl2pPr>
            <a:lvl3pPr marL="1612900" indent="-533400">
              <a:buFont typeface="+mj-lt"/>
              <a:buAutoNum type="arabicPeriod"/>
              <a:defRPr/>
            </a:lvl3pPr>
            <a:lvl4pPr marL="2152650" indent="-539750">
              <a:buFont typeface="+mj-lt"/>
              <a:buAutoNum type="arabicPeriod"/>
              <a:defRPr/>
            </a:lvl4pPr>
            <a:lvl5pPr marL="2692400" indent="-539750">
              <a:buFont typeface="+mj-lt"/>
              <a:buAutoNum type="arabicPeriod"/>
              <a:defRPr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9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6697-4585-4368-989A-16003D150648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5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ss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D3E2EF-5F98-49EC-BCEA-B215D4992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412875"/>
            <a:ext cx="10728325" cy="3960000"/>
          </a:xfrm>
        </p:spPr>
        <p:txBody>
          <a:bodyPr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762-278A-4155-9BEB-7C2CB2386E92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‹#›</a:t>
            </a:fld>
            <a:endParaRPr lang="de-CH" noProof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1837" y="6507088"/>
            <a:ext cx="984462" cy="162000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2F6D94FA-21C6-4AE0-AA4F-3A077810E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6" y="5570135"/>
            <a:ext cx="5364164" cy="721233"/>
          </a:xfrm>
        </p:spPr>
        <p:txBody>
          <a:bodyPr anchor="b" anchorCtr="0"/>
          <a:lstStyle>
            <a:lvl1pPr marL="179388" indent="-179388">
              <a:spcBef>
                <a:spcPts val="0"/>
              </a:spcBef>
              <a:buFont typeface="+mj-lt"/>
              <a:buAutoNum type="arabicPeriod"/>
              <a:defRPr sz="800"/>
            </a:lvl1pPr>
            <a:lvl2pPr marL="266700" indent="0">
              <a:buNone/>
              <a:defRPr sz="800"/>
            </a:lvl2pPr>
            <a:lvl3pPr marL="538163" indent="0">
              <a:buNone/>
              <a:defRPr sz="800"/>
            </a:lvl3pPr>
            <a:lvl4pPr marL="804862" indent="0">
              <a:buNone/>
              <a:defRPr sz="800"/>
            </a:lvl4pPr>
            <a:lvl5pPr marL="1076325" indent="0">
              <a:buNone/>
              <a:defRPr sz="800"/>
            </a:lvl5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00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F7F9-CBC8-4641-B12B-7E76FD213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10728325" cy="1260000"/>
          </a:xfrm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edit Master title style</a:t>
            </a:r>
            <a:endParaRPr lang="de-CH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DB21BA-81C0-43DB-A42C-5F672DB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4EAFE7-317E-4912-B75C-DD6945F82242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C78786-28C3-4EAB-A3FC-1A4BFA84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C1D5C1-A4AD-42D4-93B7-D3B71140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  <p:grpSp>
        <p:nvGrpSpPr>
          <p:cNvPr id="10" name="Grafik 6">
            <a:extLst>
              <a:ext uri="{FF2B5EF4-FFF2-40B4-BE49-F238E27FC236}">
                <a16:creationId xmlns:a16="http://schemas.microsoft.com/office/drawing/2014/main" id="{7F7C476A-2849-4D68-9FA2-3A5CFC13C833}"/>
              </a:ext>
            </a:extLst>
          </p:cNvPr>
          <p:cNvGrpSpPr/>
          <p:nvPr/>
        </p:nvGrpSpPr>
        <p:grpSpPr>
          <a:xfrm>
            <a:off x="731837" y="6507088"/>
            <a:ext cx="984462" cy="162000"/>
            <a:chOff x="731837" y="6507088"/>
            <a:chExt cx="984462" cy="162000"/>
          </a:xfrm>
          <a:solidFill>
            <a:schemeClr val="bg1"/>
          </a:solidFill>
        </p:grpSpPr>
        <p:grpSp>
          <p:nvGrpSpPr>
            <p:cNvPr id="12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266489" y="6555186"/>
              <a:ext cx="197463" cy="110963"/>
              <a:chOff x="1266489" y="6555186"/>
              <a:chExt cx="197463" cy="110963"/>
            </a:xfrm>
            <a:grpFill/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BB0752-F87C-44D9-A9A5-97AF1DEDA1AE}"/>
                  </a:ext>
                </a:extLst>
              </p:cNvPr>
              <p:cNvSpPr/>
              <p:nvPr/>
            </p:nvSpPr>
            <p:spPr>
              <a:xfrm>
                <a:off x="1266489" y="6556934"/>
                <a:ext cx="95902" cy="109216"/>
              </a:xfrm>
              <a:custGeom>
                <a:avLst/>
                <a:gdLst>
                  <a:gd name="connsiteX0" fmla="*/ 66742 w 95902"/>
                  <a:gd name="connsiteY0" fmla="*/ 65797 h 109216"/>
                  <a:gd name="connsiteX1" fmla="*/ 35339 w 95902"/>
                  <a:gd name="connsiteY1" fmla="*/ 95082 h 109216"/>
                  <a:gd name="connsiteX2" fmla="*/ 15953 w 95902"/>
                  <a:gd name="connsiteY2" fmla="*/ 79537 h 109216"/>
                  <a:gd name="connsiteX3" fmla="*/ 15899 w 95902"/>
                  <a:gd name="connsiteY3" fmla="*/ 76265 h 109216"/>
                  <a:gd name="connsiteX4" fmla="*/ 16896 w 95902"/>
                  <a:gd name="connsiteY4" fmla="*/ 66295 h 109216"/>
                  <a:gd name="connsiteX5" fmla="*/ 30230 w 95902"/>
                  <a:gd name="connsiteY5" fmla="*/ 0 h 109216"/>
                  <a:gd name="connsiteX6" fmla="*/ 30230 w 95902"/>
                  <a:gd name="connsiteY6" fmla="*/ 0 h 109216"/>
                  <a:gd name="connsiteX7" fmla="*/ 14528 w 95902"/>
                  <a:gd name="connsiteY7" fmla="*/ 0 h 109216"/>
                  <a:gd name="connsiteX8" fmla="*/ 1194 w 95902"/>
                  <a:gd name="connsiteY8" fmla="*/ 67791 h 109216"/>
                  <a:gd name="connsiteX9" fmla="*/ 1194 w 95902"/>
                  <a:gd name="connsiteY9" fmla="*/ 68788 h 109216"/>
                  <a:gd name="connsiteX10" fmla="*/ 73 w 95902"/>
                  <a:gd name="connsiteY10" fmla="*/ 78508 h 109216"/>
                  <a:gd name="connsiteX11" fmla="*/ 26638 w 95902"/>
                  <a:gd name="connsiteY11" fmla="*/ 109122 h 109216"/>
                  <a:gd name="connsiteX12" fmla="*/ 29980 w 95902"/>
                  <a:gd name="connsiteY12" fmla="*/ 109163 h 109216"/>
                  <a:gd name="connsiteX13" fmla="*/ 61384 w 95902"/>
                  <a:gd name="connsiteY13" fmla="*/ 96702 h 109216"/>
                  <a:gd name="connsiteX14" fmla="*/ 59265 w 95902"/>
                  <a:gd name="connsiteY14" fmla="*/ 107917 h 109216"/>
                  <a:gd name="connsiteX15" fmla="*/ 59265 w 95902"/>
                  <a:gd name="connsiteY15" fmla="*/ 107917 h 109216"/>
                  <a:gd name="connsiteX16" fmla="*/ 74842 w 95902"/>
                  <a:gd name="connsiteY16" fmla="*/ 107917 h 109216"/>
                  <a:gd name="connsiteX17" fmla="*/ 95902 w 95902"/>
                  <a:gd name="connsiteY17" fmla="*/ 0 h 109216"/>
                  <a:gd name="connsiteX18" fmla="*/ 95902 w 95902"/>
                  <a:gd name="connsiteY18" fmla="*/ 0 h 109216"/>
                  <a:gd name="connsiteX19" fmla="*/ 79951 w 95902"/>
                  <a:gd name="connsiteY19" fmla="*/ 0 h 109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95902" h="109216">
                    <a:moveTo>
                      <a:pt x="66742" y="65797"/>
                    </a:moveTo>
                    <a:cubicBezTo>
                      <a:pt x="65228" y="82115"/>
                      <a:pt x="51723" y="94709"/>
                      <a:pt x="35339" y="95082"/>
                    </a:cubicBezTo>
                    <a:cubicBezTo>
                      <a:pt x="25692" y="96142"/>
                      <a:pt x="17013" y="89183"/>
                      <a:pt x="15953" y="79537"/>
                    </a:cubicBezTo>
                    <a:cubicBezTo>
                      <a:pt x="15833" y="78450"/>
                      <a:pt x="15814" y="77355"/>
                      <a:pt x="15899" y="76265"/>
                    </a:cubicBezTo>
                    <a:cubicBezTo>
                      <a:pt x="15976" y="72921"/>
                      <a:pt x="16309" y="69588"/>
                      <a:pt x="16896" y="66295"/>
                    </a:cubicBezTo>
                    <a:lnTo>
                      <a:pt x="30230" y="0"/>
                    </a:lnTo>
                    <a:lnTo>
                      <a:pt x="30230" y="0"/>
                    </a:lnTo>
                    <a:lnTo>
                      <a:pt x="14528" y="0"/>
                    </a:lnTo>
                    <a:lnTo>
                      <a:pt x="1194" y="67791"/>
                    </a:lnTo>
                    <a:lnTo>
                      <a:pt x="1194" y="68788"/>
                    </a:lnTo>
                    <a:cubicBezTo>
                      <a:pt x="472" y="71978"/>
                      <a:pt x="95" y="75237"/>
                      <a:pt x="73" y="78508"/>
                    </a:cubicBezTo>
                    <a:cubicBezTo>
                      <a:pt x="-1045" y="94298"/>
                      <a:pt x="10848" y="108004"/>
                      <a:pt x="26638" y="109122"/>
                    </a:cubicBezTo>
                    <a:cubicBezTo>
                      <a:pt x="27751" y="109200"/>
                      <a:pt x="28866" y="109214"/>
                      <a:pt x="29980" y="109163"/>
                    </a:cubicBezTo>
                    <a:cubicBezTo>
                      <a:pt x="41760" y="109765"/>
                      <a:pt x="53221" y="105218"/>
                      <a:pt x="61384" y="96702"/>
                    </a:cubicBezTo>
                    <a:lnTo>
                      <a:pt x="59265" y="107917"/>
                    </a:lnTo>
                    <a:lnTo>
                      <a:pt x="59265" y="107917"/>
                    </a:lnTo>
                    <a:lnTo>
                      <a:pt x="74842" y="107917"/>
                    </a:lnTo>
                    <a:lnTo>
                      <a:pt x="95902" y="0"/>
                    </a:lnTo>
                    <a:lnTo>
                      <a:pt x="95902" y="0"/>
                    </a:lnTo>
                    <a:lnTo>
                      <a:pt x="79951" y="0"/>
                    </a:lnTo>
                    <a:close/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ED44DE23-7081-4AC9-BF06-502BEC71C004}"/>
                  </a:ext>
                </a:extLst>
              </p:cNvPr>
              <p:cNvSpPr/>
              <p:nvPr/>
            </p:nvSpPr>
            <p:spPr>
              <a:xfrm>
                <a:off x="1376472" y="6555186"/>
                <a:ext cx="87480" cy="109664"/>
              </a:xfrm>
              <a:custGeom>
                <a:avLst/>
                <a:gdLst>
                  <a:gd name="connsiteX0" fmla="*/ 64302 w 87480"/>
                  <a:gd name="connsiteY0" fmla="*/ 3 h 109664"/>
                  <a:gd name="connsiteX1" fmla="*/ 34518 w 87480"/>
                  <a:gd name="connsiteY1" fmla="*/ 14209 h 109664"/>
                  <a:gd name="connsiteX2" fmla="*/ 36886 w 87480"/>
                  <a:gd name="connsiteY2" fmla="*/ 1747 h 109664"/>
                  <a:gd name="connsiteX3" fmla="*/ 36886 w 87480"/>
                  <a:gd name="connsiteY3" fmla="*/ 1747 h 109664"/>
                  <a:gd name="connsiteX4" fmla="*/ 21434 w 87480"/>
                  <a:gd name="connsiteY4" fmla="*/ 1747 h 109664"/>
                  <a:gd name="connsiteX5" fmla="*/ 0 w 87480"/>
                  <a:gd name="connsiteY5" fmla="*/ 109664 h 109664"/>
                  <a:gd name="connsiteX6" fmla="*/ 0 w 87480"/>
                  <a:gd name="connsiteY6" fmla="*/ 109664 h 109664"/>
                  <a:gd name="connsiteX7" fmla="*/ 15826 w 87480"/>
                  <a:gd name="connsiteY7" fmla="*/ 109664 h 109664"/>
                  <a:gd name="connsiteX8" fmla="*/ 28288 w 87480"/>
                  <a:gd name="connsiteY8" fmla="*/ 43493 h 109664"/>
                  <a:gd name="connsiteX9" fmla="*/ 59940 w 87480"/>
                  <a:gd name="connsiteY9" fmla="*/ 14209 h 109664"/>
                  <a:gd name="connsiteX10" fmla="*/ 75019 w 87480"/>
                  <a:gd name="connsiteY10" fmla="*/ 21810 h 109664"/>
                  <a:gd name="connsiteX11" fmla="*/ 75019 w 87480"/>
                  <a:gd name="connsiteY11" fmla="*/ 21810 h 109664"/>
                  <a:gd name="connsiteX12" fmla="*/ 87480 w 87480"/>
                  <a:gd name="connsiteY12" fmla="*/ 10346 h 109664"/>
                  <a:gd name="connsiteX13" fmla="*/ 87480 w 87480"/>
                  <a:gd name="connsiteY13" fmla="*/ 10346 h 109664"/>
                  <a:gd name="connsiteX14" fmla="*/ 63928 w 87480"/>
                  <a:gd name="connsiteY14" fmla="*/ 252 h 10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7480" h="109664">
                    <a:moveTo>
                      <a:pt x="64302" y="3"/>
                    </a:moveTo>
                    <a:cubicBezTo>
                      <a:pt x="52709" y="-136"/>
                      <a:pt x="41706" y="5111"/>
                      <a:pt x="34518" y="14209"/>
                    </a:cubicBezTo>
                    <a:lnTo>
                      <a:pt x="36886" y="1747"/>
                    </a:lnTo>
                    <a:lnTo>
                      <a:pt x="36886" y="1747"/>
                    </a:lnTo>
                    <a:lnTo>
                      <a:pt x="21434" y="1747"/>
                    </a:lnTo>
                    <a:lnTo>
                      <a:pt x="0" y="109664"/>
                    </a:lnTo>
                    <a:lnTo>
                      <a:pt x="0" y="109664"/>
                    </a:lnTo>
                    <a:lnTo>
                      <a:pt x="15826" y="109664"/>
                    </a:lnTo>
                    <a:lnTo>
                      <a:pt x="28288" y="43493"/>
                    </a:lnTo>
                    <a:cubicBezTo>
                      <a:pt x="30515" y="27438"/>
                      <a:pt x="43760" y="15183"/>
                      <a:pt x="59940" y="14209"/>
                    </a:cubicBezTo>
                    <a:cubicBezTo>
                      <a:pt x="65919" y="14072"/>
                      <a:pt x="71573" y="16922"/>
                      <a:pt x="75019" y="21810"/>
                    </a:cubicBezTo>
                    <a:lnTo>
                      <a:pt x="75019" y="21810"/>
                    </a:lnTo>
                    <a:lnTo>
                      <a:pt x="87480" y="10346"/>
                    </a:lnTo>
                    <a:lnTo>
                      <a:pt x="87480" y="10346"/>
                    </a:lnTo>
                    <a:cubicBezTo>
                      <a:pt x="81552" y="3603"/>
                      <a:pt x="72899" y="-105"/>
                      <a:pt x="63928" y="2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18C24FD2-AEE2-43CA-8EB3-8E646C2E5E46}"/>
                </a:ext>
              </a:extLst>
            </p:cNvPr>
            <p:cNvSpPr/>
            <p:nvPr/>
          </p:nvSpPr>
          <p:spPr>
            <a:xfrm>
              <a:off x="1159517" y="6556560"/>
              <a:ext cx="96452" cy="108166"/>
            </a:xfrm>
            <a:custGeom>
              <a:avLst/>
              <a:gdLst>
                <a:gd name="connsiteX0" fmla="*/ 23303 w 96452"/>
                <a:gd name="connsiteY0" fmla="*/ 0 h 108166"/>
                <a:gd name="connsiteX1" fmla="*/ 20562 w 96452"/>
                <a:gd name="connsiteY1" fmla="*/ 13708 h 108166"/>
                <a:gd name="connsiteX2" fmla="*/ 20562 w 96452"/>
                <a:gd name="connsiteY2" fmla="*/ 13957 h 108166"/>
                <a:gd name="connsiteX3" fmla="*/ 74271 w 96452"/>
                <a:gd name="connsiteY3" fmla="*/ 13957 h 108166"/>
                <a:gd name="connsiteX4" fmla="*/ 2742 w 96452"/>
                <a:gd name="connsiteY4" fmla="*/ 94957 h 108166"/>
                <a:gd name="connsiteX5" fmla="*/ 2617 w 96452"/>
                <a:gd name="connsiteY5" fmla="*/ 94957 h 108166"/>
                <a:gd name="connsiteX6" fmla="*/ 0 w 96452"/>
                <a:gd name="connsiteY6" fmla="*/ 108166 h 108166"/>
                <a:gd name="connsiteX7" fmla="*/ 76265 w 96452"/>
                <a:gd name="connsiteY7" fmla="*/ 108166 h 108166"/>
                <a:gd name="connsiteX8" fmla="*/ 79006 w 96452"/>
                <a:gd name="connsiteY8" fmla="*/ 94209 h 108166"/>
                <a:gd name="connsiteX9" fmla="*/ 21932 w 96452"/>
                <a:gd name="connsiteY9" fmla="*/ 94209 h 108166"/>
                <a:gd name="connsiteX10" fmla="*/ 93835 w 96452"/>
                <a:gd name="connsiteY10" fmla="*/ 13209 h 108166"/>
                <a:gd name="connsiteX11" fmla="*/ 93835 w 96452"/>
                <a:gd name="connsiteY11" fmla="*/ 13209 h 108166"/>
                <a:gd name="connsiteX12" fmla="*/ 96452 w 96452"/>
                <a:gd name="connsiteY12" fmla="*/ 0 h 108166"/>
                <a:gd name="connsiteX13" fmla="*/ 23303 w 96452"/>
                <a:gd name="connsiteY13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452" h="108166">
                  <a:moveTo>
                    <a:pt x="23303" y="0"/>
                  </a:moveTo>
                  <a:lnTo>
                    <a:pt x="20562" y="13708"/>
                  </a:lnTo>
                  <a:lnTo>
                    <a:pt x="20562" y="13957"/>
                  </a:lnTo>
                  <a:lnTo>
                    <a:pt x="74271" y="13957"/>
                  </a:lnTo>
                  <a:lnTo>
                    <a:pt x="2742" y="94957"/>
                  </a:lnTo>
                  <a:lnTo>
                    <a:pt x="2617" y="94957"/>
                  </a:lnTo>
                  <a:lnTo>
                    <a:pt x="0" y="108166"/>
                  </a:lnTo>
                  <a:lnTo>
                    <a:pt x="76265" y="108166"/>
                  </a:lnTo>
                  <a:lnTo>
                    <a:pt x="79006" y="94209"/>
                  </a:lnTo>
                  <a:lnTo>
                    <a:pt x="21932" y="94209"/>
                  </a:lnTo>
                  <a:lnTo>
                    <a:pt x="93835" y="13209"/>
                  </a:lnTo>
                  <a:lnTo>
                    <a:pt x="93835" y="13209"/>
                  </a:lnTo>
                  <a:lnTo>
                    <a:pt x="96452" y="0"/>
                  </a:lnTo>
                  <a:lnTo>
                    <a:pt x="2330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EE7F6F4-4D2C-45B3-A061-9606B2BD36A7}"/>
                </a:ext>
              </a:extLst>
            </p:cNvPr>
            <p:cNvSpPr/>
            <p:nvPr/>
          </p:nvSpPr>
          <p:spPr>
            <a:xfrm>
              <a:off x="1466445" y="6556560"/>
              <a:ext cx="37259" cy="108166"/>
            </a:xfrm>
            <a:custGeom>
              <a:avLst/>
              <a:gdLst>
                <a:gd name="connsiteX0" fmla="*/ 21683 w 37259"/>
                <a:gd name="connsiteY0" fmla="*/ 0 h 108166"/>
                <a:gd name="connsiteX1" fmla="*/ 0 w 37259"/>
                <a:gd name="connsiteY1" fmla="*/ 107917 h 108166"/>
                <a:gd name="connsiteX2" fmla="*/ 0 w 37259"/>
                <a:gd name="connsiteY2" fmla="*/ 108166 h 108166"/>
                <a:gd name="connsiteX3" fmla="*/ 15702 w 37259"/>
                <a:gd name="connsiteY3" fmla="*/ 108166 h 108166"/>
                <a:gd name="connsiteX4" fmla="*/ 37260 w 37259"/>
                <a:gd name="connsiteY4" fmla="*/ 0 h 108166"/>
                <a:gd name="connsiteX5" fmla="*/ 21683 w 37259"/>
                <a:gd name="connsiteY5" fmla="*/ 0 h 10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59" h="108166">
                  <a:moveTo>
                    <a:pt x="21683" y="0"/>
                  </a:moveTo>
                  <a:lnTo>
                    <a:pt x="0" y="107917"/>
                  </a:lnTo>
                  <a:lnTo>
                    <a:pt x="0" y="108166"/>
                  </a:lnTo>
                  <a:lnTo>
                    <a:pt x="15702" y="108166"/>
                  </a:lnTo>
                  <a:lnTo>
                    <a:pt x="37260" y="0"/>
                  </a:lnTo>
                  <a:lnTo>
                    <a:pt x="21683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grpSp>
          <p:nvGrpSpPr>
            <p:cNvPr id="17" name="Grafik 6">
              <a:extLst>
                <a:ext uri="{FF2B5EF4-FFF2-40B4-BE49-F238E27FC236}">
                  <a16:creationId xmlns:a16="http://schemas.microsoft.com/office/drawing/2014/main" id="{7F7C476A-2849-4D68-9FA2-3A5CFC13C833}"/>
                </a:ext>
              </a:extLst>
            </p:cNvPr>
            <p:cNvGrpSpPr/>
            <p:nvPr/>
          </p:nvGrpSpPr>
          <p:grpSpPr>
            <a:xfrm>
              <a:off x="1518879" y="6507337"/>
              <a:ext cx="191395" cy="158803"/>
              <a:chOff x="1518879" y="6507337"/>
              <a:chExt cx="191395" cy="158803"/>
            </a:xfrm>
            <a:grpFill/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2186F78-5D28-4695-8B1C-5A3F1A53AAB3}"/>
                  </a:ext>
                </a:extLst>
              </p:cNvPr>
              <p:cNvSpPr/>
              <p:nvPr/>
            </p:nvSpPr>
            <p:spPr>
              <a:xfrm>
                <a:off x="1614114" y="6507337"/>
                <a:ext cx="96160" cy="157638"/>
              </a:xfrm>
              <a:custGeom>
                <a:avLst/>
                <a:gdLst>
                  <a:gd name="connsiteX0" fmla="*/ 66046 w 96160"/>
                  <a:gd name="connsiteY0" fmla="*/ 47852 h 157638"/>
                  <a:gd name="connsiteX1" fmla="*/ 35142 w 96160"/>
                  <a:gd name="connsiteY1" fmla="*/ 60314 h 157638"/>
                  <a:gd name="connsiteX2" fmla="*/ 47603 w 96160"/>
                  <a:gd name="connsiteY2" fmla="*/ 0 h 157638"/>
                  <a:gd name="connsiteX3" fmla="*/ 31652 w 96160"/>
                  <a:gd name="connsiteY3" fmla="*/ 0 h 157638"/>
                  <a:gd name="connsiteX4" fmla="*/ 0 w 96160"/>
                  <a:gd name="connsiteY4" fmla="*/ 157389 h 157638"/>
                  <a:gd name="connsiteX5" fmla="*/ 15701 w 96160"/>
                  <a:gd name="connsiteY5" fmla="*/ 157389 h 157638"/>
                  <a:gd name="connsiteX6" fmla="*/ 28911 w 96160"/>
                  <a:gd name="connsiteY6" fmla="*/ 91218 h 157638"/>
                  <a:gd name="connsiteX7" fmla="*/ 60563 w 96160"/>
                  <a:gd name="connsiteY7" fmla="*/ 62058 h 157638"/>
                  <a:gd name="connsiteX8" fmla="*/ 79837 w 96160"/>
                  <a:gd name="connsiteY8" fmla="*/ 77742 h 157638"/>
                  <a:gd name="connsiteX9" fmla="*/ 79878 w 96160"/>
                  <a:gd name="connsiteY9" fmla="*/ 80875 h 157638"/>
                  <a:gd name="connsiteX10" fmla="*/ 78757 w 96160"/>
                  <a:gd name="connsiteY10" fmla="*/ 90969 h 157638"/>
                  <a:gd name="connsiteX11" fmla="*/ 65423 w 96160"/>
                  <a:gd name="connsiteY11" fmla="*/ 157638 h 157638"/>
                  <a:gd name="connsiteX12" fmla="*/ 81125 w 96160"/>
                  <a:gd name="connsiteY12" fmla="*/ 157638 h 157638"/>
                  <a:gd name="connsiteX13" fmla="*/ 94957 w 96160"/>
                  <a:gd name="connsiteY13" fmla="*/ 89474 h 157638"/>
                  <a:gd name="connsiteX14" fmla="*/ 96078 w 96160"/>
                  <a:gd name="connsiteY14" fmla="*/ 78757 h 157638"/>
                  <a:gd name="connsiteX15" fmla="*/ 69522 w 96160"/>
                  <a:gd name="connsiteY15" fmla="*/ 47902 h 157638"/>
                  <a:gd name="connsiteX16" fmla="*/ 66046 w 96160"/>
                  <a:gd name="connsiteY16" fmla="*/ 47852 h 15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160" h="157638">
                    <a:moveTo>
                      <a:pt x="66046" y="47852"/>
                    </a:moveTo>
                    <a:cubicBezTo>
                      <a:pt x="54431" y="47363"/>
                      <a:pt x="43168" y="51904"/>
                      <a:pt x="35142" y="60314"/>
                    </a:cubicBezTo>
                    <a:lnTo>
                      <a:pt x="47603" y="0"/>
                    </a:lnTo>
                    <a:lnTo>
                      <a:pt x="31652" y="0"/>
                    </a:lnTo>
                    <a:lnTo>
                      <a:pt x="0" y="157389"/>
                    </a:lnTo>
                    <a:lnTo>
                      <a:pt x="15701" y="157389"/>
                    </a:lnTo>
                    <a:lnTo>
                      <a:pt x="28911" y="91218"/>
                    </a:lnTo>
                    <a:cubicBezTo>
                      <a:pt x="30603" y="74910"/>
                      <a:pt x="44170" y="62411"/>
                      <a:pt x="60563" y="62058"/>
                    </a:cubicBezTo>
                    <a:cubicBezTo>
                      <a:pt x="70216" y="61067"/>
                      <a:pt x="78845" y="68088"/>
                      <a:pt x="79837" y="77742"/>
                    </a:cubicBezTo>
                    <a:cubicBezTo>
                      <a:pt x="79945" y="78783"/>
                      <a:pt x="79958" y="79832"/>
                      <a:pt x="79878" y="80875"/>
                    </a:cubicBezTo>
                    <a:cubicBezTo>
                      <a:pt x="79822" y="84268"/>
                      <a:pt x="79446" y="87647"/>
                      <a:pt x="78757" y="90969"/>
                    </a:cubicBezTo>
                    <a:lnTo>
                      <a:pt x="65423" y="157638"/>
                    </a:lnTo>
                    <a:lnTo>
                      <a:pt x="81125" y="157638"/>
                    </a:lnTo>
                    <a:lnTo>
                      <a:pt x="94957" y="89474"/>
                    </a:lnTo>
                    <a:cubicBezTo>
                      <a:pt x="95657" y="85943"/>
                      <a:pt x="96034" y="82356"/>
                      <a:pt x="96078" y="78757"/>
                    </a:cubicBezTo>
                    <a:cubicBezTo>
                      <a:pt x="97265" y="62903"/>
                      <a:pt x="85375" y="49089"/>
                      <a:pt x="69522" y="47902"/>
                    </a:cubicBezTo>
                    <a:cubicBezTo>
                      <a:pt x="68365" y="47815"/>
                      <a:pt x="67205" y="47799"/>
                      <a:pt x="66046" y="47852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1FE5475E-83C3-4BE3-BBF1-FAE9A6986B3F}"/>
                  </a:ext>
                </a:extLst>
              </p:cNvPr>
              <p:cNvSpPr/>
              <p:nvPr/>
            </p:nvSpPr>
            <p:spPr>
              <a:xfrm>
                <a:off x="1518879" y="6555189"/>
                <a:ext cx="87882" cy="110951"/>
              </a:xfrm>
              <a:custGeom>
                <a:avLst/>
                <a:gdLst>
                  <a:gd name="connsiteX0" fmla="*/ 56853 w 87882"/>
                  <a:gd name="connsiteY0" fmla="*/ 0 h 110951"/>
                  <a:gd name="connsiteX1" fmla="*/ 1649 w 87882"/>
                  <a:gd name="connsiteY1" fmla="*/ 55329 h 110951"/>
                  <a:gd name="connsiteX2" fmla="*/ 153 w 87882"/>
                  <a:gd name="connsiteY2" fmla="*/ 71903 h 110951"/>
                  <a:gd name="connsiteX3" fmla="*/ 32484 w 87882"/>
                  <a:gd name="connsiteY3" fmla="*/ 110801 h 110951"/>
                  <a:gd name="connsiteX4" fmla="*/ 37538 w 87882"/>
                  <a:gd name="connsiteY4" fmla="*/ 110908 h 110951"/>
                  <a:gd name="connsiteX5" fmla="*/ 73552 w 87882"/>
                  <a:gd name="connsiteY5" fmla="*/ 95705 h 110951"/>
                  <a:gd name="connsiteX6" fmla="*/ 73552 w 87882"/>
                  <a:gd name="connsiteY6" fmla="*/ 95705 h 110951"/>
                  <a:gd name="connsiteX7" fmla="*/ 64455 w 87882"/>
                  <a:gd name="connsiteY7" fmla="*/ 84614 h 110951"/>
                  <a:gd name="connsiteX8" fmla="*/ 64455 w 87882"/>
                  <a:gd name="connsiteY8" fmla="*/ 84614 h 110951"/>
                  <a:gd name="connsiteX9" fmla="*/ 64455 w 87882"/>
                  <a:gd name="connsiteY9" fmla="*/ 84614 h 110951"/>
                  <a:gd name="connsiteX10" fmla="*/ 38535 w 87882"/>
                  <a:gd name="connsiteY10" fmla="*/ 97075 h 110951"/>
                  <a:gd name="connsiteX11" fmla="*/ 15233 w 87882"/>
                  <a:gd name="connsiteY11" fmla="*/ 75551 h 110951"/>
                  <a:gd name="connsiteX12" fmla="*/ 15356 w 87882"/>
                  <a:gd name="connsiteY12" fmla="*/ 72152 h 110951"/>
                  <a:gd name="connsiteX13" fmla="*/ 17101 w 87882"/>
                  <a:gd name="connsiteY13" fmla="*/ 55952 h 110951"/>
                  <a:gd name="connsiteX14" fmla="*/ 31058 w 87882"/>
                  <a:gd name="connsiteY14" fmla="*/ 25048 h 110951"/>
                  <a:gd name="connsiteX15" fmla="*/ 55233 w 87882"/>
                  <a:gd name="connsiteY15" fmla="*/ 14206 h 110951"/>
                  <a:gd name="connsiteX16" fmla="*/ 76293 w 87882"/>
                  <a:gd name="connsiteY16" fmla="*/ 26668 h 110951"/>
                  <a:gd name="connsiteX17" fmla="*/ 76293 w 87882"/>
                  <a:gd name="connsiteY17" fmla="*/ 26668 h 110951"/>
                  <a:gd name="connsiteX18" fmla="*/ 87883 w 87882"/>
                  <a:gd name="connsiteY18" fmla="*/ 16823 h 110951"/>
                  <a:gd name="connsiteX19" fmla="*/ 87883 w 87882"/>
                  <a:gd name="connsiteY19" fmla="*/ 16823 h 110951"/>
                  <a:gd name="connsiteX20" fmla="*/ 56729 w 87882"/>
                  <a:gd name="connsiteY20" fmla="*/ 748 h 11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7882" h="110951">
                    <a:moveTo>
                      <a:pt x="56853" y="0"/>
                    </a:moveTo>
                    <a:cubicBezTo>
                      <a:pt x="28192" y="0"/>
                      <a:pt x="8129" y="20188"/>
                      <a:pt x="1649" y="55329"/>
                    </a:cubicBezTo>
                    <a:cubicBezTo>
                      <a:pt x="671" y="60800"/>
                      <a:pt x="170" y="66345"/>
                      <a:pt x="153" y="71903"/>
                    </a:cubicBezTo>
                    <a:cubicBezTo>
                      <a:pt x="-1660" y="91572"/>
                      <a:pt x="12814" y="108987"/>
                      <a:pt x="32484" y="110801"/>
                    </a:cubicBezTo>
                    <a:cubicBezTo>
                      <a:pt x="34163" y="110955"/>
                      <a:pt x="35853" y="110991"/>
                      <a:pt x="37538" y="110908"/>
                    </a:cubicBezTo>
                    <a:cubicBezTo>
                      <a:pt x="51112" y="110955"/>
                      <a:pt x="64118" y="105465"/>
                      <a:pt x="73552" y="95705"/>
                    </a:cubicBezTo>
                    <a:lnTo>
                      <a:pt x="73552" y="95705"/>
                    </a:lnTo>
                    <a:lnTo>
                      <a:pt x="64455" y="84614"/>
                    </a:lnTo>
                    <a:lnTo>
                      <a:pt x="64455" y="84614"/>
                    </a:lnTo>
                    <a:lnTo>
                      <a:pt x="64455" y="84614"/>
                    </a:lnTo>
                    <a:cubicBezTo>
                      <a:pt x="58138" y="92466"/>
                      <a:pt x="48613" y="97045"/>
                      <a:pt x="38535" y="97075"/>
                    </a:cubicBezTo>
                    <a:cubicBezTo>
                      <a:pt x="26157" y="97566"/>
                      <a:pt x="15724" y="87929"/>
                      <a:pt x="15233" y="75551"/>
                    </a:cubicBezTo>
                    <a:cubicBezTo>
                      <a:pt x="15188" y="74416"/>
                      <a:pt x="15229" y="73280"/>
                      <a:pt x="15356" y="72152"/>
                    </a:cubicBezTo>
                    <a:cubicBezTo>
                      <a:pt x="15424" y="66709"/>
                      <a:pt x="16008" y="61285"/>
                      <a:pt x="17101" y="55952"/>
                    </a:cubicBezTo>
                    <a:cubicBezTo>
                      <a:pt x="18838" y="44568"/>
                      <a:pt x="23666" y="33878"/>
                      <a:pt x="31058" y="25048"/>
                    </a:cubicBezTo>
                    <a:cubicBezTo>
                      <a:pt x="37213" y="18167"/>
                      <a:pt x="46002" y="14225"/>
                      <a:pt x="55233" y="14206"/>
                    </a:cubicBezTo>
                    <a:cubicBezTo>
                      <a:pt x="64085" y="13892"/>
                      <a:pt x="72308" y="18758"/>
                      <a:pt x="76293" y="26668"/>
                    </a:cubicBezTo>
                    <a:lnTo>
                      <a:pt x="76293" y="26668"/>
                    </a:lnTo>
                    <a:lnTo>
                      <a:pt x="87883" y="16823"/>
                    </a:lnTo>
                    <a:lnTo>
                      <a:pt x="87883" y="16823"/>
                    </a:lnTo>
                    <a:cubicBezTo>
                      <a:pt x="81104" y="6298"/>
                      <a:pt x="69235" y="174"/>
                      <a:pt x="56729" y="748"/>
                    </a:cubicBezTo>
                  </a:path>
                </a:pathLst>
              </a:custGeom>
              <a:grpFill/>
              <a:ln w="12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CH" noProof="0"/>
              </a:p>
            </p:txBody>
          </p:sp>
        </p:grp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1B77B6E-E7CB-412B-95AC-A9322C6799BB}"/>
                </a:ext>
              </a:extLst>
            </p:cNvPr>
            <p:cNvSpPr/>
            <p:nvPr/>
          </p:nvSpPr>
          <p:spPr>
            <a:xfrm>
              <a:off x="1493985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832E5C1A-13CE-49A6-B590-B6EAA5F9E1AD}"/>
                </a:ext>
              </a:extLst>
            </p:cNvPr>
            <p:cNvSpPr/>
            <p:nvPr/>
          </p:nvSpPr>
          <p:spPr>
            <a:xfrm>
              <a:off x="1340708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826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826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63AE00B0-780F-4053-8FE9-B7D321217AFF}"/>
                </a:ext>
              </a:extLst>
            </p:cNvPr>
            <p:cNvSpPr/>
            <p:nvPr/>
          </p:nvSpPr>
          <p:spPr>
            <a:xfrm>
              <a:off x="1298712" y="6507088"/>
              <a:ext cx="19689" cy="19689"/>
            </a:xfrm>
            <a:custGeom>
              <a:avLst/>
              <a:gdLst>
                <a:gd name="connsiteX0" fmla="*/ 3988 w 19689"/>
                <a:gd name="connsiteY0" fmla="*/ 0 h 19689"/>
                <a:gd name="connsiteX1" fmla="*/ 0 w 19689"/>
                <a:gd name="connsiteY1" fmla="*/ 19689 h 19689"/>
                <a:gd name="connsiteX2" fmla="*/ 15702 w 19689"/>
                <a:gd name="connsiteY2" fmla="*/ 19689 h 19689"/>
                <a:gd name="connsiteX3" fmla="*/ 19689 w 19689"/>
                <a:gd name="connsiteY3" fmla="*/ 0 h 19689"/>
                <a:gd name="connsiteX4" fmla="*/ 3988 w 19689"/>
                <a:gd name="connsiteY4" fmla="*/ 0 h 1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9" h="19689">
                  <a:moveTo>
                    <a:pt x="3988" y="0"/>
                  </a:moveTo>
                  <a:lnTo>
                    <a:pt x="0" y="19689"/>
                  </a:lnTo>
                  <a:lnTo>
                    <a:pt x="15702" y="19689"/>
                  </a:lnTo>
                  <a:lnTo>
                    <a:pt x="19689" y="0"/>
                  </a:lnTo>
                  <a:lnTo>
                    <a:pt x="3988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2406CEAF-7399-4CCB-A322-03F0BA2532F5}"/>
                </a:ext>
              </a:extLst>
            </p:cNvPr>
            <p:cNvSpPr/>
            <p:nvPr/>
          </p:nvSpPr>
          <p:spPr>
            <a:xfrm>
              <a:off x="731837" y="6507088"/>
              <a:ext cx="417960" cy="157638"/>
            </a:xfrm>
            <a:custGeom>
              <a:avLst/>
              <a:gdLst>
                <a:gd name="connsiteX0" fmla="*/ 368612 w 417960"/>
                <a:gd name="connsiteY0" fmla="*/ 0 h 157638"/>
                <a:gd name="connsiteX1" fmla="*/ 356151 w 417960"/>
                <a:gd name="connsiteY1" fmla="*/ 61062 h 157638"/>
                <a:gd name="connsiteX2" fmla="*/ 320760 w 417960"/>
                <a:gd name="connsiteY2" fmla="*/ 61062 h 157638"/>
                <a:gd name="connsiteX3" fmla="*/ 333222 w 417960"/>
                <a:gd name="connsiteY3" fmla="*/ 0 h 157638"/>
                <a:gd name="connsiteX4" fmla="*/ 31652 w 417960"/>
                <a:gd name="connsiteY4" fmla="*/ 0 h 157638"/>
                <a:gd name="connsiteX5" fmla="*/ 0 w 417960"/>
                <a:gd name="connsiteY5" fmla="*/ 157638 h 157638"/>
                <a:gd name="connsiteX6" fmla="*/ 120254 w 417960"/>
                <a:gd name="connsiteY6" fmla="*/ 157638 h 157638"/>
                <a:gd name="connsiteX7" fmla="*/ 128105 w 417960"/>
                <a:gd name="connsiteY7" fmla="*/ 118260 h 157638"/>
                <a:gd name="connsiteX8" fmla="*/ 57074 w 417960"/>
                <a:gd name="connsiteY8" fmla="*/ 118260 h 157638"/>
                <a:gd name="connsiteX9" fmla="*/ 61435 w 417960"/>
                <a:gd name="connsiteY9" fmla="*/ 96577 h 157638"/>
                <a:gd name="connsiteX10" fmla="*/ 132342 w 417960"/>
                <a:gd name="connsiteY10" fmla="*/ 96577 h 157638"/>
                <a:gd name="connsiteX11" fmla="*/ 139569 w 417960"/>
                <a:gd name="connsiteY11" fmla="*/ 61062 h 157638"/>
                <a:gd name="connsiteX12" fmla="*/ 68538 w 417960"/>
                <a:gd name="connsiteY12" fmla="*/ 61062 h 157638"/>
                <a:gd name="connsiteX13" fmla="*/ 72900 w 417960"/>
                <a:gd name="connsiteY13" fmla="*/ 39378 h 157638"/>
                <a:gd name="connsiteX14" fmla="*/ 185303 w 417960"/>
                <a:gd name="connsiteY14" fmla="*/ 39378 h 157638"/>
                <a:gd name="connsiteX15" fmla="*/ 161626 w 417960"/>
                <a:gd name="connsiteY15" fmla="*/ 157638 h 157638"/>
                <a:gd name="connsiteX16" fmla="*/ 210849 w 417960"/>
                <a:gd name="connsiteY16" fmla="*/ 157638 h 157638"/>
                <a:gd name="connsiteX17" fmla="*/ 234651 w 417960"/>
                <a:gd name="connsiteY17" fmla="*/ 39378 h 157638"/>
                <a:gd name="connsiteX18" fmla="*/ 276023 w 417960"/>
                <a:gd name="connsiteY18" fmla="*/ 39378 h 157638"/>
                <a:gd name="connsiteX19" fmla="*/ 252222 w 417960"/>
                <a:gd name="connsiteY19" fmla="*/ 157638 h 157638"/>
                <a:gd name="connsiteX20" fmla="*/ 301569 w 417960"/>
                <a:gd name="connsiteY20" fmla="*/ 157638 h 157638"/>
                <a:gd name="connsiteX21" fmla="*/ 313657 w 417960"/>
                <a:gd name="connsiteY21" fmla="*/ 96577 h 157638"/>
                <a:gd name="connsiteX22" fmla="*/ 349172 w 417960"/>
                <a:gd name="connsiteY22" fmla="*/ 96577 h 157638"/>
                <a:gd name="connsiteX23" fmla="*/ 336960 w 417960"/>
                <a:gd name="connsiteY23" fmla="*/ 157638 h 157638"/>
                <a:gd name="connsiteX24" fmla="*/ 386308 w 417960"/>
                <a:gd name="connsiteY24" fmla="*/ 157638 h 157638"/>
                <a:gd name="connsiteX25" fmla="*/ 417960 w 417960"/>
                <a:gd name="connsiteY25" fmla="*/ 0 h 157638"/>
                <a:gd name="connsiteX26" fmla="*/ 368612 w 417960"/>
                <a:gd name="connsiteY26" fmla="*/ 0 h 157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7960" h="157638">
                  <a:moveTo>
                    <a:pt x="368612" y="0"/>
                  </a:moveTo>
                  <a:lnTo>
                    <a:pt x="356151" y="61062"/>
                  </a:lnTo>
                  <a:lnTo>
                    <a:pt x="320760" y="61062"/>
                  </a:lnTo>
                  <a:lnTo>
                    <a:pt x="333222" y="0"/>
                  </a:lnTo>
                  <a:lnTo>
                    <a:pt x="31652" y="0"/>
                  </a:lnTo>
                  <a:lnTo>
                    <a:pt x="0" y="157638"/>
                  </a:lnTo>
                  <a:lnTo>
                    <a:pt x="120254" y="157638"/>
                  </a:lnTo>
                  <a:lnTo>
                    <a:pt x="128105" y="118260"/>
                  </a:lnTo>
                  <a:lnTo>
                    <a:pt x="57074" y="118260"/>
                  </a:lnTo>
                  <a:lnTo>
                    <a:pt x="61435" y="96577"/>
                  </a:lnTo>
                  <a:lnTo>
                    <a:pt x="132342" y="96577"/>
                  </a:lnTo>
                  <a:lnTo>
                    <a:pt x="139569" y="61062"/>
                  </a:lnTo>
                  <a:lnTo>
                    <a:pt x="68538" y="61062"/>
                  </a:lnTo>
                  <a:lnTo>
                    <a:pt x="72900" y="39378"/>
                  </a:lnTo>
                  <a:lnTo>
                    <a:pt x="185303" y="39378"/>
                  </a:lnTo>
                  <a:lnTo>
                    <a:pt x="161626" y="157638"/>
                  </a:lnTo>
                  <a:lnTo>
                    <a:pt x="210849" y="157638"/>
                  </a:lnTo>
                  <a:lnTo>
                    <a:pt x="234651" y="39378"/>
                  </a:lnTo>
                  <a:lnTo>
                    <a:pt x="276023" y="39378"/>
                  </a:lnTo>
                  <a:lnTo>
                    <a:pt x="252222" y="157638"/>
                  </a:lnTo>
                  <a:lnTo>
                    <a:pt x="301569" y="157638"/>
                  </a:lnTo>
                  <a:lnTo>
                    <a:pt x="313657" y="96577"/>
                  </a:lnTo>
                  <a:lnTo>
                    <a:pt x="349172" y="96577"/>
                  </a:lnTo>
                  <a:lnTo>
                    <a:pt x="336960" y="157638"/>
                  </a:lnTo>
                  <a:lnTo>
                    <a:pt x="386308" y="157638"/>
                  </a:lnTo>
                  <a:lnTo>
                    <a:pt x="417960" y="0"/>
                  </a:lnTo>
                  <a:lnTo>
                    <a:pt x="368612" y="0"/>
                  </a:lnTo>
                  <a:close/>
                </a:path>
              </a:pathLst>
            </a:custGeom>
            <a:grpFill/>
            <a:ln w="124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CH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1683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CEF804-E58C-481B-A606-7D35AF68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CH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C6EC0D-393C-42F2-B6A7-B19C9B098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7" y="1412875"/>
            <a:ext cx="10728325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C96E51-36C9-4BEE-A761-33378A0D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73692" y="6522444"/>
            <a:ext cx="612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A358CF3-A22A-46C1-A4E5-5810212466EF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1EC403-6E63-4450-AFDD-66CA49D6CC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71700" y="65224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DFCC57-7DDC-4B2C-A6BE-862DAF9C9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7585" y="6522444"/>
            <a:ext cx="32257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5ACA52AF-F19D-405C-AD5F-7D94B96A5CC3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9606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1463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5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461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64" userDrawn="1">
          <p15:clr>
            <a:srgbClr val="F26B43"/>
          </p15:clr>
        </p15:guide>
        <p15:guide id="5" orient="horz" pos="890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e.ethz.ch/de/studium/bachelorstudiengang/drittes-studienjahr/praktika-projekte-seminare.html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papp.ee.ethz.ch/en/no_cache/primary-navi-row-3/laboratory-courses/registration.html" TargetMode="External"/><Relationship Id="rId2" Type="http://schemas.openxmlformats.org/officeDocument/2006/relationships/hyperlink" Target="https://ee.ethz.ch/de/studium/bachelorstudiengang/drittes-studienjahr/praktika-projekte-seminare.htm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e.ethz.ch/de/studium/bachelorstudiengang/drittes-studienjahr/praktika-projekte-seminare.htm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customXml" Target="../ink/ink3.xml"/><Relationship Id="rId7" Type="http://schemas.openxmlformats.org/officeDocument/2006/relationships/customXml" Target="../ink/ink6.xml"/><Relationship Id="rId12" Type="http://schemas.openxmlformats.org/officeDocument/2006/relationships/customXml" Target="../ink/ink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11" Type="http://schemas.openxmlformats.org/officeDocument/2006/relationships/customXml" Target="../ink/ink9.xml"/><Relationship Id="rId5" Type="http://schemas.openxmlformats.org/officeDocument/2006/relationships/customXml" Target="../ink/ink4.xml"/><Relationship Id="rId10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customXml" Target="../ink/ink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.ethz.ch/~lteufelbe/coursereview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 descr="Ein Bild, das Gebäude, Stadt, Schloss, Turm enthält.&#10;&#10;Automatisch generierte Beschreibung">
            <a:extLst>
              <a:ext uri="{FF2B5EF4-FFF2-40B4-BE49-F238E27FC236}">
                <a16:creationId xmlns:a16="http://schemas.microsoft.com/office/drawing/2014/main" id="{882FF669-564A-4497-A386-BA8B28F256B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" b="461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C1FB292-90C1-439C-8480-EB4116CF2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5484" y="2233538"/>
            <a:ext cx="5904000" cy="2772000"/>
          </a:xfrm>
        </p:spPr>
        <p:txBody>
          <a:bodyPr/>
          <a:lstStyle/>
          <a:p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survive</a:t>
            </a:r>
            <a:r>
              <a:rPr lang="de-DE" dirty="0"/>
              <a:t> ETH</a:t>
            </a:r>
            <a:br>
              <a:rPr lang="de-DE" dirty="0"/>
            </a:br>
            <a:r>
              <a:rPr lang="de-DE" sz="2800" i="1" dirty="0">
                <a:latin typeface="Avenir Light" panose="020B0402020203020204" pitchFamily="34" charset="77"/>
              </a:rPr>
              <a:t>(pt2)</a:t>
            </a:r>
            <a:endParaRPr lang="de-CH" sz="2800" i="1" dirty="0">
              <a:latin typeface="Avenir Light" panose="020B0402020203020204" pitchFamily="34" charset="77"/>
            </a:endParaRPr>
          </a:p>
        </p:txBody>
      </p:sp>
      <p:sp>
        <p:nvSpPr>
          <p:cNvPr id="2" name="Bildplatzhalter 1">
            <a:extLst>
              <a:ext uri="{FF2B5EF4-FFF2-40B4-BE49-F238E27FC236}">
                <a16:creationId xmlns:a16="http://schemas.microsoft.com/office/drawing/2014/main" id="{11ADABBC-2742-48DB-BA2B-E411F07CEE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171C1F6-869F-40B1-8975-92FF2042F4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b="1" dirty="0"/>
              <a:t>Janick Matter</a:t>
            </a:r>
          </a:p>
          <a:p>
            <a:r>
              <a:rPr lang="de-DE"/>
              <a:t>April 2025</a:t>
            </a:r>
            <a:endParaRPr lang="de-DE" dirty="0"/>
          </a:p>
          <a:p>
            <a:r>
              <a:rPr lang="de-DE" sz="1100" b="1" dirty="0"/>
              <a:t>Persönliche</a:t>
            </a:r>
            <a:r>
              <a:rPr lang="de-DE" sz="1100" dirty="0"/>
              <a:t> Inputs</a:t>
            </a:r>
            <a:endParaRPr lang="de-CH" sz="11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1DD1B0-587E-30E1-14E0-26E0BC8DFCB3}"/>
                  </a:ext>
                </a:extLst>
              </p14:cNvPr>
              <p14:cNvContentPartPr/>
              <p14:nvPr/>
            </p14:nvContentPartPr>
            <p14:xfrm>
              <a:off x="2146058" y="602258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1DD1B0-587E-30E1-14E0-26E0BC8DFC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9938" y="6016462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6CF9E23-0C31-ABC5-B2F3-FF9BFC5DBB02}"/>
                  </a:ext>
                </a:extLst>
              </p14:cNvPr>
              <p14:cNvContentPartPr/>
              <p14:nvPr/>
            </p14:nvContentPartPr>
            <p14:xfrm>
              <a:off x="1026949" y="4572327"/>
              <a:ext cx="976680" cy="196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6CF9E23-0C31-ABC5-B2F3-FF9BFC5DBB0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20829" y="4566207"/>
                <a:ext cx="988920" cy="20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644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C67-4DAE-C249-A7F4-71907C95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5996035" cy="1260000"/>
          </a:xfrm>
        </p:spPr>
        <p:txBody>
          <a:bodyPr/>
          <a:lstStyle/>
          <a:p>
            <a:r>
              <a:rPr lang="en-CH" dirty="0"/>
              <a:t>PPS, P&amp;S, P, S.. </a:t>
            </a:r>
            <a:r>
              <a:rPr lang="en-GB" dirty="0"/>
              <a:t>U</a:t>
            </a:r>
            <a:r>
              <a:rPr lang="en-CH" dirty="0"/>
              <a:t>nd so weiter…</a:t>
            </a:r>
            <a:br>
              <a:rPr lang="en-CH" dirty="0"/>
            </a:br>
            <a:r>
              <a:rPr lang="en-CH" sz="1600" dirty="0"/>
              <a:t>the tricky part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3DEE7-515F-6D4F-B703-AED3A6BE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AFE7-317E-4912-B75C-DD6945F82242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7D2A7-D569-8641-AC20-0A197EF3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10</a:t>
            </a:fld>
            <a:endParaRPr lang="de-CH" noProof="0"/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3A09BC2E-412A-F347-8F88-6032BC5E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34" y="1030161"/>
            <a:ext cx="5701332" cy="490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59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996A-57E9-764F-85AB-7F4F7F38D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751305"/>
            <a:ext cx="11144212" cy="4932524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</a:rPr>
              <a:t>K</a:t>
            </a:r>
            <a:r>
              <a:rPr lang="en-CH" sz="1600" dirty="0">
                <a:solidFill>
                  <a:srgbClr val="FF0000"/>
                </a:solidFill>
              </a:rPr>
              <a:t>eine Garantie für Vollständigkeit! (</a:t>
            </a:r>
            <a:r>
              <a:rPr lang="en-CH" sz="1600" dirty="0">
                <a:solidFill>
                  <a:srgbClr val="FF0000"/>
                </a:solidFill>
                <a:sym typeface="Wingdings" pitchFamily="2" charset="2"/>
              </a:rPr>
              <a:t> Studienreglement/sekretariat oder </a:t>
            </a:r>
            <a:r>
              <a:rPr lang="en-GB" sz="1600" dirty="0">
                <a:solidFill>
                  <a:srgbClr val="FF0000"/>
                </a:solidFill>
                <a:sym typeface="Wingdings" pitchFamily="2" charset="2"/>
                <a:hlinkClick r:id="rId2"/>
              </a:rPr>
              <a:t>https://</a:t>
            </a:r>
            <a:r>
              <a:rPr lang="en-GB" sz="1600" dirty="0" err="1">
                <a:solidFill>
                  <a:srgbClr val="FF0000"/>
                </a:solidFill>
                <a:sym typeface="Wingdings" pitchFamily="2" charset="2"/>
                <a:hlinkClick r:id="rId2"/>
              </a:rPr>
              <a:t>ee.ethz.ch</a:t>
            </a:r>
            <a:r>
              <a:rPr lang="en-GB" sz="1600" dirty="0">
                <a:solidFill>
                  <a:srgbClr val="FF0000"/>
                </a:solidFill>
                <a:sym typeface="Wingdings" pitchFamily="2" charset="2"/>
                <a:hlinkClick r:id="rId2"/>
              </a:rPr>
              <a:t>/de/</a:t>
            </a:r>
            <a:r>
              <a:rPr lang="en-GB" sz="1600" dirty="0" err="1">
                <a:solidFill>
                  <a:srgbClr val="FF0000"/>
                </a:solidFill>
                <a:sym typeface="Wingdings" pitchFamily="2" charset="2"/>
                <a:hlinkClick r:id="rId2"/>
              </a:rPr>
              <a:t>studium</a:t>
            </a:r>
            <a:r>
              <a:rPr lang="en-GB" sz="1600" dirty="0">
                <a:solidFill>
                  <a:srgbClr val="FF0000"/>
                </a:solidFill>
                <a:sym typeface="Wingdings" pitchFamily="2" charset="2"/>
                <a:hlinkClick r:id="rId2"/>
              </a:rPr>
              <a:t>/</a:t>
            </a:r>
            <a:r>
              <a:rPr lang="en-GB" sz="1600" dirty="0" err="1">
                <a:solidFill>
                  <a:srgbClr val="FF0000"/>
                </a:solidFill>
                <a:sym typeface="Wingdings" pitchFamily="2" charset="2"/>
                <a:hlinkClick r:id="rId2"/>
              </a:rPr>
              <a:t>bachelorstudiengang</a:t>
            </a:r>
            <a:r>
              <a:rPr lang="en-GB" sz="1600" dirty="0">
                <a:solidFill>
                  <a:srgbClr val="FF0000"/>
                </a:solidFill>
                <a:sym typeface="Wingdings" pitchFamily="2" charset="2"/>
                <a:hlinkClick r:id="rId2"/>
              </a:rPr>
              <a:t>/</a:t>
            </a:r>
            <a:r>
              <a:rPr lang="en-GB" sz="1600" dirty="0" err="1">
                <a:solidFill>
                  <a:srgbClr val="FF0000"/>
                </a:solidFill>
                <a:sym typeface="Wingdings" pitchFamily="2" charset="2"/>
                <a:hlinkClick r:id="rId2"/>
              </a:rPr>
              <a:t>drittes-studienjahr</a:t>
            </a:r>
            <a:r>
              <a:rPr lang="en-GB" sz="1600" dirty="0">
                <a:solidFill>
                  <a:srgbClr val="FF0000"/>
                </a:solidFill>
                <a:sym typeface="Wingdings" pitchFamily="2" charset="2"/>
                <a:hlinkClick r:id="rId2"/>
              </a:rPr>
              <a:t>/</a:t>
            </a:r>
            <a:r>
              <a:rPr lang="en-GB" sz="1600" dirty="0" err="1">
                <a:solidFill>
                  <a:srgbClr val="FF0000"/>
                </a:solidFill>
                <a:sym typeface="Wingdings" pitchFamily="2" charset="2"/>
                <a:hlinkClick r:id="rId2"/>
              </a:rPr>
              <a:t>praktika-projekte-seminare.html</a:t>
            </a:r>
            <a:r>
              <a:rPr lang="en-CH" sz="16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CH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H" sz="1600" dirty="0"/>
              <a:t>P&amp;S ECTS können generell auf verschiedene (und verschieden aufwändige) Varianten geholt werden, ab dem 3. Semester:</a:t>
            </a:r>
          </a:p>
          <a:p>
            <a:pPr marL="0" indent="0">
              <a:buNone/>
            </a:pPr>
            <a:endParaRPr lang="en-CH" sz="1600" dirty="0"/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CH" sz="1600" b="1" dirty="0"/>
              <a:t>P&amp;S Kurse 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r>
              <a:rPr lang="en-CH" sz="1600" dirty="0"/>
              <a:t>Sehr mühsame Angelegenheit, aber wahrscheinlich notwendig </a:t>
            </a:r>
            <a:r>
              <a:rPr lang="en-CH" sz="1600" dirty="0">
                <a:sym typeface="Wingdings" pitchFamily="2" charset="2"/>
              </a:rPr>
              <a:t>:(  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r>
              <a:rPr lang="en-CH" sz="1600" dirty="0"/>
              <a:t>unterschiedliche Anzahl ECTS pro Kurs  (1 – 4 ECTS) 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r>
              <a:rPr lang="en-CH" sz="1600" dirty="0"/>
              <a:t>Die Kurse dauern meist ein ganzes Semester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r>
              <a:rPr lang="en-CH" sz="1600" dirty="0"/>
              <a:t>Aufnahme durch zufälliges Los/Bewerbungsverfahren.. </a:t>
            </a:r>
          </a:p>
          <a:p>
            <a:pPr marL="1898650" lvl="3" indent="-285750">
              <a:buFont typeface="Arial" panose="020B0604020202020204" pitchFamily="34" charset="0"/>
              <a:buChar char="•"/>
            </a:pPr>
            <a:r>
              <a:rPr lang="en-CH" sz="1600" dirty="0"/>
              <a:t>Ablauf:</a:t>
            </a:r>
          </a:p>
          <a:p>
            <a:pPr marL="2438400" lvl="4" indent="-285750">
              <a:buFont typeface="Arial" panose="020B0604020202020204" pitchFamily="34" charset="0"/>
              <a:buChar char="•"/>
            </a:pPr>
            <a:r>
              <a:rPr lang="en-CH" sz="1600" dirty="0"/>
              <a:t>Mail mit Link zur Anmelde/Bewerbungsseite mit den P&amp;S Kursen</a:t>
            </a:r>
          </a:p>
          <a:p>
            <a:pPr marL="2438400" lvl="4" indent="-285750">
              <a:buFont typeface="Arial" panose="020B0604020202020204" pitchFamily="34" charset="0"/>
              <a:buChar char="•"/>
            </a:pPr>
            <a:r>
              <a:rPr lang="en-CH" sz="1600" dirty="0"/>
              <a:t>Angabe von Priorität und gewünschten Credits</a:t>
            </a:r>
          </a:p>
          <a:p>
            <a:pPr marL="2438400" lvl="4" indent="-285750">
              <a:buFont typeface="Arial" panose="020B0604020202020204" pitchFamily="34" charset="0"/>
              <a:buChar char="•"/>
            </a:pPr>
            <a:r>
              <a:rPr lang="en-CH" sz="1600" dirty="0"/>
              <a:t>Losverfahren (Ihr kriegt wieder eine mail mit den Kursen, zu welchen Ihr zugeteilt wurdet und weiteren Infos)</a:t>
            </a:r>
          </a:p>
          <a:p>
            <a:pPr marL="2438400" lvl="4" indent="-285750">
              <a:buFont typeface="Arial" panose="020B0604020202020204" pitchFamily="34" charset="0"/>
              <a:buChar char="•"/>
            </a:pPr>
            <a:r>
              <a:rPr lang="en-CH" sz="1600" dirty="0"/>
              <a:t>Möglichkeit euch von eurem Kurs auszutragen bzw. </a:t>
            </a:r>
            <a:r>
              <a:rPr lang="en-GB" sz="1600" dirty="0"/>
              <a:t>z</a:t>
            </a:r>
            <a:r>
              <a:rPr lang="en-CH" sz="1600" dirty="0"/>
              <a:t>u tauschen (via Excel sheet, das in dem Bestätigungsmail ist…)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r>
              <a:rPr lang="en-CH" sz="1600" dirty="0">
                <a:solidFill>
                  <a:srgbClr val="FF0000"/>
                </a:solidFill>
              </a:rPr>
              <a:t>Risiko, dass Ihr für keinen Kurs ausgewählt werdet (!!!)</a:t>
            </a:r>
          </a:p>
          <a:p>
            <a:pPr marL="1898650" lvl="3" indent="-285750">
              <a:buFont typeface="Arial" panose="020B0604020202020204" pitchFamily="34" charset="0"/>
              <a:buChar char="•"/>
            </a:pPr>
            <a:r>
              <a:rPr lang="en-CH" sz="1400" dirty="0">
                <a:solidFill>
                  <a:srgbClr val="FF0000"/>
                </a:solidFill>
              </a:rPr>
              <a:t>Verkalkuliert euch nicht in eurer Studienplanung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endParaRPr lang="en-CH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13ED8-2B47-9D43-A1D2-0970F317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D4794-90E3-8543-B383-AF8EC19D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 err="1"/>
              <a:t>jamatter@ethz.ch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5392-398E-A74A-8958-39C8A7A6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11</a:t>
            </a:fld>
            <a:endParaRPr lang="de-CH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A0F4EB-0146-F04C-9FF6-F45735C3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CH" dirty="0"/>
              <a:t>Studienplanung:	</a:t>
            </a:r>
            <a:r>
              <a:rPr lang="en-CH" sz="1600" dirty="0">
                <a:solidFill>
                  <a:srgbClr val="00B050"/>
                </a:solidFill>
              </a:rPr>
              <a:t>Praktika, Projekte &amp; Seminare – </a:t>
            </a:r>
            <a:r>
              <a:rPr lang="en-CH" sz="1200" dirty="0">
                <a:solidFill>
                  <a:srgbClr val="00B050"/>
                </a:solidFill>
              </a:rPr>
              <a:t>here the pain starts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A51D1-F337-014D-A69C-909ED9AF5C6A}"/>
              </a:ext>
            </a:extLst>
          </p:cNvPr>
          <p:cNvSpPr txBox="1"/>
          <p:nvPr/>
        </p:nvSpPr>
        <p:spPr>
          <a:xfrm>
            <a:off x="8686800" y="260351"/>
            <a:ext cx="3356517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H" sz="1600" dirty="0"/>
              <a:t>Insgesamt:	15(!!!) ECTS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5AE9A3-D600-7246-A7BE-20520CB27420}"/>
              </a:ext>
            </a:extLst>
          </p:cNvPr>
          <p:cNvSpPr txBox="1">
            <a:spLocks/>
          </p:cNvSpPr>
          <p:nvPr/>
        </p:nvSpPr>
        <p:spPr>
          <a:xfrm>
            <a:off x="2324100" y="66748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3916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996A-57E9-764F-85AB-7F4F7F38D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814664"/>
            <a:ext cx="11144212" cy="4932524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</a:rPr>
              <a:t>K</a:t>
            </a:r>
            <a:r>
              <a:rPr lang="en-CH" sz="1600" dirty="0">
                <a:solidFill>
                  <a:srgbClr val="FF0000"/>
                </a:solidFill>
              </a:rPr>
              <a:t>eine Garantie für Vollständigkeit! (</a:t>
            </a:r>
            <a:r>
              <a:rPr lang="en-CH" sz="1600" dirty="0">
                <a:solidFill>
                  <a:srgbClr val="FF0000"/>
                </a:solidFill>
                <a:sym typeface="Wingdings" pitchFamily="2" charset="2"/>
              </a:rPr>
              <a:t> Studienreglement/sekretariat oder </a:t>
            </a:r>
            <a:r>
              <a:rPr lang="en-GB" sz="1600" dirty="0">
                <a:solidFill>
                  <a:srgbClr val="FF0000"/>
                </a:solidFill>
                <a:sym typeface="Wingdings" pitchFamily="2" charset="2"/>
                <a:hlinkClick r:id="rId2"/>
              </a:rPr>
              <a:t>https://</a:t>
            </a:r>
            <a:r>
              <a:rPr lang="en-GB" sz="1600" dirty="0" err="1">
                <a:solidFill>
                  <a:srgbClr val="FF0000"/>
                </a:solidFill>
                <a:sym typeface="Wingdings" pitchFamily="2" charset="2"/>
                <a:hlinkClick r:id="rId2"/>
              </a:rPr>
              <a:t>ee.ethz.ch</a:t>
            </a:r>
            <a:r>
              <a:rPr lang="en-GB" sz="1600" dirty="0">
                <a:solidFill>
                  <a:srgbClr val="FF0000"/>
                </a:solidFill>
                <a:sym typeface="Wingdings" pitchFamily="2" charset="2"/>
                <a:hlinkClick r:id="rId2"/>
              </a:rPr>
              <a:t>/de/</a:t>
            </a:r>
            <a:r>
              <a:rPr lang="en-GB" sz="1600" dirty="0" err="1">
                <a:solidFill>
                  <a:srgbClr val="FF0000"/>
                </a:solidFill>
                <a:sym typeface="Wingdings" pitchFamily="2" charset="2"/>
                <a:hlinkClick r:id="rId2"/>
              </a:rPr>
              <a:t>studium</a:t>
            </a:r>
            <a:r>
              <a:rPr lang="en-GB" sz="1600" dirty="0">
                <a:solidFill>
                  <a:srgbClr val="FF0000"/>
                </a:solidFill>
                <a:sym typeface="Wingdings" pitchFamily="2" charset="2"/>
                <a:hlinkClick r:id="rId2"/>
              </a:rPr>
              <a:t>/</a:t>
            </a:r>
            <a:r>
              <a:rPr lang="en-GB" sz="1600" dirty="0" err="1">
                <a:solidFill>
                  <a:srgbClr val="FF0000"/>
                </a:solidFill>
                <a:sym typeface="Wingdings" pitchFamily="2" charset="2"/>
                <a:hlinkClick r:id="rId2"/>
              </a:rPr>
              <a:t>bachelorstudiengang</a:t>
            </a:r>
            <a:r>
              <a:rPr lang="en-GB" sz="1600" dirty="0">
                <a:solidFill>
                  <a:srgbClr val="FF0000"/>
                </a:solidFill>
                <a:sym typeface="Wingdings" pitchFamily="2" charset="2"/>
                <a:hlinkClick r:id="rId2"/>
              </a:rPr>
              <a:t>/</a:t>
            </a:r>
            <a:r>
              <a:rPr lang="en-GB" sz="1600" dirty="0" err="1">
                <a:solidFill>
                  <a:srgbClr val="FF0000"/>
                </a:solidFill>
                <a:sym typeface="Wingdings" pitchFamily="2" charset="2"/>
                <a:hlinkClick r:id="rId2"/>
              </a:rPr>
              <a:t>drittes-studienjahr</a:t>
            </a:r>
            <a:r>
              <a:rPr lang="en-GB" sz="1600" dirty="0">
                <a:solidFill>
                  <a:srgbClr val="FF0000"/>
                </a:solidFill>
                <a:sym typeface="Wingdings" pitchFamily="2" charset="2"/>
                <a:hlinkClick r:id="rId2"/>
              </a:rPr>
              <a:t>/</a:t>
            </a:r>
            <a:r>
              <a:rPr lang="en-GB" sz="1600" dirty="0" err="1">
                <a:solidFill>
                  <a:srgbClr val="FF0000"/>
                </a:solidFill>
                <a:sym typeface="Wingdings" pitchFamily="2" charset="2"/>
                <a:hlinkClick r:id="rId2"/>
              </a:rPr>
              <a:t>praktika-projekte-seminare.html</a:t>
            </a:r>
            <a:r>
              <a:rPr lang="en-CH" sz="16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CH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H" sz="1600" dirty="0"/>
              <a:t>P&amp;S ECTS können generell auf verschiedene (und verschieden aufwändige) Varianten geholt werden:</a:t>
            </a:r>
          </a:p>
          <a:p>
            <a:pPr marL="1073150" lvl="2" indent="0">
              <a:buNone/>
            </a:pPr>
            <a:endParaRPr lang="en-CH" sz="1600" dirty="0"/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GB" sz="1600" b="1" dirty="0"/>
              <a:t>“A</a:t>
            </a:r>
            <a:r>
              <a:rPr lang="en-CH" sz="1600" b="1" dirty="0"/>
              <a:t>llgemeine Fachpraktika” = FP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r>
              <a:rPr lang="en-GB" sz="1600" dirty="0"/>
              <a:t>S</a:t>
            </a:r>
            <a:r>
              <a:rPr lang="en-CH" sz="1600" dirty="0"/>
              <a:t>chon pain, aber definitiv machbar! 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r>
              <a:rPr lang="en-CH" sz="1600" dirty="0"/>
              <a:t>Dauern nur einen Nachmittag pro Fachpraktika</a:t>
            </a:r>
          </a:p>
          <a:p>
            <a:pPr marL="1898650" lvl="3" indent="-285750">
              <a:buFont typeface="Arial" panose="020B0604020202020204" pitchFamily="34" charset="0"/>
              <a:buChar char="•"/>
            </a:pPr>
            <a:r>
              <a:rPr lang="en-CH" sz="1600" dirty="0"/>
              <a:t>Ablauf:</a:t>
            </a:r>
          </a:p>
          <a:p>
            <a:pPr marL="2438400" lvl="4" indent="-285750">
              <a:buFont typeface="Arial" panose="020B0604020202020204" pitchFamily="34" charset="0"/>
              <a:buChar char="•"/>
            </a:pPr>
            <a:r>
              <a:rPr lang="en-CH" sz="1600" dirty="0"/>
              <a:t>Einschreibung für jeden Nachmittag über: </a:t>
            </a:r>
            <a:r>
              <a:rPr lang="en-GB" sz="1600" dirty="0">
                <a:hlinkClick r:id="rId3"/>
              </a:rPr>
              <a:t>https://fpapp.ee.ethz.ch/en/no_cache/primary-navi-row-3/laboratory-courses/registration.html</a:t>
            </a:r>
            <a:r>
              <a:rPr lang="en-CH" sz="1600" dirty="0"/>
              <a:t>)</a:t>
            </a:r>
          </a:p>
          <a:p>
            <a:pPr marL="2438400" lvl="4" indent="-285750">
              <a:buFont typeface="Arial" panose="020B0604020202020204" pitchFamily="34" charset="0"/>
              <a:buChar char="•"/>
            </a:pPr>
            <a:r>
              <a:rPr lang="en-CH" sz="1600" dirty="0"/>
              <a:t>1 Fachpraktikum Nachmittag = 0.25 ECTS (können nur in “Bundles” eingelöst werden)</a:t>
            </a:r>
          </a:p>
          <a:p>
            <a:pPr marL="2438400" lvl="4" indent="-285750">
              <a:buFont typeface="Arial" panose="020B0604020202020204" pitchFamily="34" charset="0"/>
              <a:buChar char="•"/>
            </a:pPr>
            <a:r>
              <a:rPr lang="en-CH" sz="1600" dirty="0"/>
              <a:t>Max. 6 ECTS mit Fachpraktika holbar (à 2 oder 4 ECTS Bundles)</a:t>
            </a:r>
          </a:p>
          <a:p>
            <a:pPr marL="2438400" lvl="4" indent="-285750">
              <a:buFont typeface="Arial" panose="020B0604020202020204" pitchFamily="34" charset="0"/>
              <a:buChar char="•"/>
            </a:pPr>
            <a:r>
              <a:rPr lang="en-CH" sz="1600" dirty="0"/>
              <a:t>Einlösen via Mail ans Studiensekretariat (nachdem Ihr die 8 und/oder 16 FP gemacht habt)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r>
              <a:rPr lang="en-CH" sz="1600" dirty="0">
                <a:solidFill>
                  <a:srgbClr val="00AC36"/>
                </a:solidFill>
              </a:rPr>
              <a:t>Geringeres Risiko, keinen Platz in einem FP zu bekommen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r>
              <a:rPr lang="en-CH" sz="1600" dirty="0">
                <a:solidFill>
                  <a:srgbClr val="00AC36"/>
                </a:solidFill>
              </a:rPr>
              <a:t>Oft nur minime (oder keine) Vorbereitung nötig, und sehr schwer nicht zu “bestehen”</a:t>
            </a:r>
          </a:p>
          <a:p>
            <a:pPr marL="1898650" lvl="3" indent="-285750">
              <a:buFont typeface="Arial" panose="020B0604020202020204" pitchFamily="34" charset="0"/>
              <a:buChar char="•"/>
            </a:pPr>
            <a:r>
              <a:rPr lang="en-CH" sz="1400" dirty="0">
                <a:solidFill>
                  <a:srgbClr val="00AC36"/>
                </a:solidFill>
              </a:rPr>
              <a:t>Tauscht eure Lösungen zu den jeweiligen FP untereinander aus.. </a:t>
            </a:r>
            <a:r>
              <a:rPr lang="en-GB" sz="1400" dirty="0">
                <a:solidFill>
                  <a:srgbClr val="00AC36"/>
                </a:solidFill>
              </a:rPr>
              <a:t>I</a:t>
            </a:r>
            <a:r>
              <a:rPr lang="en-CH" sz="1400" dirty="0">
                <a:solidFill>
                  <a:srgbClr val="00AC36"/>
                </a:solidFill>
              </a:rPr>
              <a:t>hr kennts ja </a:t>
            </a:r>
            <a:r>
              <a:rPr lang="en-CH" sz="1400" dirty="0">
                <a:solidFill>
                  <a:srgbClr val="00AC36"/>
                </a:solidFill>
                <a:sym typeface="Wingdings" pitchFamily="2" charset="2"/>
              </a:rPr>
              <a:t>:)</a:t>
            </a:r>
            <a:endParaRPr lang="en-CH" sz="1400" dirty="0">
              <a:solidFill>
                <a:srgbClr val="00AC3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13ED8-2B47-9D43-A1D2-0970F317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D4794-90E3-8543-B383-AF8EC19D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 err="1"/>
              <a:t>jamatter@ethz.ch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5392-398E-A74A-8958-39C8A7A6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12</a:t>
            </a:fld>
            <a:endParaRPr lang="de-CH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A0F4EB-0146-F04C-9FF6-F45735C3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CH" dirty="0"/>
              <a:t>Studienplanung:	</a:t>
            </a:r>
            <a:r>
              <a:rPr lang="en-CH" sz="1600" dirty="0">
                <a:solidFill>
                  <a:srgbClr val="00B050"/>
                </a:solidFill>
              </a:rPr>
              <a:t>Praktika, Projekte &amp; Seminare – </a:t>
            </a:r>
            <a:r>
              <a:rPr lang="en-CH" sz="1200" dirty="0">
                <a:solidFill>
                  <a:srgbClr val="00B050"/>
                </a:solidFill>
              </a:rPr>
              <a:t>here the pain starts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A51D1-F337-014D-A69C-909ED9AF5C6A}"/>
              </a:ext>
            </a:extLst>
          </p:cNvPr>
          <p:cNvSpPr txBox="1"/>
          <p:nvPr/>
        </p:nvSpPr>
        <p:spPr>
          <a:xfrm>
            <a:off x="8686800" y="260351"/>
            <a:ext cx="3356517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H" sz="1600" dirty="0"/>
              <a:t>Insgesamt:	15(!!!) ECTS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5AE9A3-D600-7246-A7BE-20520CB27420}"/>
              </a:ext>
            </a:extLst>
          </p:cNvPr>
          <p:cNvSpPr txBox="1">
            <a:spLocks/>
          </p:cNvSpPr>
          <p:nvPr/>
        </p:nvSpPr>
        <p:spPr>
          <a:xfrm>
            <a:off x="2324100" y="66748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5942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996A-57E9-764F-85AB-7F4F7F38D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814664"/>
            <a:ext cx="11144212" cy="4932524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rgbClr val="FF0000"/>
                </a:solidFill>
              </a:rPr>
              <a:t>K</a:t>
            </a:r>
            <a:r>
              <a:rPr lang="en-CH" sz="1600" dirty="0">
                <a:solidFill>
                  <a:srgbClr val="FF0000"/>
                </a:solidFill>
              </a:rPr>
              <a:t>eine Garantie für Vollständigkeit! (</a:t>
            </a:r>
            <a:r>
              <a:rPr lang="en-CH" sz="1600" dirty="0">
                <a:solidFill>
                  <a:srgbClr val="FF0000"/>
                </a:solidFill>
                <a:sym typeface="Wingdings" pitchFamily="2" charset="2"/>
              </a:rPr>
              <a:t> Studienreglement/sekretariat oder </a:t>
            </a:r>
            <a:r>
              <a:rPr lang="en-GB" sz="1600" dirty="0">
                <a:solidFill>
                  <a:srgbClr val="FF0000"/>
                </a:solidFill>
                <a:sym typeface="Wingdings" pitchFamily="2" charset="2"/>
                <a:hlinkClick r:id="rId2"/>
              </a:rPr>
              <a:t>https://</a:t>
            </a:r>
            <a:r>
              <a:rPr lang="en-GB" sz="1600" dirty="0" err="1">
                <a:solidFill>
                  <a:srgbClr val="FF0000"/>
                </a:solidFill>
                <a:sym typeface="Wingdings" pitchFamily="2" charset="2"/>
                <a:hlinkClick r:id="rId2"/>
              </a:rPr>
              <a:t>ee.ethz.ch</a:t>
            </a:r>
            <a:r>
              <a:rPr lang="en-GB" sz="1600" dirty="0">
                <a:solidFill>
                  <a:srgbClr val="FF0000"/>
                </a:solidFill>
                <a:sym typeface="Wingdings" pitchFamily="2" charset="2"/>
                <a:hlinkClick r:id="rId2"/>
              </a:rPr>
              <a:t>/de/</a:t>
            </a:r>
            <a:r>
              <a:rPr lang="en-GB" sz="1600" dirty="0" err="1">
                <a:solidFill>
                  <a:srgbClr val="FF0000"/>
                </a:solidFill>
                <a:sym typeface="Wingdings" pitchFamily="2" charset="2"/>
                <a:hlinkClick r:id="rId2"/>
              </a:rPr>
              <a:t>studium</a:t>
            </a:r>
            <a:r>
              <a:rPr lang="en-GB" sz="1600" dirty="0">
                <a:solidFill>
                  <a:srgbClr val="FF0000"/>
                </a:solidFill>
                <a:sym typeface="Wingdings" pitchFamily="2" charset="2"/>
                <a:hlinkClick r:id="rId2"/>
              </a:rPr>
              <a:t>/</a:t>
            </a:r>
            <a:r>
              <a:rPr lang="en-GB" sz="1600" dirty="0" err="1">
                <a:solidFill>
                  <a:srgbClr val="FF0000"/>
                </a:solidFill>
                <a:sym typeface="Wingdings" pitchFamily="2" charset="2"/>
                <a:hlinkClick r:id="rId2"/>
              </a:rPr>
              <a:t>bachelorstudiengang</a:t>
            </a:r>
            <a:r>
              <a:rPr lang="en-GB" sz="1600" dirty="0">
                <a:solidFill>
                  <a:srgbClr val="FF0000"/>
                </a:solidFill>
                <a:sym typeface="Wingdings" pitchFamily="2" charset="2"/>
                <a:hlinkClick r:id="rId2"/>
              </a:rPr>
              <a:t>/</a:t>
            </a:r>
            <a:r>
              <a:rPr lang="en-GB" sz="1600" dirty="0" err="1">
                <a:solidFill>
                  <a:srgbClr val="FF0000"/>
                </a:solidFill>
                <a:sym typeface="Wingdings" pitchFamily="2" charset="2"/>
                <a:hlinkClick r:id="rId2"/>
              </a:rPr>
              <a:t>drittes-studienjahr</a:t>
            </a:r>
            <a:r>
              <a:rPr lang="en-GB" sz="1600" dirty="0">
                <a:solidFill>
                  <a:srgbClr val="FF0000"/>
                </a:solidFill>
                <a:sym typeface="Wingdings" pitchFamily="2" charset="2"/>
                <a:hlinkClick r:id="rId2"/>
              </a:rPr>
              <a:t>/</a:t>
            </a:r>
            <a:r>
              <a:rPr lang="en-GB" sz="1600" dirty="0" err="1">
                <a:solidFill>
                  <a:srgbClr val="FF0000"/>
                </a:solidFill>
                <a:sym typeface="Wingdings" pitchFamily="2" charset="2"/>
                <a:hlinkClick r:id="rId2"/>
              </a:rPr>
              <a:t>praktika-projekte-seminare.html</a:t>
            </a:r>
            <a:r>
              <a:rPr lang="en-CH" sz="16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n-CH" sz="1600" dirty="0">
              <a:solidFill>
                <a:srgbClr val="FF0000"/>
              </a:solidFill>
            </a:endParaRP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CH" sz="1600" b="1" dirty="0"/>
              <a:t>Semesterarbeiten/Gruppenarbeit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r>
              <a:rPr lang="en-CH" sz="1600" dirty="0"/>
              <a:t>Arbeit à </a:t>
            </a:r>
            <a:r>
              <a:rPr lang="en-CH" sz="1600" dirty="0">
                <a:solidFill>
                  <a:srgbClr val="00B050"/>
                </a:solidFill>
              </a:rPr>
              <a:t>6 ECTS </a:t>
            </a:r>
            <a:r>
              <a:rPr lang="en-CH" sz="1600" dirty="0"/>
              <a:t>über ein “beliebiges” Thema (auch in Gruppen möglich)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r>
              <a:rPr lang="en-CH" sz="1600" dirty="0"/>
              <a:t>Betreuender Professor/Doktorand und Thema (und Gruppe) finden und let’s go.. 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keine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eigenen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Erfahrungen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mit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Gruppenarbeiten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CH" sz="16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sz="1600" dirty="0"/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CH" sz="1600" b="1" dirty="0"/>
              <a:t>Fokus-Projekte</a:t>
            </a:r>
            <a:r>
              <a:rPr lang="en-CH" sz="1600" dirty="0"/>
              <a:t> (gibt </a:t>
            </a:r>
            <a:r>
              <a:rPr lang="en-CH" sz="1600" dirty="0">
                <a:solidFill>
                  <a:srgbClr val="00B050"/>
                </a:solidFill>
              </a:rPr>
              <a:t>14 ECTS</a:t>
            </a:r>
            <a:r>
              <a:rPr lang="en-CH" sz="1600" dirty="0"/>
              <a:t>, aber sehr kompetitiv und begrenzte Plätze)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r>
              <a:rPr lang="en-CH" sz="1600" dirty="0"/>
              <a:t>Oftmals mit einem Zusatzsemester verbunden, da sehr zeitaufwändig!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keine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eigenen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Erfahrungen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mit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Fokusprojekten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CH" sz="1600" dirty="0">
              <a:solidFill>
                <a:schemeClr val="bg1">
                  <a:lumMod val="50000"/>
                </a:schemeClr>
              </a:solidFill>
            </a:endParaRPr>
          </a:p>
          <a:p>
            <a:pPr marL="1358900" lvl="2" indent="-285750">
              <a:buFont typeface="Arial" panose="020B0604020202020204" pitchFamily="34" charset="0"/>
              <a:buChar char="•"/>
            </a:pPr>
            <a:endParaRPr lang="en-CH" sz="1600" dirty="0"/>
          </a:p>
          <a:p>
            <a:pPr marL="1073150" lvl="2" indent="0">
              <a:buNone/>
            </a:pPr>
            <a:endParaRPr lang="en-CH" sz="1600" dirty="0"/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CH" sz="1600" b="1" dirty="0"/>
              <a:t>Industriepraktika</a:t>
            </a:r>
            <a:r>
              <a:rPr lang="en-CH" sz="1600" dirty="0"/>
              <a:t> </a:t>
            </a:r>
            <a:r>
              <a:rPr lang="en-CH" sz="1600" dirty="0">
                <a:solidFill>
                  <a:schemeClr val="bg1">
                    <a:lumMod val="50000"/>
                  </a:schemeClr>
                </a:solidFill>
              </a:rPr>
              <a:t>(gar keine Erfahrungen tbh)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13ED8-2B47-9D43-A1D2-0970F317E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D4794-90E3-8543-B383-AF8EC19D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 err="1"/>
              <a:t>jamatter@ethz.ch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15392-398E-A74A-8958-39C8A7A64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13</a:t>
            </a:fld>
            <a:endParaRPr lang="de-CH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A0F4EB-0146-F04C-9FF6-F45735C3C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CH" dirty="0"/>
              <a:t>Studienplanung:	</a:t>
            </a:r>
            <a:r>
              <a:rPr lang="en-CH" sz="1600" dirty="0">
                <a:solidFill>
                  <a:srgbClr val="00B050"/>
                </a:solidFill>
              </a:rPr>
              <a:t>Praktika, Projekte &amp; Seminare – </a:t>
            </a:r>
            <a:r>
              <a:rPr lang="en-CH" sz="1200" dirty="0">
                <a:solidFill>
                  <a:srgbClr val="00B050"/>
                </a:solidFill>
              </a:rPr>
              <a:t>here the pain starts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A51D1-F337-014D-A69C-909ED9AF5C6A}"/>
              </a:ext>
            </a:extLst>
          </p:cNvPr>
          <p:cNvSpPr txBox="1"/>
          <p:nvPr/>
        </p:nvSpPr>
        <p:spPr>
          <a:xfrm>
            <a:off x="8686800" y="260351"/>
            <a:ext cx="3356517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H" sz="1600" dirty="0"/>
              <a:t>Insgesamt:	15(!!!) ECTS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05AE9A3-D600-7246-A7BE-20520CB27420}"/>
              </a:ext>
            </a:extLst>
          </p:cNvPr>
          <p:cNvSpPr txBox="1">
            <a:spLocks/>
          </p:cNvSpPr>
          <p:nvPr/>
        </p:nvSpPr>
        <p:spPr>
          <a:xfrm>
            <a:off x="2324100" y="66748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634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D38A6-7F49-72DB-E552-5DB4A48FF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FC2E8-97E2-5552-0A33-E3605558F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751305"/>
            <a:ext cx="11144212" cy="4932524"/>
          </a:xfrm>
        </p:spPr>
        <p:txBody>
          <a:bodyPr/>
          <a:lstStyle/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r>
              <a:rPr lang="de-CH" sz="1600" dirty="0"/>
              <a:t>Einfache </a:t>
            </a:r>
            <a:r>
              <a:rPr lang="en-CH" sz="1600" b="1"/>
              <a:t>P&amp;S Kurse</a:t>
            </a:r>
            <a:r>
              <a:rPr lang="de-CH" sz="1600" b="1" dirty="0"/>
              <a:t> (eigene Erfahrung):</a:t>
            </a:r>
            <a:r>
              <a:rPr lang="en-CH" sz="1600" b="1"/>
              <a:t> 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endParaRPr lang="en-CH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612FE-6674-7351-D0C7-F8E904E4F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AA0FD-67A6-4577-8616-8606EFC3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 err="1"/>
              <a:t>jamatter@ethz.ch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89B90-1472-AFD1-2DCC-2FABC9D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14</a:t>
            </a:fld>
            <a:endParaRPr lang="de-CH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686343-02CB-1775-89C3-D14127B8D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CH"/>
              <a:t>Studienplanung</a:t>
            </a:r>
            <a:r>
              <a:rPr lang="en-CH" dirty="0"/>
              <a:t>:	</a:t>
            </a:r>
            <a:r>
              <a:rPr lang="en-CH" sz="1600" dirty="0">
                <a:solidFill>
                  <a:srgbClr val="00B050"/>
                </a:solidFill>
              </a:rPr>
              <a:t>Praktika, Projekte &amp; Seminare – </a:t>
            </a:r>
            <a:r>
              <a:rPr lang="en-CH" sz="1200" dirty="0">
                <a:solidFill>
                  <a:srgbClr val="00B050"/>
                </a:solidFill>
              </a:rPr>
              <a:t>here the pain starts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9408EE-F59D-8E44-41F5-12461C4A8D4C}"/>
              </a:ext>
            </a:extLst>
          </p:cNvPr>
          <p:cNvSpPr txBox="1"/>
          <p:nvPr/>
        </p:nvSpPr>
        <p:spPr>
          <a:xfrm>
            <a:off x="8686800" y="260351"/>
            <a:ext cx="3356517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H" sz="1600" dirty="0"/>
              <a:t>Insgesamt:	15(!!!) ECTS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45B0A9-0BB5-8584-249D-E7E32BE2D659}"/>
              </a:ext>
            </a:extLst>
          </p:cNvPr>
          <p:cNvSpPr txBox="1">
            <a:spLocks/>
          </p:cNvSpPr>
          <p:nvPr/>
        </p:nvSpPr>
        <p:spPr>
          <a:xfrm>
            <a:off x="2324100" y="6674844"/>
            <a:ext cx="540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pic>
        <p:nvPicPr>
          <p:cNvPr id="10" name="Picture 9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7C4249CE-27EE-490D-2142-182BF78FD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2151366"/>
            <a:ext cx="10464941" cy="2250886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6EB434B6-9232-4D26-9534-AC7D6C501C1E}"/>
              </a:ext>
            </a:extLst>
          </p:cNvPr>
          <p:cNvSpPr/>
          <p:nvPr/>
        </p:nvSpPr>
        <p:spPr>
          <a:xfrm>
            <a:off x="875365" y="2972640"/>
            <a:ext cx="6035040" cy="1463040"/>
          </a:xfrm>
          <a:prstGeom prst="rect">
            <a:avLst/>
          </a:prstGeom>
          <a:solidFill>
            <a:srgbClr val="004F8B">
              <a:alpha val="5000"/>
            </a:srgbClr>
          </a:solidFill>
          <a:ln w="18000">
            <a:solidFill>
              <a:srgbClr val="004F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nl-NL">
              <a:solidFill>
                <a:srgbClr val="004F8B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94F410AD-0F13-4835-965E-185C13C05861}"/>
              </a:ext>
            </a:extLst>
          </p:cNvPr>
          <p:cNvSpPr/>
          <p:nvPr/>
        </p:nvSpPr>
        <p:spPr>
          <a:xfrm>
            <a:off x="1088485" y="2475120"/>
            <a:ext cx="1828800" cy="548640"/>
          </a:xfrm>
          <a:prstGeom prst="rect">
            <a:avLst/>
          </a:prstGeom>
          <a:solidFill>
            <a:srgbClr val="66CC00">
              <a:alpha val="5000"/>
            </a:srgbClr>
          </a:solidFill>
          <a:ln w="18000">
            <a:solidFill>
              <a:srgbClr val="66CC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66CC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375F96-F1AE-FC70-BE76-7028F786DBBC}"/>
              </a:ext>
            </a:extLst>
          </p:cNvPr>
          <p:cNvSpPr txBox="1"/>
          <p:nvPr/>
        </p:nvSpPr>
        <p:spPr>
          <a:xfrm>
            <a:off x="10301735" y="1793095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ighlight>
                  <a:srgbClr val="FFFF00"/>
                </a:highlight>
              </a:rPr>
              <a:t>ECTS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166C5B-FA4A-FEBC-49F3-CC713FA5BA0F}"/>
              </a:ext>
            </a:extLst>
          </p:cNvPr>
          <p:cNvSpPr txBox="1"/>
          <p:nvPr/>
        </p:nvSpPr>
        <p:spPr>
          <a:xfrm>
            <a:off x="1018151" y="4554652"/>
            <a:ext cx="46425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00AC36"/>
                </a:solidFill>
              </a:rPr>
              <a:t>Fachpraktika</a:t>
            </a:r>
            <a:r>
              <a:rPr lang="en-US" sz="1400" dirty="0">
                <a:solidFill>
                  <a:srgbClr val="00AC36"/>
                </a:solidFill>
              </a:rPr>
              <a:t> FP (max 6 </a:t>
            </a:r>
            <a:r>
              <a:rPr lang="en-US" sz="1400" dirty="0" err="1">
                <a:solidFill>
                  <a:srgbClr val="00AC36"/>
                </a:solidFill>
              </a:rPr>
              <a:t>ects</a:t>
            </a:r>
            <a:r>
              <a:rPr lang="en-US" sz="1400" dirty="0">
                <a:solidFill>
                  <a:srgbClr val="00AC36"/>
                </a:solidFill>
              </a:rPr>
              <a:t> </a:t>
            </a:r>
            <a:r>
              <a:rPr lang="en-US" sz="1400" dirty="0" err="1">
                <a:solidFill>
                  <a:srgbClr val="00AC36"/>
                </a:solidFill>
              </a:rPr>
              <a:t>möglich</a:t>
            </a:r>
            <a:r>
              <a:rPr lang="en-US" sz="1400" dirty="0">
                <a:solidFill>
                  <a:srgbClr val="00AC36"/>
                </a:solidFill>
              </a:rPr>
              <a:t> = 24 </a:t>
            </a:r>
            <a:r>
              <a:rPr lang="en-US" sz="1400" dirty="0" err="1">
                <a:solidFill>
                  <a:srgbClr val="00AC36"/>
                </a:solidFill>
              </a:rPr>
              <a:t>Nachmittage</a:t>
            </a:r>
            <a:r>
              <a:rPr lang="en-US" sz="1400" dirty="0">
                <a:solidFill>
                  <a:srgbClr val="00AC36"/>
                </a:solidFill>
              </a:rPr>
              <a:t>)</a:t>
            </a:r>
          </a:p>
          <a:p>
            <a:r>
              <a:rPr lang="en-US" sz="1400" dirty="0">
                <a:solidFill>
                  <a:srgbClr val="215CAF"/>
                </a:solidFill>
              </a:rPr>
              <a:t>P&amp;S </a:t>
            </a:r>
            <a:r>
              <a:rPr lang="en-US" sz="1400" dirty="0" err="1">
                <a:solidFill>
                  <a:srgbClr val="215CAF"/>
                </a:solidFill>
              </a:rPr>
              <a:t>Kurse</a:t>
            </a:r>
            <a:endParaRPr lang="en-US" sz="1400" dirty="0">
              <a:solidFill>
                <a:srgbClr val="215CA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3C6AC957-E860-0200-584B-1C0809332C5C}"/>
                  </a:ext>
                </a:extLst>
              </p14:cNvPr>
              <p14:cNvContentPartPr/>
              <p14:nvPr/>
            </p14:nvContentPartPr>
            <p14:xfrm>
              <a:off x="3238030" y="2589042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3C6AC957-E860-0200-584B-1C0809332C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5030" y="252640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77BD559-780A-E096-BA4E-F48C7657388C}"/>
                  </a:ext>
                </a:extLst>
              </p14:cNvPr>
              <p14:cNvContentPartPr/>
              <p14:nvPr/>
            </p14:nvContentPartPr>
            <p14:xfrm>
              <a:off x="3238750" y="2852202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77BD559-780A-E096-BA4E-F48C765738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6110" y="278956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FDBD72-E292-7A57-9A66-91BFCE93C15E}"/>
                  </a:ext>
                </a:extLst>
              </p14:cNvPr>
              <p14:cNvContentPartPr/>
              <p14:nvPr/>
            </p14:nvContentPartPr>
            <p14:xfrm>
              <a:off x="5394430" y="3376722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FDBD72-E292-7A57-9A66-91BFCE93C1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1790" y="331408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DEEC506-24A6-985A-2FE9-F5A33C7AE27D}"/>
                  </a:ext>
                </a:extLst>
              </p14:cNvPr>
              <p14:cNvContentPartPr/>
              <p14:nvPr/>
            </p14:nvContentPartPr>
            <p14:xfrm>
              <a:off x="4841830" y="3119682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DEEC506-24A6-985A-2FE9-F5A33C7AE2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9190" y="305704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AC675E5-D2FF-CCB9-DCF3-4FBFC0AC60B7}"/>
                  </a:ext>
                </a:extLst>
              </p14:cNvPr>
              <p14:cNvContentPartPr/>
              <p14:nvPr/>
            </p14:nvContentPartPr>
            <p14:xfrm>
              <a:off x="5419990" y="3874242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AC675E5-D2FF-CCB9-DCF3-4FBFC0AC60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7350" y="381124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0148FE2-DD87-D545-91B6-AC188DEE91A0}"/>
                  </a:ext>
                </a:extLst>
              </p14:cNvPr>
              <p14:cNvContentPartPr/>
              <p14:nvPr/>
            </p14:nvContentPartPr>
            <p14:xfrm>
              <a:off x="6764950" y="413776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0148FE2-DD87-D545-91B6-AC188DEE91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47310" y="412012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14F65E8-09DE-3752-5F82-43033CC9F148}"/>
                  </a:ext>
                </a:extLst>
              </p14:cNvPr>
              <p14:cNvContentPartPr/>
              <p14:nvPr/>
            </p14:nvContentPartPr>
            <p14:xfrm>
              <a:off x="1142470" y="5202642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14F65E8-09DE-3752-5F82-43033CC9F1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4470" y="518464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42F2D77-6FA7-0D1F-90EE-FD38D95BE1B6}"/>
                  </a:ext>
                </a:extLst>
              </p14:cNvPr>
              <p14:cNvContentPartPr/>
              <p14:nvPr/>
            </p14:nvContentPartPr>
            <p14:xfrm>
              <a:off x="1133470" y="5459682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42F2D77-6FA7-0D1F-90EE-FD38D95BE1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0470" y="5397042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7943562-17BA-FBC5-AB28-D074521CEE7E}"/>
              </a:ext>
            </a:extLst>
          </p:cNvPr>
          <p:cNvSpPr txBox="1"/>
          <p:nvPr/>
        </p:nvSpPr>
        <p:spPr>
          <a:xfrm>
            <a:off x="1295915" y="5077872"/>
            <a:ext cx="1782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Was okay</a:t>
            </a:r>
          </a:p>
          <a:p>
            <a:r>
              <a:rPr lang="en-US" sz="1400" dirty="0"/>
              <a:t>Would recommend!!</a:t>
            </a:r>
          </a:p>
        </p:txBody>
      </p:sp>
    </p:spTree>
    <p:extLst>
      <p:ext uri="{BB962C8B-B14F-4D97-AF65-F5344CB8AC3E}">
        <p14:creationId xmlns:p14="http://schemas.microsoft.com/office/powerpoint/2010/main" val="10990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C67-4DAE-C249-A7F4-71907C95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5996035" cy="1260000"/>
          </a:xfrm>
        </p:spPr>
        <p:txBody>
          <a:bodyPr/>
          <a:lstStyle/>
          <a:p>
            <a:r>
              <a:rPr lang="de-CH" dirty="0"/>
              <a:t>Lern/Prüfungsphase</a:t>
            </a:r>
            <a:br>
              <a:rPr lang="en-CH" dirty="0"/>
            </a:br>
            <a:r>
              <a:rPr lang="en-CH" sz="1600" dirty="0"/>
              <a:t>Sommer edition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3DEE7-515F-6D4F-B703-AED3A6BE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AFE7-317E-4912-B75C-DD6945F82242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7D2A7-D569-8641-AC20-0A197EF3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15</a:t>
            </a:fld>
            <a:endParaRPr lang="de-CH" noProof="0"/>
          </a:p>
        </p:txBody>
      </p:sp>
      <p:pic>
        <p:nvPicPr>
          <p:cNvPr id="9" name="Picture 8" descr="A picture containing outdoor, person&#10;&#10;Description automatically generated">
            <a:extLst>
              <a:ext uri="{FF2B5EF4-FFF2-40B4-BE49-F238E27FC236}">
                <a16:creationId xmlns:a16="http://schemas.microsoft.com/office/drawing/2014/main" id="{62C2C557-920C-A545-9E36-C14EF278A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79" y="585278"/>
            <a:ext cx="4943206" cy="568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17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D1089-91C8-0340-85F4-0B88D0FC0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H" dirty="0"/>
              <a:t>Die Lernphase ist eher (sehr) lange... Deshalb:</a:t>
            </a:r>
          </a:p>
          <a:p>
            <a:pPr marL="0" indent="0">
              <a:buNone/>
            </a:pPr>
            <a:endParaRPr lang="en-CH" dirty="0"/>
          </a:p>
          <a:p>
            <a:pPr lvl="1"/>
            <a:r>
              <a:rPr lang="en-CH" dirty="0"/>
              <a:t>Plant genug Freizeit </a:t>
            </a:r>
            <a:r>
              <a:rPr lang="en-CH" sz="1400" dirty="0">
                <a:solidFill>
                  <a:schemeClr val="bg1">
                    <a:lumMod val="50000"/>
                  </a:schemeClr>
                </a:solidFill>
              </a:rPr>
              <a:t>(versucht den Tagesrythmus nicht zu verlieren..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I</a:t>
            </a:r>
            <a:r>
              <a:rPr lang="en-CH" sz="1400" dirty="0">
                <a:solidFill>
                  <a:schemeClr val="bg1">
                    <a:lumMod val="50000"/>
                  </a:schemeClr>
                </a:solidFill>
              </a:rPr>
              <a:t>n beide Richtungen.)</a:t>
            </a:r>
          </a:p>
          <a:p>
            <a:pPr lvl="1"/>
            <a:r>
              <a:rPr lang="en-CH" dirty="0"/>
              <a:t>Plant genug Ferien </a:t>
            </a:r>
            <a:r>
              <a:rPr lang="en-CH" sz="1400" dirty="0">
                <a:solidFill>
                  <a:schemeClr val="bg1">
                    <a:lumMod val="50000"/>
                  </a:schemeClr>
                </a:solidFill>
              </a:rPr>
              <a:t>(ca. 2 Wochen über die Lernphase verteilt)</a:t>
            </a:r>
          </a:p>
          <a:p>
            <a:pPr lvl="1"/>
            <a:r>
              <a:rPr lang="en-CH" dirty="0"/>
              <a:t>Lernt die Fächer entsprechend den Gewichtungen auf mystudies </a:t>
            </a:r>
            <a:r>
              <a:rPr lang="en-CH" dirty="0">
                <a:solidFill>
                  <a:schemeClr val="bg1">
                    <a:lumMod val="50000"/>
                  </a:schemeClr>
                </a:solidFill>
              </a:rPr>
              <a:t>(vernachlässigt Analysis nicht;)</a:t>
            </a:r>
          </a:p>
          <a:p>
            <a:pPr lvl="1"/>
            <a:r>
              <a:rPr lang="en-GB" dirty="0"/>
              <a:t>(</a:t>
            </a:r>
            <a:r>
              <a:rPr lang="en-GB" dirty="0" err="1"/>
              <a:t>Zusammenfassungen</a:t>
            </a:r>
            <a:r>
              <a:rPr lang="en-GB" dirty="0"/>
              <a:t>) &gt; A</a:t>
            </a:r>
            <a:r>
              <a:rPr lang="en-CH" dirty="0"/>
              <a:t>lte Prüfungen &gt; Musterlösungen &gt; Serien lösen &gt; Theorie nochmals anschauen &gt; Vorlesungsunterlagen/Scripts/…</a:t>
            </a:r>
          </a:p>
          <a:p>
            <a:pPr lvl="1"/>
            <a:endParaRPr lang="en-CH" dirty="0"/>
          </a:p>
          <a:p>
            <a:pPr lvl="1"/>
            <a:r>
              <a:rPr lang="en-CH" dirty="0"/>
              <a:t>Achtet auf die erlaubten Hilfsmittel </a:t>
            </a:r>
            <a:r>
              <a:rPr lang="en-CH" sz="1400" dirty="0">
                <a:solidFill>
                  <a:schemeClr val="bg1">
                    <a:lumMod val="50000"/>
                  </a:schemeClr>
                </a:solidFill>
              </a:rPr>
              <a:t>(und nutzt diese auch unbedingt aus)</a:t>
            </a:r>
          </a:p>
          <a:p>
            <a:pPr lvl="2"/>
            <a:r>
              <a:rPr lang="en-CH" dirty="0"/>
              <a:t>Lernt schon </a:t>
            </a:r>
            <a:r>
              <a:rPr lang="en-CH" dirty="0">
                <a:solidFill>
                  <a:srgbClr val="00AC36"/>
                </a:solidFill>
              </a:rPr>
              <a:t>frühzeitig</a:t>
            </a:r>
            <a:r>
              <a:rPr lang="en-CH" dirty="0"/>
              <a:t> mit der Zusemmanfassung</a:t>
            </a:r>
          </a:p>
          <a:p>
            <a:pPr lvl="1"/>
            <a:r>
              <a:rPr lang="en-CH" dirty="0"/>
              <a:t>Lernt schon </a:t>
            </a:r>
            <a:r>
              <a:rPr lang="en-CH" dirty="0">
                <a:solidFill>
                  <a:srgbClr val="00AC36"/>
                </a:solidFill>
              </a:rPr>
              <a:t>frühzeitig und geschickt </a:t>
            </a:r>
            <a:r>
              <a:rPr lang="en-CH" dirty="0"/>
              <a:t>mit dem TR umzugegen </a:t>
            </a:r>
            <a:r>
              <a:rPr lang="en-CH" sz="1400" dirty="0">
                <a:solidFill>
                  <a:schemeClr val="bg1">
                    <a:lumMod val="50000"/>
                  </a:schemeClr>
                </a:solidFill>
              </a:rPr>
              <a:t>(spezifisch in NUS)</a:t>
            </a:r>
          </a:p>
          <a:p>
            <a:pPr lvl="2"/>
            <a:endParaRPr lang="en-CH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BB8B-DECD-BE46-97D4-AA290710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6697-4585-4368-989A-16003D150648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34784-86DF-6C44-A182-BC99CBE1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0ACAE-764D-0041-B183-BC671835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16</a:t>
            </a:fld>
            <a:endParaRPr lang="de-CH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AD5A9F-CD0B-FA4C-87AD-3274F321C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CH" dirty="0"/>
              <a:t>Lern – und Prüfungsphase:	</a:t>
            </a:r>
            <a:r>
              <a:rPr lang="en-CH" sz="1600" dirty="0">
                <a:solidFill>
                  <a:srgbClr val="00B050"/>
                </a:solidFill>
              </a:rPr>
              <a:t>Sommer edition</a:t>
            </a:r>
            <a:endParaRPr lang="en-CH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47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FBFD1-D38F-DE46-80ED-717815704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  <a:p>
            <a:r>
              <a:rPr lang="en-CH" dirty="0"/>
              <a:t>GESS/</a:t>
            </a:r>
            <a:r>
              <a:rPr lang="en-CH"/>
              <a:t>Wahlfächer belegen</a:t>
            </a:r>
            <a:endParaRPr lang="de-CH" dirty="0"/>
          </a:p>
          <a:p>
            <a:pPr lvl="1"/>
            <a:r>
              <a:rPr lang="de-CH" sz="1400" i="1" dirty="0"/>
              <a:t>Aviatik 1 !</a:t>
            </a:r>
            <a:endParaRPr lang="en-CH" sz="1400" i="1" dirty="0"/>
          </a:p>
          <a:p>
            <a:endParaRPr lang="en-CH" dirty="0"/>
          </a:p>
          <a:p>
            <a:r>
              <a:rPr lang="en-CH" dirty="0"/>
              <a:t>Ghost-Credits nicht vergessen</a:t>
            </a:r>
          </a:p>
          <a:p>
            <a:endParaRPr lang="en-CH" dirty="0"/>
          </a:p>
          <a:p>
            <a:r>
              <a:rPr lang="en-GB" dirty="0"/>
              <a:t>N</a:t>
            </a:r>
            <a:r>
              <a:rPr lang="en-CH" dirty="0"/>
              <a:t>icht verschätzen mit den P&amp;S-credits</a:t>
            </a:r>
          </a:p>
          <a:p>
            <a:pPr lvl="1"/>
            <a:r>
              <a:rPr lang="en-CH" sz="1400" i="1" dirty="0"/>
              <a:t>Ihr habt hier nicht alles immer im Griff..</a:t>
            </a:r>
          </a:p>
          <a:p>
            <a:pPr marL="0" indent="0">
              <a:buNone/>
            </a:pPr>
            <a:endParaRPr lang="en-CH" dirty="0"/>
          </a:p>
          <a:p>
            <a:r>
              <a:rPr lang="en-CH" dirty="0"/>
              <a:t>Plant euer Studium</a:t>
            </a:r>
          </a:p>
          <a:p>
            <a:pPr lvl="1"/>
            <a:r>
              <a:rPr lang="en-CH" sz="1400" i="1" dirty="0"/>
              <a:t>Genügend früh</a:t>
            </a:r>
          </a:p>
          <a:p>
            <a:pPr lvl="1"/>
            <a:r>
              <a:rPr lang="en-CH" sz="1400" i="1" dirty="0"/>
              <a:t>Genügend weit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3C939-EC0D-FF4F-97AC-0D32DBAD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96697-4585-4368-989A-16003D150648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53E4D-E671-8F41-98CE-78EF551C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/>
              <a:t>Organisationseinheit verbal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5B3F6-53D3-E441-B457-E660271C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17</a:t>
            </a:fld>
            <a:endParaRPr lang="de-CH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9ED335-552B-1440-8166-485F68CCDA5A}"/>
              </a:ext>
            </a:extLst>
          </p:cNvPr>
          <p:cNvSpPr txBox="1">
            <a:spLocks/>
          </p:cNvSpPr>
          <p:nvPr/>
        </p:nvSpPr>
        <p:spPr>
          <a:xfrm>
            <a:off x="731836" y="315125"/>
            <a:ext cx="10728325" cy="9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H" dirty="0"/>
              <a:t>Takaways:	</a:t>
            </a:r>
            <a:r>
              <a:rPr lang="en-CH" sz="1600" dirty="0">
                <a:solidFill>
                  <a:srgbClr val="00B050"/>
                </a:solidFill>
              </a:rPr>
              <a:t>in a nutshell</a:t>
            </a:r>
            <a:endParaRPr lang="en-CH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9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C67-4DAE-C249-A7F4-71907C95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224781"/>
            <a:ext cx="5996035" cy="1260000"/>
          </a:xfrm>
        </p:spPr>
        <p:txBody>
          <a:bodyPr/>
          <a:lstStyle/>
          <a:p>
            <a:r>
              <a:rPr lang="de-CH" dirty="0" err="1"/>
              <a:t>You</a:t>
            </a:r>
            <a:r>
              <a:rPr lang="de-CH" dirty="0"/>
              <a:t> </a:t>
            </a:r>
            <a:r>
              <a:rPr lang="de-CH" dirty="0" err="1"/>
              <a:t>got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(</a:t>
            </a:r>
            <a:r>
              <a:rPr lang="de-CH" dirty="0" err="1"/>
              <a:t>again</a:t>
            </a:r>
            <a:r>
              <a:rPr lang="de-CH" dirty="0"/>
              <a:t>)!</a:t>
            </a:r>
            <a:br>
              <a:rPr lang="en-CH" dirty="0"/>
            </a:br>
            <a:r>
              <a:rPr lang="en-CH" sz="1600" dirty="0"/>
              <a:t>Bereits jetzt viel Erfolg im Sommer &lt;3</a:t>
            </a:r>
            <a:br>
              <a:rPr lang="en-CH" sz="1600" dirty="0"/>
            </a:br>
            <a:br>
              <a:rPr lang="en-CH" sz="1600" dirty="0"/>
            </a:br>
            <a:br>
              <a:rPr lang="en-CH" sz="1600" dirty="0"/>
            </a:br>
            <a:br>
              <a:rPr lang="en-CH" sz="1600" dirty="0"/>
            </a:br>
            <a:br>
              <a:rPr lang="en-CH" sz="1600" dirty="0"/>
            </a:br>
            <a:endParaRPr lang="en-CH" sz="1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3DEE7-515F-6D4F-B703-AED3A6BE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AFE7-317E-4912-B75C-DD6945F82242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7D2A7-D569-8641-AC20-0A197EF3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18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6725927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1C6A0C08-DB9C-BE46-961F-6D5A611CF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107930"/>
              </p:ext>
            </p:extLst>
          </p:nvPr>
        </p:nvGraphicFramePr>
        <p:xfrm>
          <a:off x="109727" y="661436"/>
          <a:ext cx="11972543" cy="58488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849">
                  <a:extLst>
                    <a:ext uri="{9D8B030D-6E8A-4147-A177-3AD203B41FA5}">
                      <a16:colId xmlns:a16="http://schemas.microsoft.com/office/drawing/2014/main" val="2180504587"/>
                    </a:ext>
                  </a:extLst>
                </a:gridCol>
                <a:gridCol w="3765502">
                  <a:extLst>
                    <a:ext uri="{9D8B030D-6E8A-4147-A177-3AD203B41FA5}">
                      <a16:colId xmlns:a16="http://schemas.microsoft.com/office/drawing/2014/main" val="3178033382"/>
                    </a:ext>
                  </a:extLst>
                </a:gridCol>
                <a:gridCol w="986699">
                  <a:extLst>
                    <a:ext uri="{9D8B030D-6E8A-4147-A177-3AD203B41FA5}">
                      <a16:colId xmlns:a16="http://schemas.microsoft.com/office/drawing/2014/main" val="2223274029"/>
                    </a:ext>
                  </a:extLst>
                </a:gridCol>
                <a:gridCol w="6181493">
                  <a:extLst>
                    <a:ext uri="{9D8B030D-6E8A-4147-A177-3AD203B41FA5}">
                      <a16:colId xmlns:a16="http://schemas.microsoft.com/office/drawing/2014/main" val="3016068240"/>
                    </a:ext>
                  </a:extLst>
                </a:gridCol>
              </a:tblGrid>
              <a:tr h="250071">
                <a:tc>
                  <a:txBody>
                    <a:bodyPr/>
                    <a:lstStyle/>
                    <a:p>
                      <a:r>
                        <a:rPr lang="en-CH" sz="1200" dirty="0">
                          <a:highlight>
                            <a:srgbClr val="FFFF00"/>
                          </a:highlight>
                        </a:rPr>
                        <a:t>Semester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H" sz="1200" dirty="0">
                          <a:highlight>
                            <a:srgbClr val="FFFF00"/>
                          </a:highlight>
                        </a:rPr>
                        <a:t>ECTS Aufteilung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H" sz="1200" dirty="0">
                          <a:highlight>
                            <a:srgbClr val="FFFF00"/>
                          </a:highlight>
                        </a:rPr>
                        <a:t>Total 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H" sz="1200" dirty="0">
                          <a:highlight>
                            <a:srgbClr val="FFFF00"/>
                          </a:highlight>
                        </a:rPr>
                        <a:t>Kommentar: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993906"/>
                  </a:ext>
                </a:extLst>
              </a:tr>
              <a:tr h="598421">
                <a:tc>
                  <a:txBody>
                    <a:bodyPr/>
                    <a:lstStyle/>
                    <a:p>
                      <a:r>
                        <a:rPr lang="en-CH" sz="1200" dirty="0"/>
                        <a:t>1. Semester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Basisprüfung Block A: 17 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Info. Vorkurs: 1 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Digitech. Praktikum: 1 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H" sz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19 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H" sz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19 ECTS pro Semester sind deutlich zu wenig! </a:t>
                      </a:r>
                      <a:r>
                        <a:rPr lang="en-CH" sz="1200" dirty="0"/>
                        <a:t>(Dafür könnt ihr nichts, aber mit dem Ziel von 6 Semester Bachelor muss das später aufgeholt werden..)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1082032"/>
                  </a:ext>
                </a:extLst>
              </a:tr>
              <a:tr h="579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200" dirty="0"/>
                        <a:t>2. Semester</a:t>
                      </a:r>
                    </a:p>
                    <a:p>
                      <a:endParaRPr lang="en-C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Basisprüfung Block B: 36 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NUS2 Praktikum: 1 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>
                          <a:solidFill>
                            <a:srgbClr val="215CAF"/>
                          </a:solidFill>
                        </a:rPr>
                        <a:t>GESSfach:  2 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H" sz="1200" dirty="0"/>
                        <a:t>39 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H" sz="1200" dirty="0">
                          <a:solidFill>
                            <a:srgbClr val="215CAF"/>
                          </a:solidFill>
                        </a:rPr>
                        <a:t>Ich würde hier retrospektiv sogar 4 GESS-Credits holen wollen</a:t>
                      </a:r>
                      <a:r>
                        <a:rPr lang="en-CH" sz="1200" dirty="0"/>
                        <a:t>.. Sie sind wirklich easy zu holen, und (bei Semesterendprüfungen) stören die normale Lernphase/Prüfungsphase überhaupt nicht!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62561"/>
                  </a:ext>
                </a:extLst>
              </a:tr>
              <a:tr h="745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200" dirty="0"/>
                        <a:t>3. Semester</a:t>
                      </a:r>
                    </a:p>
                    <a:p>
                      <a:endParaRPr lang="en-C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Prüfungsblock 1: 20 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Halbleiter Praktikum: 1 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Wahlfach: 2 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GESSfach : 2 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>
                          <a:solidFill>
                            <a:srgbClr val="7030A0"/>
                          </a:solidFill>
                        </a:rPr>
                        <a:t>P&amp;S Kurs: 2 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H" sz="1200" dirty="0"/>
                        <a:t>27 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H" sz="1200" dirty="0">
                          <a:solidFill>
                            <a:srgbClr val="7030A0"/>
                          </a:solidFill>
                        </a:rPr>
                        <a:t>Hier würde ich </a:t>
                      </a:r>
                      <a:r>
                        <a:rPr lang="en-CH" sz="1200" b="1" dirty="0">
                          <a:solidFill>
                            <a:srgbClr val="7030A0"/>
                          </a:solidFill>
                        </a:rPr>
                        <a:t>mindestens </a:t>
                      </a:r>
                      <a:r>
                        <a:rPr lang="en-CH" sz="1200" b="0" dirty="0">
                          <a:solidFill>
                            <a:srgbClr val="7030A0"/>
                          </a:solidFill>
                        </a:rPr>
                        <a:t>3 P&amp;S Credits empfehlen, </a:t>
                      </a:r>
                      <a:r>
                        <a:rPr lang="en-CH" sz="1200" b="0" dirty="0"/>
                        <a:t>da ihr durchschnittlich 15/4 = 3.75 ECTS in der Kategorie PPS holen müsst. Ich würde ausserdem zuerst versuchen möglichst viele ECTS mit Kursen zu holen, da die Fachpraktika später sowieso “holbar” sind…</a:t>
                      </a:r>
                      <a:endParaRPr lang="en-CH" sz="1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5157624"/>
                  </a:ext>
                </a:extLst>
              </a:tr>
              <a:tr h="911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200" dirty="0"/>
                        <a:t> 4. Semester</a:t>
                      </a:r>
                    </a:p>
                    <a:p>
                      <a:endParaRPr lang="en-C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Prüfungsblock 2 : 16 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Prüfungsblock 3: 16 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>
                          <a:solidFill>
                            <a:srgbClr val="FFC000"/>
                          </a:solidFill>
                        </a:rPr>
                        <a:t>P&amp;S Kurs: 2 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2 GESSfächer: à 2 ECTS &amp; à 3 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H" sz="1200" dirty="0"/>
                        <a:t>39 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H" sz="1200" dirty="0"/>
                        <a:t>In diesem Semester war ich eher ausgelastet mit den Blöcken, und </a:t>
                      </a:r>
                      <a:r>
                        <a:rPr lang="en-CH" sz="1200" dirty="0">
                          <a:solidFill>
                            <a:srgbClr val="FFC000"/>
                          </a:solidFill>
                        </a:rPr>
                        <a:t>wollte höchstens ein 3 ECTS P&amp;S nehmen (wenn ich eines bekommen hätte).. </a:t>
                      </a:r>
                      <a:r>
                        <a:rPr lang="en-CH" sz="1200" dirty="0"/>
                        <a:t>Da zwischen einem 2 und 3 ECTS P&amp;S Kurs meist keine grosse Differenz vom Aufwand besteht (kommt auf das P&amp;S an)…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66042"/>
                  </a:ext>
                </a:extLst>
              </a:tr>
              <a:tr h="15736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H" sz="1200" dirty="0"/>
                        <a:t>5. Semester</a:t>
                      </a:r>
                    </a:p>
                    <a:p>
                      <a:endParaRPr lang="en-C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Weitere Grundlagenfächer (2): 8 ECTS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Kernfächer (3): 18 ECTS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Wahlfach: 4 ECTS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>
                          <a:solidFill>
                            <a:srgbClr val="FF0000"/>
                          </a:solidFill>
                        </a:rPr>
                        <a:t>P&amp;S Kurs: 1.5 ECTS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>
                          <a:solidFill>
                            <a:srgbClr val="FF0000"/>
                          </a:solidFill>
                        </a:rPr>
                        <a:t>P&amp;S Kurs: 3 ECTS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>
                          <a:solidFill>
                            <a:srgbClr val="FF0000"/>
                          </a:solidFill>
                        </a:rPr>
                        <a:t>24(!) FP Nachmittage: 6 ECTS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>
                          <a:solidFill>
                            <a:srgbClr val="FF0000"/>
                          </a:solidFill>
                        </a:rPr>
                        <a:t>GESSfach: 3 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H" sz="1200" dirty="0">
                          <a:solidFill>
                            <a:srgbClr val="FF0000"/>
                          </a:solidFill>
                        </a:rPr>
                        <a:t>43.5 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H" sz="1200" dirty="0">
                          <a:solidFill>
                            <a:srgbClr val="FF0000"/>
                          </a:solidFill>
                        </a:rPr>
                        <a:t>Dieses Semester hätte sich retrospektiv definitiv entspannter gestalten lassen</a:t>
                      </a:r>
                      <a:r>
                        <a:rPr lang="en-CH" sz="1200" dirty="0"/>
                        <a:t>. Leider habe ich erst hier von den Fachpraktika Nachmittagen erfahren bzw. </a:t>
                      </a:r>
                      <a:r>
                        <a:rPr lang="en-GB" sz="1200" dirty="0"/>
                        <a:t>D</a:t>
                      </a:r>
                      <a:r>
                        <a:rPr lang="en-CH" sz="1200" dirty="0"/>
                        <a:t>amit angefangen, und musste nebst meinem Semester, allen Kursen (und Linalg Übungsstunden) noch 24 Nachmittage lang meine 6 FP ECTS einsammeln:/</a:t>
                      </a:r>
                    </a:p>
                    <a:p>
                      <a:r>
                        <a:rPr lang="en-CH" sz="1200" dirty="0"/>
                        <a:t>Auch die P&amp;S Kurs-Zuteilung wahr ein sehr glücklicher Zufall (sonst hätte ich viel mehr im 6. Semester machen müssen).</a:t>
                      </a:r>
                    </a:p>
                    <a:p>
                      <a:r>
                        <a:rPr lang="en-CH" sz="1200" dirty="0"/>
                        <a:t>Alle 3 Kernfächer und 2 Grundlagenfächer zu nehmen ist eher viel, vorallem da die Winter Lernphase eher kurz ist (mit GESS und allem möglichen noch).. Da könnt ihr “ruhig” 1-2 Fächer erst im 6. Semester belegen.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009648"/>
                  </a:ext>
                </a:extLst>
              </a:tr>
              <a:tr h="492605">
                <a:tc>
                  <a:txBody>
                    <a:bodyPr/>
                    <a:lstStyle/>
                    <a:p>
                      <a:r>
                        <a:rPr lang="en-CH" sz="1200" dirty="0"/>
                        <a:t>6. Semester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Bachelorarbeit: 12 ECTS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H" sz="1200" dirty="0"/>
                        <a:t>P&amp;S Kurs: 1.5 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H" sz="1200" dirty="0"/>
                        <a:t>13.5 ECTS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H" sz="1200" dirty="0"/>
                        <a:t>Da die </a:t>
                      </a:r>
                      <a:r>
                        <a:rPr lang="en-CH" sz="12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Bachelorarbeit oft zeitintensiver ist als erwartet</a:t>
                      </a:r>
                      <a:r>
                        <a:rPr lang="en-CH" sz="1200" dirty="0"/>
                        <a:t>, wollte ich hier genug ”Freiraum” lassen (auch für die NUS Übungen ofc;)</a:t>
                      </a:r>
                    </a:p>
                    <a:p>
                      <a:r>
                        <a:rPr lang="en-CH" sz="1200" dirty="0"/>
                        <a:t>Hier lassen sich aber auch restliche Ghostcredits noch sammeln </a:t>
                      </a:r>
                      <a:r>
                        <a:rPr lang="en-CH" sz="1200" dirty="0">
                          <a:sym typeface="Wingdings" pitchFamily="2" charset="2"/>
                        </a:rPr>
                        <a:t></a:t>
                      </a:r>
                      <a:endParaRPr lang="en-CH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12274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1FB6D-D8FD-674E-83A1-4F2F6151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F82BE-DF56-4719-B180-C3B0D509F71F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BE18A-03A3-E64B-9D18-C18D20B67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/>
              <a:t>Organisationseinheit verbal</a:t>
            </a:r>
            <a:endParaRPr lang="de-CH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2310E-5CAE-E44D-BB27-8497D6444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19</a:t>
            </a:fld>
            <a:endParaRPr lang="de-CH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163E9D7-5923-F749-ACB6-2818195A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CH" dirty="0"/>
              <a:t>ECTS Aufteilung:	</a:t>
            </a:r>
            <a:r>
              <a:rPr lang="en-CH" sz="1600" dirty="0">
                <a:solidFill>
                  <a:srgbClr val="00B050"/>
                </a:solidFill>
              </a:rPr>
              <a:t>Wie Ich Alles aufgeteilt habe, und was ich ändern würde</a:t>
            </a:r>
            <a:endParaRPr lang="en-CH" sz="1200" dirty="0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1AC2E5-3392-D949-81B6-D04C92AB2F06}"/>
              </a:ext>
            </a:extLst>
          </p:cNvPr>
          <p:cNvSpPr txBox="1"/>
          <p:nvPr/>
        </p:nvSpPr>
        <p:spPr>
          <a:xfrm>
            <a:off x="8875776" y="119556"/>
            <a:ext cx="2999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100" dirty="0">
                <a:highlight>
                  <a:srgbClr val="FFFF00"/>
                </a:highlight>
              </a:rPr>
              <a:t>Mein persönliches Ziel war es, den Bachelor in 6 Semester zu erreichen… Das kann natürlich variieren.</a:t>
            </a:r>
            <a:endParaRPr lang="en-CH" sz="1100" dirty="0"/>
          </a:p>
        </p:txBody>
      </p:sp>
    </p:spTree>
    <p:extLst>
      <p:ext uri="{BB962C8B-B14F-4D97-AF65-F5344CB8AC3E}">
        <p14:creationId xmlns:p14="http://schemas.microsoft.com/office/powerpoint/2010/main" val="294369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C67-4DAE-C249-A7F4-71907C95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Studienplanung 3. &amp; 4. Semester</a:t>
            </a:r>
            <a:br>
              <a:rPr lang="en-CH" dirty="0"/>
            </a:br>
            <a:r>
              <a:rPr lang="en-CH" sz="1600" dirty="0"/>
              <a:t>Wo seid ihr jetzt, und wie gehts weiter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3DEE7-515F-6D4F-B703-AED3A6BE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AFE7-317E-4912-B75C-DD6945F82242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7D2A7-D569-8641-AC20-0A197EF3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2</a:t>
            </a:fld>
            <a:endParaRPr lang="de-CH" noProof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9EAE87D-0B13-3E47-B6EF-97D8E6C30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94" y="670560"/>
            <a:ext cx="4201276" cy="574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5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2C19-C4A1-4D49-B748-04F38A4DB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7" y="260351"/>
            <a:ext cx="10728325" cy="900000"/>
          </a:xfrm>
        </p:spPr>
        <p:txBody>
          <a:bodyPr anchor="t">
            <a:normAutofit/>
          </a:bodyPr>
          <a:lstStyle/>
          <a:p>
            <a:r>
              <a:rPr lang="en-CH" dirty="0"/>
              <a:t>Studienplanung:	</a:t>
            </a:r>
            <a:r>
              <a:rPr lang="en-CH" sz="1600" dirty="0">
                <a:solidFill>
                  <a:srgbClr val="00B050"/>
                </a:solidFill>
              </a:rPr>
              <a:t>3. &amp; 4. Semester (sieht nach viel aus </a:t>
            </a:r>
            <a:r>
              <a:rPr lang="en-CH" sz="1600" dirty="0">
                <a:solidFill>
                  <a:srgbClr val="00B050"/>
                </a:solidFill>
                <a:sym typeface="Wingdings" pitchFamily="2" charset="2"/>
              </a:rPr>
              <a:t> planung umso wichtiger</a:t>
            </a:r>
            <a:r>
              <a:rPr lang="en-CH" sz="1600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E8D00-32B4-7745-B274-030D8FCA9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73692" y="6522444"/>
            <a:ext cx="612000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47C2547-0B26-4181-9958-0F74634B97A1}" type="datetime1">
              <a:rPr lang="de-CH" noProof="0" smtClean="0"/>
              <a:pPr>
                <a:spcAft>
                  <a:spcPts val="600"/>
                </a:spcAft>
              </a:pPr>
              <a:t>02.05.25</a:t>
            </a:fld>
            <a:endParaRPr lang="de-CH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17BA62-052A-2B40-B963-A13C053C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7585" y="6522444"/>
            <a:ext cx="322577" cy="216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ACA52AF-F19D-405C-AD5F-7D94B96A5CC3}" type="slidenum">
              <a:rPr lang="de-CH" noProof="0" smtClean="0"/>
              <a:pPr>
                <a:spcAft>
                  <a:spcPts val="600"/>
                </a:spcAft>
              </a:pPr>
              <a:t>3</a:t>
            </a:fld>
            <a:endParaRPr lang="de-CH" noProof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0E9F0A1-039A-2C4C-BBA4-F209EDE9B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CH" b="1" dirty="0"/>
              <a:t>180 ECTS </a:t>
            </a:r>
            <a:r>
              <a:rPr lang="en-CH" dirty="0"/>
              <a:t>(soweit so gut, aber wie viele von welchen?)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H" dirty="0">
                <a:solidFill>
                  <a:srgbClr val="215CAF"/>
                </a:solidFill>
              </a:rPr>
              <a:t>BASISJAHR (obligatorisch 56 ECTS)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H" dirty="0">
                <a:solidFill>
                  <a:srgbClr val="00B050"/>
                </a:solidFill>
              </a:rPr>
              <a:t>2. STUDIENJAHR ( obligatorisch 53 ECTS)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H"/>
              <a:t>GRUNDLAGENF</a:t>
            </a:r>
            <a:r>
              <a:rPr lang="de-CH" dirty="0"/>
              <a:t>ÄCHER</a:t>
            </a:r>
            <a:r>
              <a:rPr lang="en-CH"/>
              <a:t> </a:t>
            </a:r>
            <a:r>
              <a:rPr lang="en-CH" dirty="0"/>
              <a:t>(nur HS, “wählbar” 8 ECTS)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H" dirty="0"/>
              <a:t>KERNFÄCHER (wählbar 18 ECTS)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H" dirty="0">
                <a:solidFill>
                  <a:srgbClr val="00B050"/>
                </a:solidFill>
              </a:rPr>
              <a:t>WAHLFÄCHER (wählbar 6 ECTS)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H" dirty="0">
                <a:solidFill>
                  <a:srgbClr val="00B050"/>
                </a:solidFill>
              </a:rPr>
              <a:t>PRAKTIKA/PROJEKTE/SEMINARE (wählbar, 15 ECTS)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H" dirty="0">
                <a:solidFill>
                  <a:srgbClr val="00B050"/>
                </a:solidFill>
              </a:rPr>
              <a:t>GESS/SPRACHEN (wählbar 6 ECTS) </a:t>
            </a:r>
            <a:r>
              <a:rPr lang="en-CH" dirty="0">
                <a:solidFill>
                  <a:srgbClr val="215CAF"/>
                </a:solidFill>
              </a:rPr>
              <a:t>(idealerweise schon 2-4 ECTS gesnacked)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H" dirty="0"/>
              <a:t>BACHELORARBEIT (obligatorisch, 12 ECTS)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H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CH" dirty="0">
                <a:solidFill>
                  <a:srgbClr val="FF0000"/>
                </a:solidFill>
              </a:rPr>
              <a:t>GHOST CREDITS (wählbar 6 ECTS)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CH" dirty="0"/>
          </a:p>
          <a:p>
            <a:pPr lvl="1">
              <a:buFont typeface="Courier New" panose="02070309020205020404" pitchFamily="49" charset="0"/>
              <a:buChar char="o"/>
            </a:pPr>
            <a:endParaRPr lang="en-CH" dirty="0"/>
          </a:p>
          <a:p>
            <a:pPr lvl="1">
              <a:buFont typeface="Courier New" panose="02070309020205020404" pitchFamily="49" charset="0"/>
              <a:buChar char="o"/>
            </a:pPr>
            <a:endParaRPr lang="en-C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6506BE-58A9-BA47-AB63-3346938B6044}"/>
              </a:ext>
            </a:extLst>
          </p:cNvPr>
          <p:cNvSpPr txBox="1"/>
          <p:nvPr/>
        </p:nvSpPr>
        <p:spPr>
          <a:xfrm>
            <a:off x="8228802" y="5891780"/>
            <a:ext cx="25827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1400" dirty="0">
                <a:solidFill>
                  <a:srgbClr val="215CAF"/>
                </a:solidFill>
              </a:rPr>
              <a:t>Idealerweise bereits geschafft</a:t>
            </a:r>
          </a:p>
          <a:p>
            <a:r>
              <a:rPr lang="en-CH" sz="1400" dirty="0">
                <a:solidFill>
                  <a:srgbClr val="00AC36"/>
                </a:solidFill>
              </a:rPr>
              <a:t>Idealerweise im 2. Studienjahr</a:t>
            </a:r>
          </a:p>
          <a:p>
            <a:r>
              <a:rPr lang="en-GB" sz="1400" dirty="0">
                <a:solidFill>
                  <a:srgbClr val="FF0000"/>
                </a:solidFill>
              </a:rPr>
              <a:t>N</a:t>
            </a:r>
            <a:r>
              <a:rPr lang="en-CH" sz="1400" dirty="0">
                <a:solidFill>
                  <a:srgbClr val="FF0000"/>
                </a:solidFill>
              </a:rPr>
              <a:t>icht vergessen!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846B87-CDF1-0143-BBDC-7C4C2181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71700" y="6522444"/>
            <a:ext cx="5400000" cy="216000"/>
          </a:xfrm>
        </p:spPr>
        <p:txBody>
          <a:bodyPr/>
          <a:lstStyle/>
          <a:p>
            <a:r>
              <a:rPr lang="de-DE" dirty="0" err="1"/>
              <a:t>jamatter@ethz.ch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1438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DF18F-F783-6F49-8BDC-185752193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H" dirty="0"/>
          </a:p>
          <a:p>
            <a:pPr marL="0" indent="0">
              <a:buNone/>
            </a:pPr>
            <a:r>
              <a:rPr lang="en-CH" dirty="0"/>
              <a:t>Wenig Neues: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/>
              <a:t>Verpasst die </a:t>
            </a:r>
            <a:r>
              <a:rPr lang="en-CH" b="1" dirty="0"/>
              <a:t>Anmeldefristen</a:t>
            </a:r>
            <a:r>
              <a:rPr lang="en-CH" dirty="0"/>
              <a:t> nicht </a:t>
            </a:r>
            <a:r>
              <a:rPr lang="en-CH" dirty="0">
                <a:sym typeface="Wingdings" pitchFamily="2" charset="2"/>
              </a:rPr>
              <a:t>:) 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CH" i="1" dirty="0">
                <a:sym typeface="Wingdings" pitchFamily="2" charset="2"/>
              </a:rPr>
              <a:t>Insbesondere: Fächerbelegungen, Prüfungsan/abmeldungen, Semestereinschreibungen,…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GB" i="1" dirty="0" err="1">
                <a:sym typeface="Wingdings" pitchFamily="2" charset="2"/>
              </a:rPr>
              <a:t>Einschreiben</a:t>
            </a:r>
            <a:r>
              <a:rPr lang="en-GB" i="1" dirty="0">
                <a:sym typeface="Wingdings" pitchFamily="2" charset="2"/>
              </a:rPr>
              <a:t>/</a:t>
            </a:r>
            <a:r>
              <a:rPr lang="en-GB" i="1" dirty="0" err="1">
                <a:sym typeface="Wingdings" pitchFamily="2" charset="2"/>
              </a:rPr>
              <a:t>Infos</a:t>
            </a:r>
            <a:r>
              <a:rPr lang="en-GB" i="1" dirty="0">
                <a:sym typeface="Wingdings" pitchFamily="2" charset="2"/>
              </a:rPr>
              <a:t> via mail und </a:t>
            </a:r>
            <a:r>
              <a:rPr lang="en-GB" i="1" dirty="0" err="1">
                <a:sym typeface="Wingdings" pitchFamily="2" charset="2"/>
              </a:rPr>
              <a:t>mystudies</a:t>
            </a:r>
            <a:endParaRPr lang="en-CH" i="1" dirty="0">
              <a:sym typeface="Wingdings" pitchFamily="2" charset="2"/>
            </a:endParaRPr>
          </a:p>
          <a:p>
            <a:pPr marL="539750" lvl="1" indent="0">
              <a:buNone/>
            </a:pPr>
            <a:endParaRPr lang="en-CH" i="1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dirty="0">
                <a:sym typeface="Wingdings" pitchFamily="2" charset="2"/>
              </a:rPr>
              <a:t>Erstellt euch früh genug einen Lernplan (und plant auch genug Ferien)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600" i="1" dirty="0">
                <a:sym typeface="Wingdings" pitchFamily="2" charset="2"/>
              </a:rPr>
              <a:t>Optional: nur Block 2 (oder Block 3) im FS25 schreiben (evt. </a:t>
            </a:r>
            <a:r>
              <a:rPr lang="en-GB" sz="1600" i="1" dirty="0">
                <a:sym typeface="Wingdings" pitchFamily="2" charset="2"/>
              </a:rPr>
              <a:t>Z</a:t>
            </a:r>
            <a:r>
              <a:rPr lang="en-CH" sz="1600" i="1" dirty="0">
                <a:sym typeface="Wingdings" pitchFamily="2" charset="2"/>
              </a:rPr>
              <a:t>usammen mit Block 1)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CH" sz="1600" i="1" dirty="0">
                <a:sym typeface="Wingdings" pitchFamily="2" charset="2"/>
              </a:rPr>
              <a:t>Ein Semester “nur” für die Bachelorarbeit 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CH" sz="1600" i="1" dirty="0">
                <a:sym typeface="Wingdings" pitchFamily="2" charset="2"/>
              </a:rPr>
              <a:t>HS24 Block 2 oder 3 zusammen mit Fächern des 5. Semesters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CH" sz="1600" i="1" dirty="0">
                <a:sym typeface="Wingdings" pitchFamily="2" charset="2"/>
              </a:rPr>
              <a:t>Urlaubssemester oder Fokusprojekt?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CH" sz="1600" i="1" dirty="0">
                <a:sym typeface="Wingdings" pitchFamily="2" charset="2"/>
              </a:rPr>
              <a:t>…</a:t>
            </a:r>
          </a:p>
          <a:p>
            <a:pPr marL="1358900" lvl="2" indent="-285750">
              <a:buFont typeface="Arial" panose="020B0604020202020204" pitchFamily="34" charset="0"/>
              <a:buChar char="•"/>
            </a:pPr>
            <a:r>
              <a:rPr lang="en-CH" sz="1600" i="1" dirty="0">
                <a:sym typeface="Wingdings" pitchFamily="2" charset="2"/>
              </a:rPr>
              <a:t>Verschiedene Möglichkeiten bestehen das Studium un/gewollt zu verlängern (</a:t>
            </a:r>
            <a:r>
              <a:rPr lang="en-CH" sz="1600" b="1" i="1" dirty="0">
                <a:sym typeface="Wingdings" pitchFamily="2" charset="2"/>
              </a:rPr>
              <a:t>und das ist föllig okay!)</a:t>
            </a:r>
          </a:p>
          <a:p>
            <a:pPr marL="0" indent="0">
              <a:buNone/>
            </a:pPr>
            <a:endParaRPr lang="en-CH" i="1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407F4-E209-EE43-B3AC-A983475C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2F42E-AA20-6048-8702-B923BBDF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jamatter@ethz.ch</a:t>
            </a:r>
            <a:endParaRPr lang="de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9DBB0-2461-9F47-8F85-CF0D62A8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4</a:t>
            </a:fld>
            <a:endParaRPr lang="de-CH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4A47C6-BC8A-E941-994D-24C8FD77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CH" dirty="0"/>
              <a:t>Studienplanung:	</a:t>
            </a:r>
            <a:r>
              <a:rPr lang="en-CH" sz="1600" i="1" dirty="0">
                <a:solidFill>
                  <a:srgbClr val="00B050"/>
                </a:solidFill>
              </a:rPr>
              <a:t>Grundlagenfächer des 2. Studienjahres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D1083-7BC5-CF4E-8C86-B06D87B3D0D3}"/>
              </a:ext>
            </a:extLst>
          </p:cNvPr>
          <p:cNvSpPr txBox="1"/>
          <p:nvPr/>
        </p:nvSpPr>
        <p:spPr>
          <a:xfrm>
            <a:off x="7783552" y="260351"/>
            <a:ext cx="4259765" cy="132343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H" sz="1600" dirty="0"/>
              <a:t>Insgesamt:	52 ECTS (3 			Prüfungsblöcke) à</a:t>
            </a:r>
          </a:p>
          <a:p>
            <a:endParaRPr lang="en-CH" sz="1600" dirty="0"/>
          </a:p>
          <a:p>
            <a:r>
              <a:rPr lang="en-CH" sz="1600" dirty="0"/>
              <a:t>		- Block 1: HS23</a:t>
            </a:r>
          </a:p>
          <a:p>
            <a:r>
              <a:rPr lang="en-CH" sz="1600" dirty="0"/>
              <a:t>		- Blöcke 2&amp;3: FS24</a:t>
            </a:r>
          </a:p>
        </p:txBody>
      </p:sp>
    </p:spTree>
    <p:extLst>
      <p:ext uri="{BB962C8B-B14F-4D97-AF65-F5344CB8AC3E}">
        <p14:creationId xmlns:p14="http://schemas.microsoft.com/office/powerpoint/2010/main" val="234873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C67-4DAE-C249-A7F4-71907C957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GHOST ≈ GESS</a:t>
            </a:r>
            <a:br>
              <a:rPr lang="en-CH" dirty="0"/>
            </a:br>
            <a:r>
              <a:rPr lang="en-CH" sz="1600" dirty="0"/>
              <a:t>Was??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3DEE7-515F-6D4F-B703-AED3A6BE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EAFE7-317E-4912-B75C-DD6945F82242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7D2A7-D569-8641-AC20-0A197EF3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pPr/>
              <a:t>5</a:t>
            </a:fld>
            <a:endParaRPr lang="de-CH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EE2884-A8F5-3C4B-BEE4-328061D8E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872" y="981174"/>
            <a:ext cx="4409713" cy="500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4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9ECBF-49D7-E54C-BA3D-F22482370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936702"/>
            <a:ext cx="10728325" cy="5156173"/>
          </a:xfrm>
        </p:spPr>
        <p:txBody>
          <a:bodyPr/>
          <a:lstStyle/>
          <a:p>
            <a:pPr marL="0" indent="0">
              <a:buNone/>
            </a:pPr>
            <a:r>
              <a:rPr lang="en-CH" sz="1600" dirty="0"/>
              <a:t>Ablauf: 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CH" sz="1600" dirty="0"/>
              <a:t>Belegen via mystudies 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GB" sz="1600" i="1" dirty="0"/>
              <a:t>O</a:t>
            </a:r>
            <a:r>
              <a:rPr lang="en-CH" sz="1600" i="1" dirty="0"/>
              <a:t>ptional: tatsächlich die Vorlesung besuchen, lol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CH" sz="1600" dirty="0"/>
              <a:t>Prüfungsanmeldung (oder bewertete Semesterleistung,…)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CH" sz="1600" dirty="0"/>
              <a:t>Prüfung schreiben &amp; ECTS einsammeln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CH" sz="1600" dirty="0">
                <a:sym typeface="Wingdings" pitchFamily="2" charset="2"/>
              </a:rPr>
              <a:t>;)</a:t>
            </a:r>
          </a:p>
          <a:p>
            <a:pPr marL="539750" lvl="1" indent="0">
              <a:buNone/>
            </a:pPr>
            <a:endParaRPr lang="en-CH" sz="16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CH" sz="1600" dirty="0">
                <a:sym typeface="Wingdings" pitchFamily="2" charset="2"/>
              </a:rPr>
              <a:t>Wichtig: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600" dirty="0">
                <a:sym typeface="Wingdings" pitchFamily="2" charset="2"/>
              </a:rPr>
              <a:t>Ghost ECTS sind am einfachsten mit Gessfächern (oder Wahlfächern) zu holen… change my 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600" dirty="0">
                <a:sym typeface="Wingdings" pitchFamily="2" charset="2"/>
              </a:rPr>
              <a:t>Achtet bei der Belegung von Gessfächern (und Wahlfächern) auf </a:t>
            </a:r>
            <a:r>
              <a:rPr lang="en-CH" sz="1600" dirty="0">
                <a:solidFill>
                  <a:srgbClr val="00AC36"/>
                </a:solidFill>
                <a:sym typeface="Wingdings" pitchFamily="2" charset="2"/>
              </a:rPr>
              <a:t>green flags</a:t>
            </a:r>
            <a:r>
              <a:rPr lang="en-CH" sz="1600" dirty="0">
                <a:sym typeface="Wingdings" pitchFamily="2" charset="2"/>
              </a:rPr>
              <a:t>, um euch das Leben nicht unnötig schwer zu machen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H" sz="1600" dirty="0">
                <a:sym typeface="Wingdings" pitchFamily="2" charset="2"/>
              </a:rPr>
              <a:t>Gessfächer bzw. Wahlfächer sind teilweise auch austauschbar (in den Kategorien auf mystudies)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H" sz="1600" dirty="0">
              <a:sym typeface="Wingdings" pitchFamily="2" charset="2"/>
            </a:endParaRPr>
          </a:p>
          <a:p>
            <a:pPr marL="0" indent="0">
              <a:buNone/>
            </a:pPr>
            <a:endParaRPr lang="en-CH" sz="1600" dirty="0">
              <a:sym typeface="Wingdings" pitchFamily="2" charset="2"/>
            </a:endParaRPr>
          </a:p>
          <a:p>
            <a:pPr marL="0" indent="0">
              <a:buNone/>
            </a:pPr>
            <a:endParaRPr lang="en-CH" dirty="0"/>
          </a:p>
          <a:p>
            <a:pPr marL="825500" lvl="1" indent="-285750">
              <a:buFont typeface="Arial" panose="020B0604020202020204" pitchFamily="34" charset="0"/>
              <a:buChar char="•"/>
            </a:pP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AC439-DDB5-5B44-B403-865B2A589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FD062-F156-B041-A20A-045482F8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 err="1"/>
              <a:t>jamatter@ethz.ch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608C1-63C0-D14D-A55C-CB5C92175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6</a:t>
            </a:fld>
            <a:endParaRPr lang="de-CH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9A683F-AB38-9A4D-8ECB-85EB9B44F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CH" dirty="0"/>
              <a:t>Studienplanung:	</a:t>
            </a:r>
            <a:r>
              <a:rPr lang="en-CH" sz="1600" dirty="0">
                <a:solidFill>
                  <a:srgbClr val="00B050"/>
                </a:solidFill>
              </a:rPr>
              <a:t>Wahl- Gess- und </a:t>
            </a:r>
            <a:r>
              <a:rPr lang="en-CH" sz="1600" b="1" dirty="0">
                <a:solidFill>
                  <a:srgbClr val="00B050"/>
                </a:solidFill>
              </a:rPr>
              <a:t>Ghost</a:t>
            </a:r>
            <a:r>
              <a:rPr lang="en-CH" sz="1600" dirty="0">
                <a:solidFill>
                  <a:srgbClr val="00B050"/>
                </a:solidFill>
              </a:rPr>
              <a:t>kreditpunkte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187BE9-BDEA-CA47-8ACD-657701E857F6}"/>
              </a:ext>
            </a:extLst>
          </p:cNvPr>
          <p:cNvSpPr txBox="1"/>
          <p:nvPr/>
        </p:nvSpPr>
        <p:spPr>
          <a:xfrm>
            <a:off x="7646221" y="260351"/>
            <a:ext cx="3993401" cy="8309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H" sz="1600" dirty="0"/>
              <a:t>Insgesamt: 	6 ECTS Wahlfächer</a:t>
            </a:r>
          </a:p>
          <a:p>
            <a:r>
              <a:rPr lang="en-CH" sz="1600" dirty="0"/>
              <a:t>		6 ECTS </a:t>
            </a:r>
            <a:r>
              <a:rPr lang="en-CH" sz="1600" i="1" dirty="0">
                <a:solidFill>
                  <a:srgbClr val="215CAF"/>
                </a:solidFill>
              </a:rPr>
              <a:t>Gessfächer *</a:t>
            </a:r>
          </a:p>
          <a:p>
            <a:r>
              <a:rPr lang="en-CH" sz="1600" dirty="0"/>
              <a:t>		6 ECTS Ghostfächer</a:t>
            </a:r>
          </a:p>
        </p:txBody>
      </p:sp>
    </p:spTree>
    <p:extLst>
      <p:ext uri="{BB962C8B-B14F-4D97-AF65-F5344CB8AC3E}">
        <p14:creationId xmlns:p14="http://schemas.microsoft.com/office/powerpoint/2010/main" val="19274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930C31-50BC-055C-0BE9-13D7ED570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503AA-9079-2275-C9F6-FADD56744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160351"/>
            <a:ext cx="10728325" cy="5156173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»Easy» GESS- und Wahlfächer aus </a:t>
            </a:r>
            <a:r>
              <a:rPr lang="de-CH" b="1" u="sng" dirty="0">
                <a:highlight>
                  <a:srgbClr val="FFFF00"/>
                </a:highlight>
              </a:rPr>
              <a:t>eigener Erfahrung</a:t>
            </a:r>
            <a:r>
              <a:rPr lang="de-CH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Grundzüge des Rechts (2 </a:t>
            </a:r>
            <a:r>
              <a:rPr lang="de-CH" dirty="0" err="1"/>
              <a:t>ects</a:t>
            </a:r>
            <a:r>
              <a:rPr lang="de-CH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Telekommunikationsrecht(2 </a:t>
            </a:r>
            <a:r>
              <a:rPr lang="de-CH" dirty="0" err="1"/>
              <a:t>ects</a:t>
            </a:r>
            <a:r>
              <a:rPr lang="de-CH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AC36"/>
                </a:solidFill>
              </a:rPr>
              <a:t>E-Business Recht (2 </a:t>
            </a:r>
            <a:r>
              <a:rPr lang="de-CH" dirty="0" err="1">
                <a:solidFill>
                  <a:srgbClr val="00AC36"/>
                </a:solidFill>
              </a:rPr>
              <a:t>ects</a:t>
            </a:r>
            <a:r>
              <a:rPr lang="de-CH" dirty="0">
                <a:solidFill>
                  <a:srgbClr val="00AC36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AC36"/>
                </a:solidFill>
              </a:rPr>
              <a:t>International Environmental Politics (3 </a:t>
            </a:r>
            <a:r>
              <a:rPr lang="de-CH" dirty="0" err="1">
                <a:solidFill>
                  <a:srgbClr val="00AC36"/>
                </a:solidFill>
              </a:rPr>
              <a:t>ects</a:t>
            </a:r>
            <a:r>
              <a:rPr lang="de-CH" dirty="0">
                <a:solidFill>
                  <a:srgbClr val="00AC36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rgbClr val="00AC36"/>
                </a:solidFill>
              </a:rPr>
              <a:t>Basics </a:t>
            </a:r>
            <a:r>
              <a:rPr lang="de-CH" dirty="0" err="1">
                <a:solidFill>
                  <a:srgbClr val="00AC36"/>
                </a:solidFill>
              </a:rPr>
              <a:t>of</a:t>
            </a:r>
            <a:r>
              <a:rPr lang="de-CH" dirty="0">
                <a:solidFill>
                  <a:srgbClr val="00AC36"/>
                </a:solidFill>
              </a:rPr>
              <a:t> Air Transport (Aviation 1 – jeweils nur im HS belegbar -&gt; bald anmelden!)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solidFill>
                <a:srgbClr val="00AC3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5C1B4-7E1B-292C-15FD-A69F578B1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3E48B-FF3D-9ED1-AE41-D6FBC58D0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 err="1"/>
              <a:t>jamatter@ethz.ch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0800C-503D-E3F9-A113-C6A0B335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7</a:t>
            </a:fld>
            <a:endParaRPr lang="de-CH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742338-5439-03DB-E15A-B212A45D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CH" dirty="0"/>
              <a:t>Studienplanung:	</a:t>
            </a:r>
            <a:r>
              <a:rPr lang="en-CH" sz="1600" dirty="0">
                <a:solidFill>
                  <a:srgbClr val="00B050"/>
                </a:solidFill>
              </a:rPr>
              <a:t>Wahl- Gess- und </a:t>
            </a:r>
            <a:r>
              <a:rPr lang="en-CH" sz="1600" b="1" dirty="0">
                <a:solidFill>
                  <a:srgbClr val="00B050"/>
                </a:solidFill>
              </a:rPr>
              <a:t>Ghost</a:t>
            </a:r>
            <a:r>
              <a:rPr lang="en-CH" sz="1600" dirty="0">
                <a:solidFill>
                  <a:srgbClr val="00B050"/>
                </a:solidFill>
              </a:rPr>
              <a:t>kreditpunkte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74E948-B786-B496-78C5-D5B33CE61357}"/>
              </a:ext>
            </a:extLst>
          </p:cNvPr>
          <p:cNvSpPr txBox="1"/>
          <p:nvPr/>
        </p:nvSpPr>
        <p:spPr>
          <a:xfrm>
            <a:off x="7646221" y="260351"/>
            <a:ext cx="3993401" cy="8309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H" sz="1600" dirty="0"/>
              <a:t>Insgesamt: 	6 ECTS Wahlfächer</a:t>
            </a:r>
          </a:p>
          <a:p>
            <a:r>
              <a:rPr lang="en-CH" sz="1600" dirty="0"/>
              <a:t>		6 ECTS </a:t>
            </a:r>
            <a:r>
              <a:rPr lang="en-CH" sz="1600" i="1" dirty="0">
                <a:solidFill>
                  <a:srgbClr val="215CAF"/>
                </a:solidFill>
              </a:rPr>
              <a:t>Gessfächer *</a:t>
            </a:r>
          </a:p>
          <a:p>
            <a:r>
              <a:rPr lang="en-CH" sz="1600" dirty="0"/>
              <a:t>		6 ECTS Ghostfächer</a:t>
            </a:r>
          </a:p>
        </p:txBody>
      </p:sp>
    </p:spTree>
    <p:extLst>
      <p:ext uri="{BB962C8B-B14F-4D97-AF65-F5344CB8AC3E}">
        <p14:creationId xmlns:p14="http://schemas.microsoft.com/office/powerpoint/2010/main" val="123054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E3671-CF22-8C70-6120-137121C8F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83896-361C-4290-1960-0E16FA701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160351"/>
            <a:ext cx="10728325" cy="5156173"/>
          </a:xfrm>
        </p:spPr>
        <p:txBody>
          <a:bodyPr/>
          <a:lstStyle/>
          <a:p>
            <a:pPr marL="539750" lvl="1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»Easy» GESS- und Wahlfächer aus </a:t>
            </a:r>
            <a:r>
              <a:rPr lang="de-CH" u="sng" dirty="0" err="1"/>
              <a:t>feedback</a:t>
            </a:r>
            <a:r>
              <a:rPr lang="de-CH" u="sng" dirty="0"/>
              <a:t> von ehemaligen Studenten (</a:t>
            </a:r>
            <a:r>
              <a:rPr lang="de-CH" u="sng" dirty="0" err="1"/>
              <a:t>tb</a:t>
            </a:r>
            <a:r>
              <a:rPr lang="de-CH" u="sng" dirty="0"/>
              <a:t> </a:t>
            </a:r>
            <a:r>
              <a:rPr lang="de-CH" u="sng" dirty="0" err="1"/>
              <a:t>continued</a:t>
            </a:r>
            <a:r>
              <a:rPr lang="de-CH" u="sng" dirty="0"/>
              <a:t>)</a:t>
            </a:r>
            <a:r>
              <a:rPr lang="de-CH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252-0839-00L  </a:t>
            </a:r>
            <a:r>
              <a:rPr lang="en-US" dirty="0" err="1"/>
              <a:t>Einsatz</a:t>
            </a:r>
            <a:r>
              <a:rPr lang="en-US" dirty="0"/>
              <a:t> von </a:t>
            </a:r>
            <a:r>
              <a:rPr lang="en-US" dirty="0" err="1"/>
              <a:t>Informatikmitteln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851-0657-00 S Digital Technologies and Armed Conflict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Ringvorlesung</a:t>
            </a:r>
            <a:r>
              <a:rPr lang="en-US" dirty="0"/>
              <a:t> </a:t>
            </a:r>
            <a:r>
              <a:rPr lang="en-US" dirty="0" err="1"/>
              <a:t>Architektur</a:t>
            </a:r>
            <a:r>
              <a:rPr lang="en-US" dirty="0"/>
              <a:t> 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solidFill>
                <a:srgbClr val="00AC36"/>
              </a:solidFill>
            </a:endParaRPr>
          </a:p>
          <a:p>
            <a:pPr marL="0" indent="0">
              <a:buNone/>
            </a:pPr>
            <a:r>
              <a:rPr lang="de-CH" dirty="0">
                <a:solidFill>
                  <a:srgbClr val="00AC36"/>
                </a:solidFill>
              </a:rPr>
              <a:t>Reviews vieler Kurse/Fächer: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https://n.ethz.ch/~lteufelbe/coursereview/</a:t>
            </a:r>
            <a:endParaRPr lang="de-CH" dirty="0">
              <a:solidFill>
                <a:srgbClr val="00AC36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48324D-E4F2-E00C-3376-7D69EAAB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078F9-FDCF-573D-F5A9-DEBF9028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 err="1"/>
              <a:t>jamatter@ethz.ch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AE406-88E5-8FC6-6E98-5061481B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8</a:t>
            </a:fld>
            <a:endParaRPr lang="de-CH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290ED12-5622-F685-0B7C-177FCD4B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CH" dirty="0"/>
              <a:t>Studienplanung:	</a:t>
            </a:r>
            <a:r>
              <a:rPr lang="en-CH" sz="1600" dirty="0">
                <a:solidFill>
                  <a:srgbClr val="00B050"/>
                </a:solidFill>
              </a:rPr>
              <a:t>Wahl- Gess- und </a:t>
            </a:r>
            <a:r>
              <a:rPr lang="en-CH" sz="1600" b="1" dirty="0">
                <a:solidFill>
                  <a:srgbClr val="00B050"/>
                </a:solidFill>
              </a:rPr>
              <a:t>Ghost</a:t>
            </a:r>
            <a:r>
              <a:rPr lang="en-CH" sz="1600" dirty="0">
                <a:solidFill>
                  <a:srgbClr val="00B050"/>
                </a:solidFill>
              </a:rPr>
              <a:t>kreditpunkte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9FE402-BC04-5372-89AF-02BD11103A33}"/>
              </a:ext>
            </a:extLst>
          </p:cNvPr>
          <p:cNvSpPr txBox="1"/>
          <p:nvPr/>
        </p:nvSpPr>
        <p:spPr>
          <a:xfrm>
            <a:off x="7646221" y="260351"/>
            <a:ext cx="3993401" cy="8309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H" sz="1600" dirty="0"/>
              <a:t>Insgesamt: 	6 ECTS Wahlfächer</a:t>
            </a:r>
          </a:p>
          <a:p>
            <a:r>
              <a:rPr lang="en-CH" sz="1600" dirty="0"/>
              <a:t>		6 ECTS </a:t>
            </a:r>
            <a:r>
              <a:rPr lang="en-CH" sz="1600" i="1" dirty="0">
                <a:solidFill>
                  <a:srgbClr val="215CAF"/>
                </a:solidFill>
              </a:rPr>
              <a:t>Gessfächer *</a:t>
            </a:r>
          </a:p>
          <a:p>
            <a:r>
              <a:rPr lang="en-CH" sz="1600" dirty="0"/>
              <a:t>		6 ECTS Ghostfächer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A102AF5-763C-F369-C767-9F028BE55B91}"/>
              </a:ext>
            </a:extLst>
          </p:cNvPr>
          <p:cNvSpPr txBox="1">
            <a:spLocks/>
          </p:cNvSpPr>
          <p:nvPr/>
        </p:nvSpPr>
        <p:spPr>
          <a:xfrm>
            <a:off x="884237" y="1312751"/>
            <a:ext cx="10728325" cy="51561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539750" indent="-539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5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12900" indent="-533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5265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92400" indent="-539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endParaRPr lang="de-CH" i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6227DA-F026-C68C-E65F-1126EC4FFFA7}"/>
              </a:ext>
            </a:extLst>
          </p:cNvPr>
          <p:cNvSpPr/>
          <p:nvPr/>
        </p:nvSpPr>
        <p:spPr>
          <a:xfrm>
            <a:off x="381000" y="4223657"/>
            <a:ext cx="4844143" cy="1153886"/>
          </a:xfrm>
          <a:prstGeom prst="rect">
            <a:avLst/>
          </a:prstGeom>
          <a:solidFill>
            <a:schemeClr val="accent1">
              <a:lumMod val="40000"/>
              <a:lumOff val="60000"/>
              <a:alpha val="34259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41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4EC7D-A652-3636-C3A2-5AE93CD72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5404F-CEB4-17F0-2D92-15AC24D7C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7" y="1160351"/>
            <a:ext cx="10728325" cy="5156173"/>
          </a:xfrm>
        </p:spPr>
        <p:txBody>
          <a:bodyPr/>
          <a:lstStyle/>
          <a:p>
            <a:pPr marL="0" indent="0">
              <a:buNone/>
            </a:pPr>
            <a:r>
              <a:rPr lang="de-CH" i="1" dirty="0"/>
              <a:t>Feedback von ehemaligen Studenten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B6BB3-9BED-BE2B-9406-7FF98F08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D50A-E6CC-4D88-8908-F2129032F4C7}" type="datetime1">
              <a:rPr lang="de-CH" noProof="0" smtClean="0"/>
              <a:t>02.05.25</a:t>
            </a:fld>
            <a:endParaRPr lang="de-CH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C1F83-B5E3-83CB-B6AF-AEE535F5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noProof="0" dirty="0" err="1"/>
              <a:t>jamatter@ethz.ch</a:t>
            </a:r>
            <a:endParaRPr lang="de-CH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230D9-37FA-C1E1-181D-D9EBC23CE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52AF-F19D-405C-AD5F-7D94B96A5CC3}" type="slidenum">
              <a:rPr lang="de-CH" noProof="0" smtClean="0"/>
              <a:t>9</a:t>
            </a:fld>
            <a:endParaRPr lang="de-CH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FB6FFB-5A83-6E6C-172F-15B22F3C2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CH" dirty="0"/>
              <a:t>Studienplanung:	</a:t>
            </a:r>
            <a:r>
              <a:rPr lang="en-CH" sz="1600" dirty="0">
                <a:solidFill>
                  <a:srgbClr val="00B050"/>
                </a:solidFill>
              </a:rPr>
              <a:t>Wahl- Gess- und </a:t>
            </a:r>
            <a:r>
              <a:rPr lang="en-CH" sz="1600" b="1" dirty="0">
                <a:solidFill>
                  <a:srgbClr val="00B050"/>
                </a:solidFill>
              </a:rPr>
              <a:t>Ghost</a:t>
            </a:r>
            <a:r>
              <a:rPr lang="en-CH" sz="1600" dirty="0">
                <a:solidFill>
                  <a:srgbClr val="00B050"/>
                </a:solidFill>
              </a:rPr>
              <a:t>kreditpunkte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FFD6CE-7074-FCC9-09D6-8A968500DF58}"/>
              </a:ext>
            </a:extLst>
          </p:cNvPr>
          <p:cNvSpPr txBox="1"/>
          <p:nvPr/>
        </p:nvSpPr>
        <p:spPr>
          <a:xfrm>
            <a:off x="7646221" y="260351"/>
            <a:ext cx="3993401" cy="8309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H" sz="1600" dirty="0"/>
              <a:t>Insgesamt: 	6 ECTS Wahlfächer</a:t>
            </a:r>
          </a:p>
          <a:p>
            <a:r>
              <a:rPr lang="en-CH" sz="1600" dirty="0"/>
              <a:t>		6 ECTS </a:t>
            </a:r>
            <a:r>
              <a:rPr lang="en-CH" sz="1600" i="1" dirty="0">
                <a:solidFill>
                  <a:srgbClr val="215CAF"/>
                </a:solidFill>
              </a:rPr>
              <a:t>Gessfächer *</a:t>
            </a:r>
          </a:p>
          <a:p>
            <a:r>
              <a:rPr lang="en-CH" sz="1600" dirty="0"/>
              <a:t>		6 ECTS Ghostfächer</a:t>
            </a:r>
          </a:p>
        </p:txBody>
      </p:sp>
      <p:pic>
        <p:nvPicPr>
          <p:cNvPr id="8" name="Picture 7" descr="A screenshot of a phone&#10;&#10;AI-generated content may be incorrect.">
            <a:extLst>
              <a:ext uri="{FF2B5EF4-FFF2-40B4-BE49-F238E27FC236}">
                <a16:creationId xmlns:a16="http://schemas.microsoft.com/office/drawing/2014/main" id="{C073EED3-527C-82A4-4BE7-FF4833965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7" y="1815434"/>
            <a:ext cx="4624890" cy="45700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 descr="A screenshot of a phone&#10;&#10;AI-generated content may be incorrect.">
            <a:extLst>
              <a:ext uri="{FF2B5EF4-FFF2-40B4-BE49-F238E27FC236}">
                <a16:creationId xmlns:a16="http://schemas.microsoft.com/office/drawing/2014/main" id="{1B57FC33-4F30-1223-10C1-C19EB212E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74" y="1895689"/>
            <a:ext cx="4250417" cy="4420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8360951"/>
      </p:ext>
    </p:extLst>
  </p:cSld>
  <p:clrMapOvr>
    <a:masterClrMapping/>
  </p:clrMapOvr>
</p:sld>
</file>

<file path=ppt/theme/theme1.xml><?xml version="1.0" encoding="utf-8"?>
<a:theme xmlns:a="http://schemas.openxmlformats.org/drawingml/2006/main" name="ETH Zürich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ETH_Vorlage_Praesentation" id="{4B926070-AF32-7F40-B7F4-387B612D789A}" vid="{D694835D-6A8F-E347-A983-608C17A72CEC}"/>
    </a:ext>
  </a:extLst>
</a:theme>
</file>

<file path=ppt/theme/theme2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ETH Blau">
      <a:srgbClr val="215CAF"/>
    </a:custClr>
    <a:custClr name="ETH Petrol">
      <a:srgbClr val="007894"/>
    </a:custClr>
    <a:custClr name="ETH Gruen">
      <a:srgbClr val="627313"/>
    </a:custClr>
    <a:custClr name="ETH Bronze">
      <a:srgbClr val="8E6713"/>
    </a:custClr>
    <a:custClr name="ETH Rot">
      <a:srgbClr val="B7352D"/>
    </a:custClr>
    <a:custClr name="ETH Purpur">
      <a:srgbClr val="A30774"/>
    </a:custClr>
    <a:custClr name="ETH Grau">
      <a:srgbClr val="6F6F6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TH Zürich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15CAF"/>
      </a:accent1>
      <a:accent2>
        <a:srgbClr val="007894"/>
      </a:accent2>
      <a:accent3>
        <a:srgbClr val="627313"/>
      </a:accent3>
      <a:accent4>
        <a:srgbClr val="8E6713"/>
      </a:accent4>
      <a:accent5>
        <a:srgbClr val="B7352D"/>
      </a:accent5>
      <a:accent6>
        <a:srgbClr val="A30774"/>
      </a:accent6>
      <a:hlink>
        <a:srgbClr val="0563C1"/>
      </a:hlink>
      <a:folHlink>
        <a:srgbClr val="954F72"/>
      </a:folHlink>
    </a:clrScheme>
    <a:fontScheme name="ETH Zü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14733</TotalTime>
  <Words>1978</Words>
  <Application>Microsoft Macintosh PowerPoint</Application>
  <PresentationFormat>Widescreen</PresentationFormat>
  <Paragraphs>275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Avenir Light</vt:lpstr>
      <vt:lpstr>Courier New</vt:lpstr>
      <vt:lpstr>Symbol</vt:lpstr>
      <vt:lpstr>Wingdings</vt:lpstr>
      <vt:lpstr>ETH Zürich</vt:lpstr>
      <vt:lpstr>How to survive ETH (pt2)</vt:lpstr>
      <vt:lpstr>Studienplanung 3. &amp; 4. Semester Wo seid ihr jetzt, und wie gehts weiter</vt:lpstr>
      <vt:lpstr>Studienplanung: 3. &amp; 4. Semester (sieht nach viel aus  planung umso wichtiger)</vt:lpstr>
      <vt:lpstr>Studienplanung: Grundlagenfächer des 2. Studienjahres</vt:lpstr>
      <vt:lpstr>GHOST ≈ GESS Was??</vt:lpstr>
      <vt:lpstr>Studienplanung: Wahl- Gess- und Ghostkreditpunkte</vt:lpstr>
      <vt:lpstr>Studienplanung: Wahl- Gess- und Ghostkreditpunkte</vt:lpstr>
      <vt:lpstr>Studienplanung: Wahl- Gess- und Ghostkreditpunkte</vt:lpstr>
      <vt:lpstr>Studienplanung: Wahl- Gess- und Ghostkreditpunkte</vt:lpstr>
      <vt:lpstr>PPS, P&amp;S, P, S.. Und so weiter… the tricky part</vt:lpstr>
      <vt:lpstr>Studienplanung: Praktika, Projekte &amp; Seminare – here the pain starts</vt:lpstr>
      <vt:lpstr>Studienplanung: Praktika, Projekte &amp; Seminare – here the pain starts</vt:lpstr>
      <vt:lpstr>Studienplanung: Praktika, Projekte &amp; Seminare – here the pain starts</vt:lpstr>
      <vt:lpstr>Studienplanung: Praktika, Projekte &amp; Seminare – here the pain starts</vt:lpstr>
      <vt:lpstr>Lern/Prüfungsphase Sommer edition</vt:lpstr>
      <vt:lpstr>Lern – und Prüfungsphase: Sommer edition</vt:lpstr>
      <vt:lpstr>PowerPoint Presentation</vt:lpstr>
      <vt:lpstr>You got this (again)! Bereits jetzt viel Erfolg im Sommer &lt;3     </vt:lpstr>
      <vt:lpstr>ECTS Aufteilung: Wie Ich Alles aufgeteilt habe, und was ich ändern würde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ETH</dc:title>
  <dc:creator>Matter  Janick</dc:creator>
  <cp:lastModifiedBy>Matter  Janick</cp:lastModifiedBy>
  <cp:revision>22</cp:revision>
  <cp:lastPrinted>2023-04-21T09:24:42Z</cp:lastPrinted>
  <dcterms:created xsi:type="dcterms:W3CDTF">2022-12-05T21:49:45Z</dcterms:created>
  <dcterms:modified xsi:type="dcterms:W3CDTF">2025-05-02T06:19:46Z</dcterms:modified>
</cp:coreProperties>
</file>