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802" r:id="rId2"/>
    <p:sldId id="2580" r:id="rId3"/>
    <p:sldId id="3229" r:id="rId4"/>
    <p:sldId id="3208" r:id="rId5"/>
    <p:sldId id="260" r:id="rId6"/>
    <p:sldId id="3222" r:id="rId7"/>
    <p:sldId id="3240" r:id="rId8"/>
    <p:sldId id="3232" r:id="rId9"/>
    <p:sldId id="261" r:id="rId10"/>
    <p:sldId id="3241" r:id="rId11"/>
    <p:sldId id="262" r:id="rId12"/>
    <p:sldId id="3242" r:id="rId13"/>
    <p:sldId id="263" r:id="rId14"/>
    <p:sldId id="3209" r:id="rId15"/>
    <p:sldId id="3210" r:id="rId16"/>
    <p:sldId id="267" r:id="rId17"/>
    <p:sldId id="265" r:id="rId18"/>
    <p:sldId id="3243" r:id="rId19"/>
    <p:sldId id="3244" r:id="rId20"/>
    <p:sldId id="3206" r:id="rId21"/>
    <p:sldId id="3199" r:id="rId22"/>
    <p:sldId id="2584" r:id="rId23"/>
    <p:sldId id="3197" r:id="rId24"/>
    <p:sldId id="3198" r:id="rId25"/>
    <p:sldId id="3201" r:id="rId26"/>
    <p:sldId id="3212" r:id="rId27"/>
    <p:sldId id="370" r:id="rId28"/>
    <p:sldId id="371" r:id="rId29"/>
    <p:sldId id="3207" r:id="rId30"/>
    <p:sldId id="3203" r:id="rId31"/>
    <p:sldId id="3204" r:id="rId32"/>
    <p:sldId id="3221" r:id="rId33"/>
    <p:sldId id="3202" r:id="rId34"/>
    <p:sldId id="3228" r:id="rId35"/>
    <p:sldId id="3195" r:id="rId36"/>
    <p:sldId id="3190" r:id="rId37"/>
    <p:sldId id="3157" r:id="rId38"/>
    <p:sldId id="3193" r:id="rId39"/>
    <p:sldId id="3246" r:id="rId40"/>
    <p:sldId id="3225" r:id="rId41"/>
    <p:sldId id="3226" r:id="rId42"/>
    <p:sldId id="3247" r:id="rId43"/>
    <p:sldId id="3230" r:id="rId44"/>
    <p:sldId id="3227" r:id="rId45"/>
    <p:sldId id="2588" r:id="rId46"/>
    <p:sldId id="2592" r:id="rId47"/>
    <p:sldId id="2594" r:id="rId48"/>
    <p:sldId id="2593" r:id="rId49"/>
    <p:sldId id="2595" r:id="rId50"/>
    <p:sldId id="2596" r:id="rId51"/>
    <p:sldId id="2589" r:id="rId52"/>
    <p:sldId id="2597" r:id="rId53"/>
    <p:sldId id="2598" r:id="rId54"/>
    <p:sldId id="2605" r:id="rId55"/>
    <p:sldId id="2604" r:id="rId56"/>
    <p:sldId id="2606" r:id="rId57"/>
    <p:sldId id="2608" r:id="rId58"/>
    <p:sldId id="2600" r:id="rId59"/>
    <p:sldId id="2607" r:id="rId60"/>
    <p:sldId id="2601" r:id="rId61"/>
    <p:sldId id="2603" r:id="rId62"/>
    <p:sldId id="3231" r:id="rId63"/>
    <p:sldId id="2585" r:id="rId64"/>
    <p:sldId id="296" r:id="rId65"/>
    <p:sldId id="297" r:id="rId66"/>
    <p:sldId id="298" r:id="rId67"/>
    <p:sldId id="299" r:id="rId68"/>
    <p:sldId id="300" r:id="rId69"/>
    <p:sldId id="3223" r:id="rId70"/>
    <p:sldId id="3224" r:id="rId71"/>
    <p:sldId id="3245" r:id="rId72"/>
    <p:sldId id="3211" r:id="rId73"/>
    <p:sldId id="3213" r:id="rId74"/>
    <p:sldId id="3214" r:id="rId75"/>
    <p:sldId id="3215" r:id="rId76"/>
    <p:sldId id="3216" r:id="rId77"/>
    <p:sldId id="272" r:id="rId78"/>
    <p:sldId id="273" r:id="rId79"/>
    <p:sldId id="3217" r:id="rId80"/>
    <p:sldId id="3218" r:id="rId81"/>
    <p:sldId id="3220" r:id="rId8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40" userDrawn="1">
          <p15:clr>
            <a:srgbClr val="A4A3A4"/>
          </p15:clr>
        </p15:guide>
        <p15:guide id="3" orient="horz" pos="9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8F8F8"/>
    <a:srgbClr val="006C57"/>
    <a:srgbClr val="00715C"/>
    <a:srgbClr val="9C0073"/>
    <a:srgbClr val="B59CD8"/>
    <a:srgbClr val="D89207"/>
    <a:srgbClr val="75000A"/>
    <a:srgbClr val="014DB2"/>
    <a:srgbClr val="8A0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3" autoAdjust="0"/>
    <p:restoredTop sz="57574" autoAdjust="0"/>
  </p:normalViewPr>
  <p:slideViewPr>
    <p:cSldViewPr snapToObjects="1">
      <p:cViewPr varScale="1">
        <p:scale>
          <a:sx n="72" d="100"/>
          <a:sy n="72" d="100"/>
        </p:scale>
        <p:origin x="1458" y="39"/>
      </p:cViewPr>
      <p:guideLst>
        <p:guide pos="340"/>
        <p:guide orient="horz" pos="985"/>
      </p:guideLst>
    </p:cSldViewPr>
  </p:slideViewPr>
  <p:outlineViewPr>
    <p:cViewPr>
      <p:scale>
        <a:sx n="33" d="100"/>
        <a:sy n="33" d="100"/>
      </p:scale>
      <p:origin x="0" y="-25411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A7BD1-6D46-4343-9202-5935085E7F8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CA608-4536-304F-AD95-260BA55C0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35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3BB67-C61B-4DC3-ADB1-F7ADF98F077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F65AF-4DC6-437D-9673-955242BDFC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65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95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2790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185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6497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4084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4C8C7-083D-61E4-6013-E8E742756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1D43A8-9371-FF29-DFB2-99228A6B18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49E56D-F7BB-6140-0C17-1A4E4DB7E1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9D37B-10B5-E49B-3C56-99FA35CD5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35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1338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20A88-C601-C7CF-44B8-AB5A0B4EA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DA66D7-1730-60B2-6813-885174E54E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31A2E9-6B38-6E94-DBEA-1126C50AA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ED062-C3C5-AE79-DECC-44B757D1B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21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2A17E-4214-6F80-0C0B-55983C950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BA3AF1-590D-7B9B-9F50-F9B727C05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25E776-975B-AE62-2C15-7FF7C6E66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91036-1052-A217-A73B-7E6209021B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35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1F7CD-03B3-9DC0-79D4-38045C7EF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49636-6FCD-5FE8-028A-C65B9EE6E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DDDF4C-EB85-C204-E9C2-3DA71BCA7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B18C4-58FC-B1C9-04C8-44BDF9662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157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58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Topic to come: </a:t>
            </a:r>
            <a:r>
              <a:rPr lang="de-CH" b="0" dirty="0"/>
              <a:t>Typen und Variable</a:t>
            </a:r>
            <a:r>
              <a:rPr lang="en-US" b="0" dirty="0"/>
              <a:t> </a:t>
            </a:r>
            <a:r>
              <a:rPr lang="en-CH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➜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CH" dirty="0"/>
              <a:t>Basistypen: Einfache (eingebaute) Typen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67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CF364-92BB-6ACB-18E0-FDFE29267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E3824-0237-7D1B-A00F-39759AB1E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A9B0E8-D560-BFC9-2975-4701F9A35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3E2F5-4460-45CC-7376-793756F3E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721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A0DA5-5F70-AD2B-777F-C50856E27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5B560D-5508-97B7-F2B3-88F0B80D65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7A40CD-EE32-58DC-4C0A-C088EC7F9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49A3C-6068-63DF-DCAE-15B07F340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24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A0DA5-5F70-AD2B-777F-C50856E27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5B560D-5508-97B7-F2B3-88F0B80D65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7A40CD-EE32-58DC-4C0A-C088EC7F9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49A3C-6068-63DF-DCAE-15B07F340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572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6E5BE-FF31-BE47-7FC9-68427DCD2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44CF55-092C-5BA7-D89B-FD167D29F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E6AF3A-E925-A14F-6E2A-190BBD753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E720-A9BB-D9B0-06AC-19E9340988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68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006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B70F8-7452-A044-F4FF-360656F05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FD1B1A-93DC-B185-7630-BEAEA157C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3A2859-0253-AC1D-B250-5AE01D489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1FB4B-0EBE-5C7F-7166-85ED6DED1F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89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96D7A-7D47-DBB3-C7A3-D58AE4DF4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F7A792-C75A-B81B-E63B-BE412FEDF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EE0E3-A97D-5AB0-670D-F39B7817F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slide</a:t>
            </a:r>
            <a:r>
              <a:rPr lang="de-DE" dirty="0"/>
              <a:t> von letzter </a:t>
            </a:r>
            <a:r>
              <a:rPr lang="de-DE" dirty="0" err="1"/>
              <a:t>woche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D0690-2E0A-44FD-5D2B-1B8E82D90E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939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96DB0-E2BB-BA25-7895-B4267664D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C3DF81-202D-6D97-053A-1EA4D895C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2CBC71-8B8D-E93D-5569-7F76216C4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FE161-CDB3-6A7B-15EF-BA201F13B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783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F85BF-4DCD-4734-81B2-013C00E0B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CF0B7-7975-746C-608C-E00064FC0B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0B52C-8AD0-40E3-3BA3-0622A87AC2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0944E-9F13-2FF0-AFE7-33E21C51F1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93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3F7F5F"/>
                </a:solidFill>
                <a:effectLst/>
                <a:latin typeface="Consolas" panose="020B0609020204030204" pitchFamily="49" charset="0"/>
              </a:rPr>
              <a:t>/*</a:t>
            </a:r>
            <a:endParaRPr lang="de-DE" sz="180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3F7F5F"/>
                </a:solidFill>
                <a:effectLst/>
                <a:latin typeface="Consolas" panose="020B0609020204030204" pitchFamily="49" charset="0"/>
              </a:rPr>
              <a:t>* Berechnet die Quersumme von x mittels Rekursion</a:t>
            </a:r>
            <a:endParaRPr lang="de-DE" sz="180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3F7F5F"/>
                </a:solidFill>
                <a:effectLst/>
                <a:latin typeface="Consolas" panose="020B0609020204030204" pitchFamily="49" charset="0"/>
              </a:rPr>
              <a:t>* </a:t>
            </a:r>
            <a:endParaRPr lang="de-DE" sz="180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3F7F5F"/>
                </a:solidFill>
                <a:effectLst/>
                <a:latin typeface="Consolas" panose="020B0609020204030204" pitchFamily="49" charset="0"/>
              </a:rPr>
              <a:t>* Falls x &lt; 10 dann haben wir nur noch einen digit und addieren dies direkt zur Quersumme dazu.</a:t>
            </a:r>
            <a:endParaRPr lang="de-DE" sz="180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3F7F5F"/>
                </a:solidFill>
                <a:effectLst/>
                <a:latin typeface="Consolas" panose="020B0609020204030204" pitchFamily="49" charset="0"/>
              </a:rPr>
              <a:t>* </a:t>
            </a:r>
            <a:endParaRPr lang="de-DE" sz="180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3F7F5F"/>
                </a:solidFill>
                <a:effectLst/>
                <a:latin typeface="Consolas" panose="020B0609020204030204" pitchFamily="49" charset="0"/>
              </a:rPr>
              <a:t>* Sonst extrahieren wir den nächsten digit mit x % 10 und addieren es zur Quersumme dazu.</a:t>
            </a:r>
            <a:endParaRPr lang="de-DE" sz="180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3F7F5F"/>
                </a:solidFill>
                <a:effectLst/>
                <a:latin typeface="Consolas" panose="020B0609020204030204" pitchFamily="49" charset="0"/>
              </a:rPr>
              <a:t>* </a:t>
            </a:r>
            <a:endParaRPr lang="de-DE" sz="180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3F7F5F"/>
                </a:solidFill>
                <a:effectLst/>
                <a:latin typeface="Consolas" panose="020B0609020204030204" pitchFamily="49" charset="0"/>
              </a:rPr>
              <a:t>* Wir nehmen induktiv an, dass wir checksum(x / 10) bereits berechnet haben und definieren:</a:t>
            </a:r>
            <a:endParaRPr lang="de-DE" sz="180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3F7F5F"/>
                </a:solidFill>
                <a:effectLst/>
                <a:latin typeface="Consolas" panose="020B0609020204030204" pitchFamily="49" charset="0"/>
              </a:rPr>
              <a:t>* 1. Base Case x &lt; 10</a:t>
            </a:r>
            <a:endParaRPr lang="de-DE" sz="180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3F7F5F"/>
                </a:solidFill>
                <a:effectLst/>
                <a:latin typeface="Consolas" panose="020B0609020204030204" pitchFamily="49" charset="0"/>
              </a:rPr>
              <a:t>* 2. Induction Step wie wir mittels checksum(x / 10) auf checksum(x) kommen</a:t>
            </a:r>
            <a:endParaRPr lang="de-DE" sz="180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3F7F5F"/>
                </a:solidFill>
                <a:effectLst/>
                <a:latin typeface="Consolas" panose="020B0609020204030204" pitchFamily="49" charset="0"/>
              </a:rPr>
              <a:t>*/</a:t>
            </a:r>
            <a:endParaRPr lang="de-DE" sz="180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b="1" dirty="0">
                <a:solidFill>
                  <a:srgbClr val="7F0055"/>
                </a:solidFill>
                <a:effectLst/>
                <a:latin typeface="Consolas" panose="020B0609020204030204" pitchFamily="49" charset="0"/>
              </a:rPr>
              <a:t>public</a:t>
            </a:r>
            <a:r>
              <a:rPr lang="de-DE" sz="180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sz="1800" b="1" dirty="0">
                <a:solidFill>
                  <a:srgbClr val="7F0055"/>
                </a:solidFill>
                <a:effectLst/>
                <a:latin typeface="Consolas" panose="020B0609020204030204" pitchFamily="49" charset="0"/>
              </a:rPr>
              <a:t>static</a:t>
            </a:r>
            <a:r>
              <a:rPr lang="de-DE" sz="180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sz="1800" b="1" dirty="0">
                <a:solidFill>
                  <a:srgbClr val="7F0055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de-DE" sz="180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checksum(</a:t>
            </a:r>
            <a:r>
              <a:rPr lang="de-DE" sz="1800" b="1" dirty="0">
                <a:solidFill>
                  <a:srgbClr val="7F0055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de-DE" sz="180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x) {</a:t>
            </a:r>
          </a:p>
          <a:p>
            <a:pPr marL="457200" marR="0" lvl="1">
              <a:spcBef>
                <a:spcPts val="0"/>
              </a:spcBef>
              <a:spcAft>
                <a:spcPts val="0"/>
              </a:spcAft>
            </a:pPr>
            <a:r>
              <a:rPr lang="de-DE" sz="1800" b="1" dirty="0">
                <a:solidFill>
                  <a:srgbClr val="7F0055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de-DE" sz="180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(x &lt; 10) { </a:t>
            </a:r>
          </a:p>
          <a:p>
            <a:pPr marL="914400" marR="0" lvl="2">
              <a:spcBef>
                <a:spcPts val="0"/>
              </a:spcBef>
              <a:spcAft>
                <a:spcPts val="0"/>
              </a:spcAft>
            </a:pPr>
            <a:r>
              <a:rPr lang="de-DE" sz="1800" b="1" dirty="0">
                <a:solidFill>
                  <a:srgbClr val="7F0055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de-DE" sz="180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x;</a:t>
            </a:r>
          </a:p>
          <a:p>
            <a:pPr marL="457200" marR="0" lvl="1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} </a:t>
            </a:r>
            <a:r>
              <a:rPr lang="de-DE" sz="1800" b="1" dirty="0">
                <a:solidFill>
                  <a:srgbClr val="7F0055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de-DE" sz="180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{ </a:t>
            </a:r>
          </a:p>
          <a:p>
            <a:pPr marL="914400" marR="0" lvl="2">
              <a:spcBef>
                <a:spcPts val="0"/>
              </a:spcBef>
              <a:spcAft>
                <a:spcPts val="0"/>
              </a:spcAft>
            </a:pPr>
            <a:r>
              <a:rPr lang="de-DE" sz="1800" b="1" dirty="0">
                <a:solidFill>
                  <a:srgbClr val="7F0055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de-DE" sz="180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x % 10 + checksum(x / 10);</a:t>
            </a:r>
          </a:p>
          <a:p>
            <a:pPr marL="457200" marR="0" lvl="1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}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}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53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3629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720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155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0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70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06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3741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78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Difference is that with step into, you can also go through the called method step by step and see what happens </a:t>
            </a:r>
          </a:p>
          <a:p>
            <a:endParaRPr lang="en-CH" dirty="0"/>
          </a:p>
          <a:p>
            <a:r>
              <a:rPr lang="en-CH" dirty="0"/>
              <a:t>With step over, method is called and completed within one step. Only do this when you are sure the method is correct.</a:t>
            </a:r>
          </a:p>
          <a:p>
            <a:endParaRPr lang="en-CH" dirty="0"/>
          </a:p>
          <a:p>
            <a:r>
              <a:rPr lang="en-CH" dirty="0"/>
              <a:t>If no method is being called, use step over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8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266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04927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501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2647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445f8babbb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445f8babbb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445f8babbb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445f8babbb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445f8babbb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445f8babbb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445f8babbb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445f8babbb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445f8babb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445f8babb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21315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Topic to come: </a:t>
            </a:r>
            <a:r>
              <a:rPr lang="de-CH" b="0" dirty="0"/>
              <a:t>Typen und Variable</a:t>
            </a:r>
            <a:r>
              <a:rPr lang="en-US" b="0" dirty="0"/>
              <a:t> </a:t>
            </a:r>
            <a:r>
              <a:rPr lang="en-CH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➜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de-CH" dirty="0"/>
              <a:t>Basistypen: Einfache (eingebaute) Typen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616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https://create.kahoot.it/share/u5-eprog/574e38f2-b1ef-4a78-8892-e380031329bc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0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50250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51171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1198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803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8709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63942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chemeClr val="dk1"/>
                </a:solidFill>
              </a:rPr>
              <a:t>Assistent-TODO: Aufgaben lesen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>
                <a:solidFill>
                  <a:schemeClr val="dk1"/>
                </a:solidFill>
              </a:rPr>
              <a:t>interessante Parameter: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Definitionsbereich der Funktion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Grenzwerte, “White box testing” → Path coverage, …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chemeClr val="dk1"/>
                </a:solidFill>
              </a:rPr>
              <a:t>Demo: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gemeinsames Lösen von Aufgaben 1.a. bis 1.e.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Eclipse Bedienung (JUnit Ansicht, Tests ausführen, etc.)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bei Übungsblatt 4 können auch Tests geschrieben werden (als zusätzliche Übung)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>
                <a:solidFill>
                  <a:schemeClr val="dk1"/>
                </a:solidFill>
              </a:rPr>
              <a:t>interessante Parameter: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Definitionsbereich der Funktion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Grenzwerte, “White box testing” → Path coverage, …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chemeClr val="dk1"/>
                </a:solidFill>
              </a:rPr>
              <a:t>Demo: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gemeinsames Lösen von Aufgaben 1.a. bis 1.e.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Eclipse Bedienung (JUnit Ansicht, Tests ausführen, etc.)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bei Übungsblatt 4 können auch Tests geschrieben werden (als zusätzliche Übung)</a:t>
            </a: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398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000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F65AF-4DC6-437D-9673-955242BDFCC5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96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9444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Beispiele am Whiteboard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8320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Beispiele am Whiteboard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081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77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597819"/>
            <a:ext cx="7772400" cy="1102519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914650"/>
            <a:ext cx="7086600" cy="1314450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subtitle</a:t>
            </a:r>
            <a:r>
              <a:rPr lang="de-CH" noProof="0" dirty="0"/>
              <a:t>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EC4A7-AFC5-4ADC-BA92-D1897BC71866}" type="datetime1">
              <a:rPr lang="de-CH" noProof="0" smtClean="0"/>
              <a:pPr/>
              <a:t>16.10.2024</a:t>
            </a:fld>
            <a:endParaRPr lang="de-CH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noProof="0" smtClean="0"/>
              <a:pPr/>
              <a:t>‹#›</a:t>
            </a:fld>
            <a:endParaRPr lang="de-CH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B586-DF65-4930-A689-040614F8EA4B}" type="datetime1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54DA-E650-41E6-816C-059E3AE44C42}" type="datetime1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212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33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defRPr/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chemeClr val="accent2"/>
              </a:buClr>
              <a:buFont typeface="Wingdings" pitchFamily="2" charset="2"/>
              <a:buChar char="§"/>
              <a:defRPr sz="1600"/>
            </a:lvl3pPr>
            <a:lvl4pPr>
              <a:buClr>
                <a:schemeClr val="accent2"/>
              </a:buClr>
              <a:defRPr sz="1200"/>
            </a:lvl4pPr>
            <a:lvl5pPr>
              <a:buClr>
                <a:schemeClr val="accent2"/>
              </a:buClr>
              <a:defRPr sz="800"/>
            </a:lvl5pPr>
          </a:lstStyle>
          <a:p>
            <a:pPr lvl="0"/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text</a:t>
            </a:r>
            <a:r>
              <a:rPr lang="de-CH" noProof="0" dirty="0"/>
              <a:t> </a:t>
            </a:r>
            <a:r>
              <a:rPr lang="de-CH" noProof="0" dirty="0" err="1"/>
              <a:t>styles</a:t>
            </a:r>
            <a:endParaRPr lang="de-CH" noProof="0" dirty="0"/>
          </a:p>
          <a:p>
            <a:pPr lvl="1"/>
            <a:r>
              <a:rPr lang="de-CH" noProof="0" dirty="0"/>
              <a:t>Second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2"/>
            <a:r>
              <a:rPr lang="de-CH" noProof="0" dirty="0"/>
              <a:t>Third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3"/>
            <a:r>
              <a:rPr lang="de-CH" noProof="0" dirty="0" err="1"/>
              <a:t>Fourth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4"/>
            <a:r>
              <a:rPr lang="de-CH" noProof="0" dirty="0" err="1"/>
              <a:t>Fifth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9753-799D-4D17-BD29-C3F93DDA1C56}" type="datetime1">
              <a:rPr lang="de-CH" noProof="0" smtClean="0"/>
              <a:pPr/>
              <a:t>16.10.2024</a:t>
            </a:fld>
            <a:endParaRPr lang="de-CH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noProof="0" smtClean="0"/>
              <a:pPr/>
              <a:t>‹#›</a:t>
            </a:fld>
            <a:endParaRPr lang="de-CH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E6BD-AC9D-4B17-B7ED-2FEF9FD44CBD}" type="datetime1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buClr>
                <a:schemeClr val="accent2"/>
              </a:buClr>
              <a:defRPr sz="1200"/>
            </a:lvl4pPr>
            <a:lvl5pPr>
              <a:buClr>
                <a:schemeClr val="accent2"/>
              </a:buCl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buClr>
                <a:schemeClr val="accent2"/>
              </a:buClr>
              <a:defRPr sz="1200"/>
            </a:lvl4pPr>
            <a:lvl5pPr>
              <a:buClr>
                <a:schemeClr val="accent2"/>
              </a:buCl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6C4D5-97A3-4FE8-961A-91067F07586F}" type="datetime1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8E094-0BC7-4596-AC8D-4FA64050C201}" type="datetime1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3B8AA-3922-4186-A99E-2770D12C3180}" type="datetime1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CD224-AD7A-48CF-953F-54CC74C22AEB}" type="datetime1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buClr>
                <a:schemeClr val="accent2"/>
              </a:buClr>
              <a:defRPr sz="1200"/>
            </a:lvl4pPr>
            <a:lvl5pPr>
              <a:buClr>
                <a:schemeClr val="accent2"/>
              </a:buClr>
              <a:defRPr sz="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9961C-149A-4855-8EA5-14CDEC5C2E75}" type="datetime1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3256-7FE7-408A-A1A1-0C31FFE74BA6}" type="datetime1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noProof="0" dirty="0"/>
              <a:t>Click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edit</a:t>
            </a:r>
            <a:r>
              <a:rPr lang="de-CH" dirty="0"/>
              <a:t>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dirty="0"/>
              <a:t>Click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edit</a:t>
            </a:r>
            <a:r>
              <a:rPr lang="de-CH" dirty="0"/>
              <a:t> Master </a:t>
            </a:r>
            <a:r>
              <a:rPr lang="de-CH" dirty="0" err="1"/>
              <a:t>text</a:t>
            </a:r>
            <a:r>
              <a:rPr lang="de-CH" dirty="0"/>
              <a:t> </a:t>
            </a:r>
            <a:r>
              <a:rPr lang="de-CH" dirty="0" err="1"/>
              <a:t>styles</a:t>
            </a:r>
            <a:endParaRPr lang="de-CH" dirty="0"/>
          </a:p>
          <a:p>
            <a:pPr lvl="1"/>
            <a:r>
              <a:rPr lang="de-CH" dirty="0"/>
              <a:t>Second </a:t>
            </a:r>
            <a:r>
              <a:rPr lang="de-CH" dirty="0" err="1"/>
              <a:t>level</a:t>
            </a:r>
            <a:endParaRPr lang="de-CH" dirty="0"/>
          </a:p>
          <a:p>
            <a:pPr lvl="2"/>
            <a:r>
              <a:rPr lang="de-CH" dirty="0"/>
              <a:t>Third </a:t>
            </a:r>
            <a:r>
              <a:rPr lang="de-CH" dirty="0" err="1"/>
              <a:t>level</a:t>
            </a:r>
            <a:endParaRPr lang="de-CH" dirty="0"/>
          </a:p>
          <a:p>
            <a:pPr lvl="3"/>
            <a:r>
              <a:rPr lang="de-CH" dirty="0" err="1"/>
              <a:t>Fourth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r>
              <a:rPr lang="de-CH" dirty="0" err="1"/>
              <a:t>Fifth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4872C-3E40-4D34-8BCC-9F294DACC404}" type="datetime1">
              <a:rPr lang="de-CH" smtClean="0"/>
              <a:pPr/>
              <a:t>16.10.2024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de-CH" smtClean="0"/>
              <a:pPr/>
              <a:t>‹#›</a:t>
            </a:fld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Font typeface="Wingdings" pitchFamily="2" charset="2"/>
        <a:buChar char="§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300"/>
        </a:spcAft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lec.inf.ethz.ch/infk/eprog/2024/exercises/additionals/bonusaufgaben_regeln.pdf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000" y="1127641"/>
            <a:ext cx="7992888" cy="2296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i-FI" sz="3200" b="1" dirty="0"/>
              <a:t>252-0027</a:t>
            </a:r>
          </a:p>
          <a:p>
            <a:r>
              <a:rPr lang="fi-FI" sz="3200" b="1" dirty="0"/>
              <a:t>Einführung in die Programmierung</a:t>
            </a:r>
          </a:p>
          <a:p>
            <a:r>
              <a:rPr lang="fi-FI" sz="2800" b="1" dirty="0"/>
              <a:t>Übungen</a:t>
            </a:r>
          </a:p>
          <a:p>
            <a:endParaRPr lang="fi-FI" sz="2000" b="1" dirty="0"/>
          </a:p>
          <a:p>
            <a:pPr>
              <a:lnSpc>
                <a:spcPct val="80000"/>
              </a:lnSpc>
            </a:pPr>
            <a:r>
              <a:rPr lang="fi-FI" sz="3200" b="1" dirty="0"/>
              <a:t>Woche 5: </a:t>
            </a:r>
            <a:r>
              <a:rPr lang="de-DE" sz="3200" b="1" dirty="0"/>
              <a:t>Arrays, Methoden, Debugger</a:t>
            </a:r>
            <a:endParaRPr lang="fi-FI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3723878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Jonas Wetzel</a:t>
            </a:r>
          </a:p>
          <a:p>
            <a:r>
              <a:rPr lang="en-US" sz="2000" b="1" dirty="0" err="1"/>
              <a:t>Departement</a:t>
            </a:r>
            <a:r>
              <a:rPr lang="en-US" sz="2000" b="1" dirty="0"/>
              <a:t> </a:t>
            </a:r>
            <a:r>
              <a:rPr lang="en-US" sz="2000" b="1" dirty="0" err="1"/>
              <a:t>Informatik</a:t>
            </a:r>
            <a:endParaRPr lang="en-US" sz="2000" b="1" dirty="0"/>
          </a:p>
          <a:p>
            <a:r>
              <a:rPr lang="en-US" sz="2000" b="1" dirty="0"/>
              <a:t>ETH Zürich</a:t>
            </a:r>
          </a:p>
        </p:txBody>
      </p:sp>
    </p:spTree>
    <p:extLst>
      <p:ext uri="{BB962C8B-B14F-4D97-AF65-F5344CB8AC3E}">
        <p14:creationId xmlns:p14="http://schemas.microsoft.com/office/powerpoint/2010/main" val="287579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4C629-A300-BF65-451C-84A755EE9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DiskMat</a:t>
            </a:r>
            <a:r>
              <a:rPr lang="en-US" dirty="0"/>
              <a:t>…</a:t>
            </a:r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539AC8-D244-A91E-3DAB-7FF88FE0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014015-DE26-8E72-4F5F-8E712EDC6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31590"/>
            <a:ext cx="5616624" cy="1875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9FD638-C9CF-9446-385E-D6934E0AF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203598"/>
            <a:ext cx="3321118" cy="302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29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Aufgabe 3: Zahlenerkennung</a:t>
            </a:r>
            <a:endParaRPr/>
          </a:p>
        </p:txBody>
      </p:sp>
      <p:pic>
        <p:nvPicPr>
          <p:cNvPr id="247" name="Google Shape;24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2400" y="1075000"/>
            <a:ext cx="6219180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4"/>
          <p:cNvSpPr/>
          <p:nvPr/>
        </p:nvSpPr>
        <p:spPr>
          <a:xfrm>
            <a:off x="1419400" y="2800475"/>
            <a:ext cx="6219300" cy="477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83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168C54F-733C-6663-272E-CF2F889D9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A36D4D-54C4-6E9C-341F-2B164A831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172" y="1419622"/>
            <a:ext cx="4152930" cy="202884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EADF7D-9EF9-5998-A75B-A8F8AF34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2CD975-2C05-5C9B-84ED-45009AF165F8}"/>
              </a:ext>
            </a:extLst>
          </p:cNvPr>
          <p:cNvSpPr txBox="1"/>
          <p:nvPr/>
        </p:nvSpPr>
        <p:spPr>
          <a:xfrm>
            <a:off x="4826892" y="1491630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z.B.</a:t>
            </a:r>
            <a:r>
              <a:rPr lang="en-US" dirty="0"/>
              <a:t>  </a:t>
            </a:r>
            <a:r>
              <a:rPr lang="en-US" dirty="0" err="1"/>
              <a:t>bc</a:t>
            </a:r>
            <a:r>
              <a:rPr lang="en-US" dirty="0"/>
              <a:t> == 1 </a:t>
            </a:r>
          </a:p>
          <a:p>
            <a:endParaRPr lang="en-US" dirty="0"/>
          </a:p>
          <a:p>
            <a:r>
              <a:rPr lang="en-US" dirty="0" err="1"/>
              <a:t>Geht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alle F</a:t>
            </a:r>
            <a:r>
              <a:rPr lang="de-DE" dirty="0"/>
              <a:t>älle durch und guckt immer welche Zahl es sein kann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2550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Aufgabe 3: Zahlenerkennung</a:t>
            </a:r>
            <a:endParaRPr/>
          </a:p>
        </p:txBody>
      </p:sp>
      <p:pic>
        <p:nvPicPr>
          <p:cNvPr id="254" name="Google Shape;254;p45"/>
          <p:cNvPicPr preferRelativeResize="0"/>
          <p:nvPr/>
        </p:nvPicPr>
        <p:blipFill rotWithShape="1">
          <a:blip r:embed="rId3">
            <a:alphaModFix/>
          </a:blip>
          <a:srcRect t="56781"/>
          <a:stretch/>
        </p:blipFill>
        <p:spPr>
          <a:xfrm>
            <a:off x="5164550" y="228213"/>
            <a:ext cx="3790001" cy="100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5"/>
          <p:cNvSpPr/>
          <p:nvPr/>
        </p:nvSpPr>
        <p:spPr>
          <a:xfrm>
            <a:off x="2296013" y="3416625"/>
            <a:ext cx="453600" cy="447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5"/>
          <p:cNvSpPr/>
          <p:nvPr/>
        </p:nvSpPr>
        <p:spPr>
          <a:xfrm>
            <a:off x="656663" y="3416625"/>
            <a:ext cx="453600" cy="447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5"/>
          <p:cNvSpPr/>
          <p:nvPr/>
        </p:nvSpPr>
        <p:spPr>
          <a:xfrm>
            <a:off x="1476338" y="3416625"/>
            <a:ext cx="453600" cy="447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5"/>
          <p:cNvSpPr/>
          <p:nvPr/>
        </p:nvSpPr>
        <p:spPr>
          <a:xfrm>
            <a:off x="4755038" y="3416625"/>
            <a:ext cx="453600" cy="447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5"/>
          <p:cNvSpPr/>
          <p:nvPr/>
        </p:nvSpPr>
        <p:spPr>
          <a:xfrm>
            <a:off x="3115688" y="3416625"/>
            <a:ext cx="453600" cy="447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5"/>
          <p:cNvSpPr/>
          <p:nvPr/>
        </p:nvSpPr>
        <p:spPr>
          <a:xfrm>
            <a:off x="3935363" y="3416625"/>
            <a:ext cx="453600" cy="447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5"/>
          <p:cNvSpPr/>
          <p:nvPr/>
        </p:nvSpPr>
        <p:spPr>
          <a:xfrm>
            <a:off x="7214063" y="3863925"/>
            <a:ext cx="453600" cy="447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5"/>
          <p:cNvSpPr/>
          <p:nvPr/>
        </p:nvSpPr>
        <p:spPr>
          <a:xfrm>
            <a:off x="5574713" y="3863925"/>
            <a:ext cx="453600" cy="447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5"/>
          <p:cNvSpPr/>
          <p:nvPr/>
        </p:nvSpPr>
        <p:spPr>
          <a:xfrm>
            <a:off x="6394388" y="3863925"/>
            <a:ext cx="453600" cy="447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5"/>
          <p:cNvSpPr/>
          <p:nvPr/>
        </p:nvSpPr>
        <p:spPr>
          <a:xfrm>
            <a:off x="8033738" y="3863925"/>
            <a:ext cx="453600" cy="447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5"/>
          <p:cNvSpPr/>
          <p:nvPr/>
        </p:nvSpPr>
        <p:spPr>
          <a:xfrm>
            <a:off x="7573038" y="3291225"/>
            <a:ext cx="585000" cy="572700"/>
          </a:xfrm>
          <a:prstGeom prst="diamond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5"/>
          <p:cNvSpPr/>
          <p:nvPr/>
        </p:nvSpPr>
        <p:spPr>
          <a:xfrm>
            <a:off x="5918850" y="3291225"/>
            <a:ext cx="585000" cy="572700"/>
          </a:xfrm>
          <a:prstGeom prst="diamond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5"/>
          <p:cNvSpPr/>
          <p:nvPr/>
        </p:nvSpPr>
        <p:spPr>
          <a:xfrm>
            <a:off x="4279488" y="2843925"/>
            <a:ext cx="585000" cy="572700"/>
          </a:xfrm>
          <a:prstGeom prst="diamond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5"/>
          <p:cNvSpPr/>
          <p:nvPr/>
        </p:nvSpPr>
        <p:spPr>
          <a:xfrm>
            <a:off x="2640150" y="2843925"/>
            <a:ext cx="585000" cy="572700"/>
          </a:xfrm>
          <a:prstGeom prst="diamond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5"/>
          <p:cNvSpPr/>
          <p:nvPr/>
        </p:nvSpPr>
        <p:spPr>
          <a:xfrm>
            <a:off x="1000825" y="2843925"/>
            <a:ext cx="585000" cy="572700"/>
          </a:xfrm>
          <a:prstGeom prst="diamond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5"/>
          <p:cNvSpPr/>
          <p:nvPr/>
        </p:nvSpPr>
        <p:spPr>
          <a:xfrm>
            <a:off x="6745938" y="2843925"/>
            <a:ext cx="585000" cy="572700"/>
          </a:xfrm>
          <a:prstGeom prst="diamond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1" name="Google Shape;271;p45"/>
          <p:cNvCxnSpPr>
            <a:stCxn id="256" idx="0"/>
            <a:endCxn id="269" idx="1"/>
          </p:cNvCxnSpPr>
          <p:nvPr/>
        </p:nvCxnSpPr>
        <p:spPr>
          <a:xfrm rot="-5400000">
            <a:off x="798863" y="3214725"/>
            <a:ext cx="286500" cy="1173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2" name="Google Shape;272;p45"/>
          <p:cNvCxnSpPr>
            <a:stCxn id="269" idx="3"/>
            <a:endCxn id="257" idx="0"/>
          </p:cNvCxnSpPr>
          <p:nvPr/>
        </p:nvCxnSpPr>
        <p:spPr>
          <a:xfrm>
            <a:off x="1585825" y="3130275"/>
            <a:ext cx="117300" cy="2865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3" name="Google Shape;273;p45"/>
          <p:cNvCxnSpPr>
            <a:stCxn id="255" idx="0"/>
            <a:endCxn id="268" idx="1"/>
          </p:cNvCxnSpPr>
          <p:nvPr/>
        </p:nvCxnSpPr>
        <p:spPr>
          <a:xfrm rot="-5400000">
            <a:off x="2438213" y="3214725"/>
            <a:ext cx="286500" cy="1173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4" name="Google Shape;274;p45"/>
          <p:cNvCxnSpPr>
            <a:stCxn id="259" idx="0"/>
            <a:endCxn id="268" idx="3"/>
          </p:cNvCxnSpPr>
          <p:nvPr/>
        </p:nvCxnSpPr>
        <p:spPr>
          <a:xfrm rot="5400000" flipH="1">
            <a:off x="3140588" y="3214725"/>
            <a:ext cx="286500" cy="1173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5" name="Google Shape;275;p45"/>
          <p:cNvCxnSpPr>
            <a:stCxn id="260" idx="0"/>
            <a:endCxn id="267" idx="1"/>
          </p:cNvCxnSpPr>
          <p:nvPr/>
        </p:nvCxnSpPr>
        <p:spPr>
          <a:xfrm rot="-5400000">
            <a:off x="4077563" y="3214725"/>
            <a:ext cx="286500" cy="1173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6" name="Google Shape;276;p45"/>
          <p:cNvCxnSpPr>
            <a:stCxn id="267" idx="3"/>
            <a:endCxn id="258" idx="0"/>
          </p:cNvCxnSpPr>
          <p:nvPr/>
        </p:nvCxnSpPr>
        <p:spPr>
          <a:xfrm>
            <a:off x="4864488" y="3130275"/>
            <a:ext cx="117300" cy="2865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7" name="Google Shape;277;p45"/>
          <p:cNvCxnSpPr>
            <a:stCxn id="262" idx="0"/>
            <a:endCxn id="266" idx="1"/>
          </p:cNvCxnSpPr>
          <p:nvPr/>
        </p:nvCxnSpPr>
        <p:spPr>
          <a:xfrm rot="-5400000">
            <a:off x="5716913" y="3662025"/>
            <a:ext cx="286500" cy="1173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8" name="Google Shape;278;p45"/>
          <p:cNvCxnSpPr>
            <a:stCxn id="266" idx="3"/>
            <a:endCxn id="263" idx="0"/>
          </p:cNvCxnSpPr>
          <p:nvPr/>
        </p:nvCxnSpPr>
        <p:spPr>
          <a:xfrm>
            <a:off x="6503850" y="3577575"/>
            <a:ext cx="117300" cy="2865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9" name="Google Shape;279;p45"/>
          <p:cNvCxnSpPr>
            <a:stCxn id="270" idx="1"/>
            <a:endCxn id="266" idx="0"/>
          </p:cNvCxnSpPr>
          <p:nvPr/>
        </p:nvCxnSpPr>
        <p:spPr>
          <a:xfrm flipH="1">
            <a:off x="6211338" y="3130275"/>
            <a:ext cx="534600" cy="1611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0" name="Google Shape;280;p45"/>
          <p:cNvCxnSpPr>
            <a:endCxn id="265" idx="0"/>
          </p:cNvCxnSpPr>
          <p:nvPr/>
        </p:nvCxnSpPr>
        <p:spPr>
          <a:xfrm>
            <a:off x="7330938" y="3130125"/>
            <a:ext cx="534600" cy="1611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1" name="Google Shape;281;p45"/>
          <p:cNvCxnSpPr>
            <a:stCxn id="265" idx="1"/>
            <a:endCxn id="261" idx="0"/>
          </p:cNvCxnSpPr>
          <p:nvPr/>
        </p:nvCxnSpPr>
        <p:spPr>
          <a:xfrm flipH="1">
            <a:off x="7440738" y="3577575"/>
            <a:ext cx="132300" cy="2865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2" name="Google Shape;282;p45"/>
          <p:cNvCxnSpPr>
            <a:stCxn id="265" idx="3"/>
            <a:endCxn id="264" idx="0"/>
          </p:cNvCxnSpPr>
          <p:nvPr/>
        </p:nvCxnSpPr>
        <p:spPr>
          <a:xfrm>
            <a:off x="8158038" y="3577575"/>
            <a:ext cx="102600" cy="2865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3" name="Google Shape;283;p45"/>
          <p:cNvSpPr/>
          <p:nvPr/>
        </p:nvSpPr>
        <p:spPr>
          <a:xfrm>
            <a:off x="1820488" y="2368425"/>
            <a:ext cx="585000" cy="572700"/>
          </a:xfrm>
          <a:prstGeom prst="diamond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45"/>
          <p:cNvSpPr/>
          <p:nvPr/>
        </p:nvSpPr>
        <p:spPr>
          <a:xfrm>
            <a:off x="5443313" y="2368425"/>
            <a:ext cx="585000" cy="572700"/>
          </a:xfrm>
          <a:prstGeom prst="diamond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5"/>
          <p:cNvSpPr/>
          <p:nvPr/>
        </p:nvSpPr>
        <p:spPr>
          <a:xfrm>
            <a:off x="3631900" y="1935950"/>
            <a:ext cx="585000" cy="572700"/>
          </a:xfrm>
          <a:prstGeom prst="diamond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" name="Google Shape;286;p45"/>
          <p:cNvCxnSpPr>
            <a:stCxn id="269" idx="0"/>
            <a:endCxn id="283" idx="1"/>
          </p:cNvCxnSpPr>
          <p:nvPr/>
        </p:nvCxnSpPr>
        <p:spPr>
          <a:xfrm rot="-5400000">
            <a:off x="1462225" y="2485725"/>
            <a:ext cx="189300" cy="5271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7" name="Google Shape;287;p45"/>
          <p:cNvCxnSpPr>
            <a:stCxn id="283" idx="3"/>
            <a:endCxn id="268" idx="0"/>
          </p:cNvCxnSpPr>
          <p:nvPr/>
        </p:nvCxnSpPr>
        <p:spPr>
          <a:xfrm>
            <a:off x="2405488" y="2654775"/>
            <a:ext cx="527100" cy="1893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8" name="Google Shape;288;p45"/>
          <p:cNvCxnSpPr>
            <a:stCxn id="267" idx="0"/>
            <a:endCxn id="284" idx="1"/>
          </p:cNvCxnSpPr>
          <p:nvPr/>
        </p:nvCxnSpPr>
        <p:spPr>
          <a:xfrm rot="-5400000">
            <a:off x="4912938" y="2313675"/>
            <a:ext cx="189300" cy="8712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9" name="Google Shape;289;p45"/>
          <p:cNvCxnSpPr>
            <a:stCxn id="270" idx="0"/>
            <a:endCxn id="284" idx="3"/>
          </p:cNvCxnSpPr>
          <p:nvPr/>
        </p:nvCxnSpPr>
        <p:spPr>
          <a:xfrm rot="5400000" flipH="1">
            <a:off x="6438738" y="2244225"/>
            <a:ext cx="189300" cy="10101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0" name="Google Shape;290;p45"/>
          <p:cNvCxnSpPr>
            <a:stCxn id="285" idx="1"/>
            <a:endCxn id="283" idx="0"/>
          </p:cNvCxnSpPr>
          <p:nvPr/>
        </p:nvCxnSpPr>
        <p:spPr>
          <a:xfrm flipH="1">
            <a:off x="2113000" y="2222300"/>
            <a:ext cx="1518900" cy="1461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1" name="Google Shape;291;p45"/>
          <p:cNvCxnSpPr>
            <a:endCxn id="284" idx="0"/>
          </p:cNvCxnSpPr>
          <p:nvPr/>
        </p:nvCxnSpPr>
        <p:spPr>
          <a:xfrm>
            <a:off x="4216913" y="2222325"/>
            <a:ext cx="1518900" cy="1461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2" name="Google Shape;292;p45"/>
          <p:cNvCxnSpPr>
            <a:stCxn id="285" idx="0"/>
          </p:cNvCxnSpPr>
          <p:nvPr/>
        </p:nvCxnSpPr>
        <p:spPr>
          <a:xfrm rot="10800000" flipH="1">
            <a:off x="3924400" y="1644950"/>
            <a:ext cx="6300" cy="291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3" name="Google Shape;293;p45"/>
          <p:cNvSpPr txBox="1"/>
          <p:nvPr/>
        </p:nvSpPr>
        <p:spPr>
          <a:xfrm>
            <a:off x="2112938" y="1815875"/>
            <a:ext cx="18114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{1,2,3,7}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5"/>
          <p:cNvSpPr txBox="1"/>
          <p:nvPr/>
        </p:nvSpPr>
        <p:spPr>
          <a:xfrm>
            <a:off x="3924413" y="1815875"/>
            <a:ext cx="18114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{0,4,5,6,8,9}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45"/>
          <p:cNvSpPr txBox="1"/>
          <p:nvPr/>
        </p:nvSpPr>
        <p:spPr>
          <a:xfrm>
            <a:off x="5715488" y="2244675"/>
            <a:ext cx="13230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{0,4,8,9}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5"/>
          <p:cNvSpPr txBox="1"/>
          <p:nvPr/>
        </p:nvSpPr>
        <p:spPr>
          <a:xfrm>
            <a:off x="4571988" y="2244675"/>
            <a:ext cx="13230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{5,6}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5"/>
          <p:cNvSpPr txBox="1"/>
          <p:nvPr/>
        </p:nvSpPr>
        <p:spPr>
          <a:xfrm>
            <a:off x="7038463" y="2720175"/>
            <a:ext cx="8271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{0,8}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5"/>
          <p:cNvSpPr txBox="1"/>
          <p:nvPr/>
        </p:nvSpPr>
        <p:spPr>
          <a:xfrm>
            <a:off x="6211388" y="2720175"/>
            <a:ext cx="8271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{4,9}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311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Aufgabe 4: Berechnungen</a:t>
            </a:r>
            <a:endParaRPr/>
          </a:p>
        </p:txBody>
      </p:sp>
      <p:pic>
        <p:nvPicPr>
          <p:cNvPr id="6" name="Picture 5" descr="A white paper with black text&#10;&#10;Description automatically generated">
            <a:extLst>
              <a:ext uri="{FF2B5EF4-FFF2-40B4-BE49-F238E27FC236}">
                <a16:creationId xmlns:a16="http://schemas.microsoft.com/office/drawing/2014/main" id="{DEBFE5E8-0EC4-4B2E-78A6-43E465F4A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606"/>
            <a:ext cx="9144000" cy="3314153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D496AEF-E663-5741-F28A-15802DB6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17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Aufgabe 4: Berechnungen</a:t>
            </a:r>
            <a:endParaRPr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55095AC-BA76-2C97-2D01-E1EF5AAD2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606"/>
            <a:ext cx="9144000" cy="3122742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06F4962-FEA7-07DD-FC2A-8612226FF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36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350" y="152400"/>
            <a:ext cx="672437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0713" y="1289975"/>
            <a:ext cx="4695825" cy="552450"/>
          </a:xfrm>
          <a:prstGeom prst="rect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6" name="Google Shape;326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0713" y="3979113"/>
            <a:ext cx="2752725" cy="542925"/>
          </a:xfrm>
          <a:prstGeom prst="rect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04739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Aufgabe 5: Scrabble</a:t>
            </a:r>
            <a:endParaRPr/>
          </a:p>
        </p:txBody>
      </p:sp>
      <p:pic>
        <p:nvPicPr>
          <p:cNvPr id="311" name="Google Shape;31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350" y="1017725"/>
            <a:ext cx="8121949" cy="3707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630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58A1FB-41A8-3717-A623-65E4E6BA8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0909ED-D7E8-A27D-46C1-553444326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Teilt euch das ganze wieder in verschiedene Methoden auf</a:t>
            </a:r>
          </a:p>
          <a:p>
            <a:r>
              <a:rPr lang="de-DE" dirty="0"/>
              <a:t>Ihr müsst immer in Abhängigkeit von der Länge des Namens arbeiten</a:t>
            </a:r>
          </a:p>
          <a:p>
            <a:pPr lvl="1"/>
            <a:r>
              <a:rPr lang="de-DE" dirty="0"/>
              <a:t>int n = name.length();</a:t>
            </a:r>
          </a:p>
          <a:p>
            <a:endParaRPr lang="de-DE" dirty="0"/>
          </a:p>
          <a:p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3F41F2-506D-020C-178F-DFE4BB7DC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474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9114C-13BC-D72E-ACC2-CA751F4C0D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Theorie</a:t>
            </a:r>
            <a:endParaRPr lang="en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8BB26-8F51-B925-B9D4-231F4E429D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Arrays, pass by value vs. pass by reference</a:t>
            </a:r>
          </a:p>
          <a:p>
            <a:r>
              <a:rPr lang="en-US" dirty="0" err="1"/>
              <a:t>Methoden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6E787-CDE7-2A6E-FFE9-1E9D9764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noProof="0" smtClean="0"/>
              <a:pPr/>
              <a:t>19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13857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Organisatorisches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b="0" dirty="0"/>
              <a:t>Neue Aufgaben: </a:t>
            </a:r>
            <a:r>
              <a:rPr lang="de-CH" dirty="0"/>
              <a:t>Dienstag Abend </a:t>
            </a:r>
            <a:r>
              <a:rPr lang="de-CH" b="0" dirty="0"/>
              <a:t>(im Normalfall)</a:t>
            </a:r>
          </a:p>
          <a:p>
            <a:r>
              <a:rPr lang="de-CH" b="0" dirty="0"/>
              <a:t>Abgabe der Übungen bis </a:t>
            </a:r>
            <a:r>
              <a:rPr lang="de-CH" dirty="0"/>
              <a:t>Dienstag Abend (23:59) </a:t>
            </a:r>
            <a:r>
              <a:rPr lang="de-CH" b="0" dirty="0"/>
              <a:t>Folgewoche</a:t>
            </a:r>
            <a:endParaRPr lang="de-CH" dirty="0"/>
          </a:p>
          <a:p>
            <a:pPr lvl="1"/>
            <a:r>
              <a:rPr lang="de-CH" b="0" dirty="0"/>
              <a:t>Abgabe immer via Git</a:t>
            </a:r>
          </a:p>
          <a:p>
            <a:pPr lvl="1"/>
            <a:r>
              <a:rPr lang="de-CH" dirty="0"/>
              <a:t>Lösungen in separatem Projekt auf Git</a:t>
            </a:r>
            <a:endParaRPr lang="de-CH" b="0" dirty="0"/>
          </a:p>
          <a:p>
            <a:pPr marL="457200" lvl="1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00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dirty="0"/>
              <a:t>1D Arrays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7815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DDE5E-D28A-15BC-F2FA-EA8132D76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A6DF5-444B-857B-5451-9F33A11C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de-CH" dirty="0"/>
              <a:t>Eindimensionale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D8D52-F8E8-488E-D2F8-B4C853781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AT" sz="2000" b="0" noProof="0" dirty="0">
                <a:effectLst/>
              </a:rPr>
              <a:t>Arrays belegen eine feste Größe </a:t>
            </a:r>
            <a:r>
              <a:rPr lang="de-AT" sz="2000" noProof="0" dirty="0" err="1">
                <a:effectLst/>
              </a:rPr>
              <a:t>n</a:t>
            </a:r>
            <a:r>
              <a:rPr lang="de-AT" sz="2000" noProof="0" dirty="0">
                <a:effectLst/>
              </a:rPr>
              <a:t> </a:t>
            </a:r>
            <a:r>
              <a:rPr lang="de-AT" sz="2000" b="0" noProof="0" dirty="0">
                <a:effectLst/>
              </a:rPr>
              <a:t>im Speicher, haben daher auch eine feste Länge</a:t>
            </a:r>
          </a:p>
          <a:p>
            <a:pPr>
              <a:lnSpc>
                <a:spcPct val="90000"/>
              </a:lnSpc>
            </a:pPr>
            <a:r>
              <a:rPr lang="de-AT" sz="2000" b="0" dirty="0"/>
              <a:t>für jeden Eintrag kann für den deklarierten Datentyp ein Wert gespeichert werden</a:t>
            </a:r>
          </a:p>
          <a:p>
            <a:pPr>
              <a:lnSpc>
                <a:spcPct val="90000"/>
              </a:lnSpc>
            </a:pPr>
            <a:r>
              <a:rPr lang="de-AT" sz="2000" b="0" dirty="0"/>
              <a:t>auf ein spezifisches Element </a:t>
            </a:r>
            <a:r>
              <a:rPr lang="de-AT" sz="2000" dirty="0"/>
              <a:t>i</a:t>
            </a:r>
            <a:r>
              <a:rPr lang="de-AT" sz="2000" b="0" dirty="0"/>
              <a:t> zugreifen können wir mit </a:t>
            </a:r>
            <a:r>
              <a:rPr lang="de-AT" sz="2000" dirty="0" err="1"/>
              <a:t>arr</a:t>
            </a:r>
            <a:r>
              <a:rPr lang="de-AT" sz="2000" dirty="0"/>
              <a:t>[i]</a:t>
            </a:r>
          </a:p>
          <a:p>
            <a:pPr>
              <a:lnSpc>
                <a:spcPct val="90000"/>
              </a:lnSpc>
            </a:pPr>
            <a:r>
              <a:rPr lang="de-AT" sz="2000" b="0" noProof="0" dirty="0">
                <a:effectLst/>
              </a:rPr>
              <a:t>Indizierung startet bei </a:t>
            </a:r>
            <a:r>
              <a:rPr lang="de-AT" sz="2000" noProof="0" dirty="0">
                <a:effectLst/>
              </a:rPr>
              <a:t>0</a:t>
            </a:r>
            <a:r>
              <a:rPr lang="de-AT" sz="2000" b="0" noProof="0" dirty="0">
                <a:effectLst/>
              </a:rPr>
              <a:t>, geht also bis </a:t>
            </a:r>
            <a:r>
              <a:rPr lang="de-AT" sz="2000" noProof="0" dirty="0">
                <a:effectLst/>
              </a:rPr>
              <a:t>n-1</a:t>
            </a:r>
            <a:endParaRPr lang="de-AT" sz="2000" b="0" noProof="0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33A44-E456-8AF2-7767-0560DFB50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563638"/>
            <a:ext cx="4038600" cy="2554414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75714-43C8-6523-0E99-27C1B8082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18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dirty="0"/>
              <a:t>2D Arrays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8029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A8C04-0D8C-209A-FADC-AED56E029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59960-590A-8B64-286B-4A624EC5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5F8DD1-6B31-2131-7C30-DCB7B392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624" y="802245"/>
            <a:ext cx="4136752" cy="35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41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CE15C-4498-F384-7B0B-22BA18CD6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C30E7-DA2E-64CE-365E-54B6CD343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84" y="2143125"/>
            <a:ext cx="8003232" cy="857250"/>
          </a:xfrm>
        </p:spPr>
        <p:txBody>
          <a:bodyPr>
            <a:normAutofit/>
          </a:bodyPr>
          <a:lstStyle/>
          <a:p>
            <a:pPr algn="ctr"/>
            <a:r>
              <a:rPr lang="de-CH" dirty="0"/>
              <a:t>[[1,2,3],[4,5,6],[7,8,9]]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E63B0-C81F-9305-2F44-21BA63F49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91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6257E-3EC6-A535-5698-FF7F64B61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C1EC9-AFB8-6B2B-6710-F1F9C9050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de-CH" dirty="0"/>
              <a:t>Zweidimensionale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BF691-3AC8-6292-5310-BB61F7B2CB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1500" b="0" noProof="0" dirty="0"/>
              <a:t>eine Matrix könnte als Zweidimensionales Array dargestellt werden</a:t>
            </a:r>
          </a:p>
          <a:p>
            <a:pPr>
              <a:lnSpc>
                <a:spcPct val="90000"/>
              </a:lnSpc>
            </a:pPr>
            <a:r>
              <a:rPr lang="de-DE" sz="1500" noProof="0" dirty="0" err="1"/>
              <a:t>int</a:t>
            </a:r>
            <a:r>
              <a:rPr lang="de-DE" sz="1500" noProof="0" dirty="0"/>
              <a:t>[][] </a:t>
            </a:r>
            <a:r>
              <a:rPr lang="de-DE" sz="1500" noProof="0" dirty="0" err="1"/>
              <a:t>arr</a:t>
            </a:r>
            <a:r>
              <a:rPr lang="de-DE" sz="1500" noProof="0" dirty="0"/>
              <a:t> = </a:t>
            </a:r>
            <a:r>
              <a:rPr lang="de-DE" sz="1500" noProof="0" dirty="0" err="1"/>
              <a:t>new</a:t>
            </a:r>
            <a:r>
              <a:rPr lang="de-DE" sz="1500" noProof="0" dirty="0"/>
              <a:t> </a:t>
            </a:r>
            <a:r>
              <a:rPr lang="de-DE" sz="1500" noProof="0" dirty="0" err="1"/>
              <a:t>int</a:t>
            </a:r>
            <a:r>
              <a:rPr lang="de-DE" sz="1500" noProof="0" dirty="0"/>
              <a:t>[</a:t>
            </a:r>
            <a:r>
              <a:rPr lang="de-DE" sz="1500" noProof="0" dirty="0" err="1"/>
              <a:t>n</a:t>
            </a:r>
            <a:r>
              <a:rPr lang="de-DE" sz="1500" noProof="0" dirty="0"/>
              <a:t>][</a:t>
            </a:r>
            <a:r>
              <a:rPr lang="de-DE" sz="1500" noProof="0" dirty="0" err="1"/>
              <a:t>n</a:t>
            </a:r>
            <a:r>
              <a:rPr lang="de-DE" sz="1500" noProof="0" dirty="0"/>
              <a:t>];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de-DE" sz="1500" b="0" noProof="0" dirty="0"/>
              <a:t>definiert ein Array, welches </a:t>
            </a:r>
            <a:r>
              <a:rPr lang="de-DE" sz="1500" b="1" noProof="0" dirty="0" err="1"/>
              <a:t>n</a:t>
            </a:r>
            <a:r>
              <a:rPr lang="de-DE" sz="1500" b="1" noProof="0" dirty="0"/>
              <a:t> </a:t>
            </a:r>
            <a:r>
              <a:rPr lang="de-DE" sz="1500" noProof="0" dirty="0"/>
              <a:t>integer-Arrays der Länge </a:t>
            </a:r>
            <a:r>
              <a:rPr lang="de-DE" sz="1500" b="1" noProof="0" dirty="0" err="1"/>
              <a:t>n</a:t>
            </a:r>
            <a:r>
              <a:rPr lang="de-DE" sz="1500" noProof="0" dirty="0"/>
              <a:t> speichert </a:t>
            </a:r>
            <a:r>
              <a:rPr lang="de-DE" sz="1500" b="1" noProof="0" dirty="0"/>
              <a:t>(</a:t>
            </a:r>
            <a:r>
              <a:rPr lang="de-DE" sz="1500" b="1" noProof="0" dirty="0" err="1"/>
              <a:t>nxn</a:t>
            </a:r>
            <a:r>
              <a:rPr lang="de-DE" sz="1500" b="1" dirty="0"/>
              <a:t>-Matrix)</a:t>
            </a:r>
            <a:endParaRPr lang="de-DE" sz="1500" b="1" noProof="0" dirty="0"/>
          </a:p>
          <a:p>
            <a:pPr>
              <a:lnSpc>
                <a:spcPct val="90000"/>
              </a:lnSpc>
            </a:pPr>
            <a:r>
              <a:rPr lang="de-DE" sz="1500" b="0" noProof="0" dirty="0"/>
              <a:t>eine gesamte Zeile erhalten wir also mit </a:t>
            </a:r>
            <a:r>
              <a:rPr lang="de-DE" sz="1500" noProof="0" dirty="0" err="1"/>
              <a:t>arr</a:t>
            </a:r>
            <a:r>
              <a:rPr lang="de-DE" sz="1500" noProof="0" dirty="0"/>
              <a:t>[i]</a:t>
            </a:r>
            <a:r>
              <a:rPr lang="de-DE" sz="1500" b="0" noProof="0" dirty="0"/>
              <a:t> für </a:t>
            </a:r>
            <a:r>
              <a:rPr lang="de-DE" sz="1500" noProof="0" dirty="0"/>
              <a:t>0≤i&lt;</a:t>
            </a:r>
            <a:r>
              <a:rPr lang="de-DE" sz="1500" noProof="0" dirty="0" err="1"/>
              <a:t>n</a:t>
            </a:r>
            <a:endParaRPr lang="de-DE" sz="1500" noProof="0" dirty="0"/>
          </a:p>
          <a:p>
            <a:pPr>
              <a:lnSpc>
                <a:spcPct val="90000"/>
              </a:lnSpc>
            </a:pPr>
            <a:r>
              <a:rPr lang="de-DE" sz="1500" b="0" noProof="0" dirty="0"/>
              <a:t>einen Eintrag erhalten wir mit </a:t>
            </a:r>
            <a:r>
              <a:rPr lang="de-DE" sz="1500" noProof="0" dirty="0" err="1"/>
              <a:t>arr</a:t>
            </a:r>
            <a:r>
              <a:rPr lang="de-DE" sz="1500" noProof="0" dirty="0"/>
              <a:t>[i][</a:t>
            </a:r>
            <a:r>
              <a:rPr lang="de-DE" sz="1500" noProof="0" dirty="0" err="1"/>
              <a:t>j</a:t>
            </a:r>
            <a:r>
              <a:rPr lang="de-DE" sz="1500" noProof="0" dirty="0"/>
              <a:t>]</a:t>
            </a:r>
            <a:r>
              <a:rPr lang="de-DE" sz="1500" b="0" noProof="0" dirty="0"/>
              <a:t> für </a:t>
            </a:r>
            <a:r>
              <a:rPr lang="de-DE" sz="1500" noProof="0" dirty="0"/>
              <a:t>0≤i,j&lt;</a:t>
            </a:r>
            <a:r>
              <a:rPr lang="de-DE" sz="1500" noProof="0" dirty="0" err="1"/>
              <a:t>n</a:t>
            </a:r>
            <a:r>
              <a:rPr lang="de-DE" sz="1500" noProof="0" dirty="0"/>
              <a:t> </a:t>
            </a:r>
          </a:p>
          <a:p>
            <a:pPr>
              <a:lnSpc>
                <a:spcPct val="90000"/>
              </a:lnSpc>
            </a:pPr>
            <a:r>
              <a:rPr lang="de-DE" sz="1500" noProof="0" dirty="0"/>
              <a:t>Vorsicht: </a:t>
            </a:r>
            <a:r>
              <a:rPr lang="de-DE" sz="1500" b="0" noProof="0" dirty="0"/>
              <a:t>Die Längen der Arrays könnten unterschiedlich sein!</a:t>
            </a:r>
            <a:endParaRPr lang="de-DE" sz="1500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6E4316-F6A0-A6CF-07B1-92A40899C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797" y="1419622"/>
            <a:ext cx="4182003" cy="2718301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C9AC3-8A3D-2DAA-1777-2B8569FF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71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A5383-ED62-D426-63B6-2B3BEF32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Arrays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1E02E-C3EC-0E38-889F-2FECBCF389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26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9FE8571-ED4D-2CCF-2416-FAE56586E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026626"/>
              </p:ext>
            </p:extLst>
          </p:nvPr>
        </p:nvGraphicFramePr>
        <p:xfrm>
          <a:off x="2925159" y="1712169"/>
          <a:ext cx="6095999" cy="563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157884197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29672340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17120936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624988440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224711543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11783563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95992970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CH" sz="1400" dirty="0"/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284473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400" dirty="0" err="1"/>
                        <a:t>arrOne</a:t>
                      </a:r>
                      <a:r>
                        <a:rPr lang="en-CH" sz="1400" dirty="0"/>
                        <a:t>[i]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501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-1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200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42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302518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3DC3DB-38BF-01CF-2520-0329C70B3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481058"/>
              </p:ext>
            </p:extLst>
          </p:nvPr>
        </p:nvGraphicFramePr>
        <p:xfrm>
          <a:off x="2925159" y="3359744"/>
          <a:ext cx="4959210" cy="563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91842">
                  <a:extLst>
                    <a:ext uri="{9D8B030D-6E8A-4147-A177-3AD203B41FA5}">
                      <a16:colId xmlns:a16="http://schemas.microsoft.com/office/drawing/2014/main" val="1578841975"/>
                    </a:ext>
                  </a:extLst>
                </a:gridCol>
                <a:gridCol w="991842">
                  <a:extLst>
                    <a:ext uri="{9D8B030D-6E8A-4147-A177-3AD203B41FA5}">
                      <a16:colId xmlns:a16="http://schemas.microsoft.com/office/drawing/2014/main" val="3296723407"/>
                    </a:ext>
                  </a:extLst>
                </a:gridCol>
                <a:gridCol w="991842">
                  <a:extLst>
                    <a:ext uri="{9D8B030D-6E8A-4147-A177-3AD203B41FA5}">
                      <a16:colId xmlns:a16="http://schemas.microsoft.com/office/drawing/2014/main" val="1171209365"/>
                    </a:ext>
                  </a:extLst>
                </a:gridCol>
                <a:gridCol w="991842">
                  <a:extLst>
                    <a:ext uri="{9D8B030D-6E8A-4147-A177-3AD203B41FA5}">
                      <a16:colId xmlns:a16="http://schemas.microsoft.com/office/drawing/2014/main" val="3624988440"/>
                    </a:ext>
                  </a:extLst>
                </a:gridCol>
                <a:gridCol w="991842">
                  <a:extLst>
                    <a:ext uri="{9D8B030D-6E8A-4147-A177-3AD203B41FA5}">
                      <a16:colId xmlns:a16="http://schemas.microsoft.com/office/drawing/2014/main" val="422471154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CH" sz="1400" dirty="0"/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284473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400" dirty="0" err="1"/>
                        <a:t>arrThree</a:t>
                      </a:r>
                      <a:r>
                        <a:rPr lang="en-CH" sz="1400" dirty="0"/>
                        <a:t>[i]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  <a:r>
                        <a:rPr lang="en-GB" sz="1400" dirty="0"/>
                        <a:t>00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-</a:t>
                      </a:r>
                      <a:r>
                        <a:rPr lang="en-CH" sz="1400" dirty="0"/>
                        <a:t>3</a:t>
                      </a:r>
                      <a:r>
                        <a:rPr lang="en-GB" sz="1400" dirty="0"/>
                        <a:t>21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302518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CCAD99D-5417-9A04-3700-D69FD2AAA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11025"/>
              </p:ext>
            </p:extLst>
          </p:nvPr>
        </p:nvGraphicFramePr>
        <p:xfrm>
          <a:off x="2925159" y="2535808"/>
          <a:ext cx="3483428" cy="563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157884197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29672340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17120936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62498844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CH" sz="1400" dirty="0"/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284473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400" dirty="0" err="1"/>
                        <a:t>arrTwo</a:t>
                      </a:r>
                      <a:r>
                        <a:rPr lang="en-CH" sz="1400" dirty="0"/>
                        <a:t>[i]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  <a:r>
                        <a:rPr lang="en-GB" sz="1400" dirty="0"/>
                        <a:t>1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2</a:t>
                      </a:r>
                      <a:r>
                        <a:rPr lang="en-GB" sz="1400" dirty="0"/>
                        <a:t>1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-170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302518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8B52FF9-ED4F-CACE-0AC8-DA16C8E65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066121"/>
              </p:ext>
            </p:extLst>
          </p:nvPr>
        </p:nvGraphicFramePr>
        <p:xfrm>
          <a:off x="251520" y="2253868"/>
          <a:ext cx="1512168" cy="1341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1105554285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157884197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GB" sz="1400" dirty="0" err="1"/>
                        <a:t>i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array</a:t>
                      </a:r>
                      <a:r>
                        <a:rPr lang="en-CH" sz="1400" dirty="0"/>
                        <a:t>[</a:t>
                      </a:r>
                      <a:r>
                        <a:rPr lang="en-CH" sz="1400" dirty="0" err="1"/>
                        <a:t>i</a:t>
                      </a:r>
                      <a:r>
                        <a:rPr lang="en-CH" sz="1400" dirty="0"/>
                        <a:t>]</a:t>
                      </a:r>
                    </a:p>
                    <a:p>
                      <a:endParaRPr lang="en-CH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284473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400" b="1" dirty="0"/>
                        <a:t>0</a:t>
                      </a:r>
                      <a:endParaRPr lang="en-CH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CH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302518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400" b="1" dirty="0"/>
                        <a:t>1</a:t>
                      </a:r>
                      <a:endParaRPr lang="en-CH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CH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1802696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400" b="1" dirty="0"/>
                        <a:t>2</a:t>
                      </a:r>
                      <a:endParaRPr lang="en-CH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CH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72160315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DEA46A-6BAC-8743-BEF6-63E9A1F3F4EB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1331640" y="1994109"/>
            <a:ext cx="1593519" cy="873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86FEB0-3B02-560C-F05D-E5D15DA97F19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1331640" y="2817748"/>
            <a:ext cx="1593519" cy="309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9F66412-A1D0-D20A-8255-52E3D77C13AA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331640" y="3409151"/>
            <a:ext cx="1593519" cy="232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353335D-D7D3-75E3-A02D-6BB30C55FEFD}"/>
              </a:ext>
            </a:extLst>
          </p:cNvPr>
          <p:cNvSpPr txBox="1"/>
          <p:nvPr/>
        </p:nvSpPr>
        <p:spPr>
          <a:xfrm>
            <a:off x="3923928" y="771550"/>
            <a:ext cx="3790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array = {</a:t>
            </a:r>
            <a:r>
              <a:rPr lang="en-GB" sz="2000" dirty="0" err="1"/>
              <a:t>arrOne</a:t>
            </a:r>
            <a:r>
              <a:rPr lang="en-GB" sz="2000" dirty="0"/>
              <a:t>, </a:t>
            </a:r>
            <a:r>
              <a:rPr lang="en-GB" sz="2000" dirty="0" err="1"/>
              <a:t>arrTwo</a:t>
            </a:r>
            <a:r>
              <a:rPr lang="en-GB" sz="2000" dirty="0"/>
              <a:t>, </a:t>
            </a:r>
            <a:r>
              <a:rPr lang="en-GB" sz="2000" dirty="0" err="1"/>
              <a:t>arrThree</a:t>
            </a:r>
            <a:r>
              <a:rPr lang="en-GB" sz="2000" dirty="0"/>
              <a:t>} </a:t>
            </a:r>
            <a:endParaRPr lang="en-CH" sz="2000" dirty="0"/>
          </a:p>
        </p:txBody>
      </p:sp>
    </p:spTree>
    <p:extLst>
      <p:ext uri="{BB962C8B-B14F-4D97-AF65-F5344CB8AC3E}">
        <p14:creationId xmlns:p14="http://schemas.microsoft.com/office/powerpoint/2010/main" val="2133748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5DF40F-89A5-ED0E-37F3-CBE020F730F6}"/>
              </a:ext>
            </a:extLst>
          </p:cNvPr>
          <p:cNvSpPr txBox="1"/>
          <p:nvPr/>
        </p:nvSpPr>
        <p:spPr>
          <a:xfrm>
            <a:off x="1524000" y="527539"/>
            <a:ext cx="362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int[] arOneD = {1,2,3,4,5,6};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C16CB7E-F132-75EE-6728-B51CD3A92AF7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162245"/>
          <a:ext cx="6095999" cy="563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157884197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29672340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17120936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624988440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224711543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11783563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95992970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CH" sz="1400" dirty="0"/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284473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CH" sz="1400" dirty="0"/>
                        <a:t>arOneD[i]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30251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66650B4-D58D-496A-95BE-800E0A1EBA3D}"/>
              </a:ext>
            </a:extLst>
          </p:cNvPr>
          <p:cNvSpPr txBox="1"/>
          <p:nvPr/>
        </p:nvSpPr>
        <p:spPr>
          <a:xfrm>
            <a:off x="1524000" y="2467041"/>
            <a:ext cx="23123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int[][] </a:t>
            </a:r>
            <a:r>
              <a:rPr lang="en-CH" sz="2400" dirty="0" err="1"/>
              <a:t>ar</a:t>
            </a:r>
            <a:r>
              <a:rPr lang="en-GB" sz="2400" dirty="0"/>
              <a:t>Two</a:t>
            </a:r>
            <a:r>
              <a:rPr lang="en-CH" sz="2400" dirty="0"/>
              <a:t>D = {</a:t>
            </a:r>
          </a:p>
          <a:p>
            <a:r>
              <a:rPr lang="en-CH" sz="2400" dirty="0"/>
              <a:t>	{1,2,3},</a:t>
            </a:r>
          </a:p>
          <a:p>
            <a:r>
              <a:rPr lang="en-CH" sz="2400" dirty="0"/>
              <a:t>	{4,5,6},</a:t>
            </a:r>
          </a:p>
          <a:p>
            <a:r>
              <a:rPr lang="en-CH" sz="2400" dirty="0"/>
              <a:t>	{7,8,9}</a:t>
            </a:r>
          </a:p>
          <a:p>
            <a:r>
              <a:rPr lang="en-CH" sz="2400" dirty="0"/>
              <a:t>};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569DD35-A429-B67C-BA5B-3AC92AD1C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008258"/>
              </p:ext>
            </p:extLst>
          </p:nvPr>
        </p:nvGraphicFramePr>
        <p:xfrm>
          <a:off x="4305384" y="2868735"/>
          <a:ext cx="3483428" cy="563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157884197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29672340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17120936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62498844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CH" sz="1400" dirty="0"/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284473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CH" sz="1400" dirty="0" err="1"/>
                        <a:t>ar</a:t>
                      </a:r>
                      <a:r>
                        <a:rPr lang="en-GB" sz="1400" dirty="0"/>
                        <a:t>Two</a:t>
                      </a:r>
                      <a:r>
                        <a:rPr lang="en-CH" sz="1400" dirty="0"/>
                        <a:t>D[i]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CH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30251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B5190632-19D0-3A43-B270-2AE69364FB2D}"/>
              </a:ext>
            </a:extLst>
          </p:cNvPr>
          <p:cNvSpPr/>
          <p:nvPr/>
        </p:nvSpPr>
        <p:spPr>
          <a:xfrm>
            <a:off x="1524000" y="2467041"/>
            <a:ext cx="2318183" cy="197026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 sz="135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0A1D49-4F53-5F6D-782C-FF3A2019A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792948"/>
              </p:ext>
            </p:extLst>
          </p:nvPr>
        </p:nvGraphicFramePr>
        <p:xfrm>
          <a:off x="4305384" y="4124093"/>
          <a:ext cx="1346736" cy="563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6684">
                  <a:extLst>
                    <a:ext uri="{9D8B030D-6E8A-4147-A177-3AD203B41FA5}">
                      <a16:colId xmlns:a16="http://schemas.microsoft.com/office/drawing/2014/main" val="1578841975"/>
                    </a:ext>
                  </a:extLst>
                </a:gridCol>
                <a:gridCol w="336684">
                  <a:extLst>
                    <a:ext uri="{9D8B030D-6E8A-4147-A177-3AD203B41FA5}">
                      <a16:colId xmlns:a16="http://schemas.microsoft.com/office/drawing/2014/main" val="3296723407"/>
                    </a:ext>
                  </a:extLst>
                </a:gridCol>
                <a:gridCol w="336684">
                  <a:extLst>
                    <a:ext uri="{9D8B030D-6E8A-4147-A177-3AD203B41FA5}">
                      <a16:colId xmlns:a16="http://schemas.microsoft.com/office/drawing/2014/main" val="1171209365"/>
                    </a:ext>
                  </a:extLst>
                </a:gridCol>
                <a:gridCol w="336684">
                  <a:extLst>
                    <a:ext uri="{9D8B030D-6E8A-4147-A177-3AD203B41FA5}">
                      <a16:colId xmlns:a16="http://schemas.microsoft.com/office/drawing/2014/main" val="362498844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CH" sz="1400" dirty="0"/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284473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CH" sz="1400" dirty="0"/>
                        <a:t>[i]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302518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998B4AF-4375-99E4-220C-44C639C79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334254"/>
              </p:ext>
            </p:extLst>
          </p:nvPr>
        </p:nvGraphicFramePr>
        <p:xfrm>
          <a:off x="5804520" y="4114336"/>
          <a:ext cx="1346736" cy="563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6684">
                  <a:extLst>
                    <a:ext uri="{9D8B030D-6E8A-4147-A177-3AD203B41FA5}">
                      <a16:colId xmlns:a16="http://schemas.microsoft.com/office/drawing/2014/main" val="1578841975"/>
                    </a:ext>
                  </a:extLst>
                </a:gridCol>
                <a:gridCol w="336684">
                  <a:extLst>
                    <a:ext uri="{9D8B030D-6E8A-4147-A177-3AD203B41FA5}">
                      <a16:colId xmlns:a16="http://schemas.microsoft.com/office/drawing/2014/main" val="3296723407"/>
                    </a:ext>
                  </a:extLst>
                </a:gridCol>
                <a:gridCol w="336684">
                  <a:extLst>
                    <a:ext uri="{9D8B030D-6E8A-4147-A177-3AD203B41FA5}">
                      <a16:colId xmlns:a16="http://schemas.microsoft.com/office/drawing/2014/main" val="1171209365"/>
                    </a:ext>
                  </a:extLst>
                </a:gridCol>
                <a:gridCol w="336684">
                  <a:extLst>
                    <a:ext uri="{9D8B030D-6E8A-4147-A177-3AD203B41FA5}">
                      <a16:colId xmlns:a16="http://schemas.microsoft.com/office/drawing/2014/main" val="362498844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CH" sz="1400" dirty="0"/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284473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CH" sz="1400" dirty="0"/>
                        <a:t>[i]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302518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055602-A727-CDCE-639F-2A075E1758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908285"/>
              </p:ext>
            </p:extLst>
          </p:nvPr>
        </p:nvGraphicFramePr>
        <p:xfrm>
          <a:off x="7303656" y="4110465"/>
          <a:ext cx="1346736" cy="563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6684">
                  <a:extLst>
                    <a:ext uri="{9D8B030D-6E8A-4147-A177-3AD203B41FA5}">
                      <a16:colId xmlns:a16="http://schemas.microsoft.com/office/drawing/2014/main" val="1578841975"/>
                    </a:ext>
                  </a:extLst>
                </a:gridCol>
                <a:gridCol w="336684">
                  <a:extLst>
                    <a:ext uri="{9D8B030D-6E8A-4147-A177-3AD203B41FA5}">
                      <a16:colId xmlns:a16="http://schemas.microsoft.com/office/drawing/2014/main" val="3296723407"/>
                    </a:ext>
                  </a:extLst>
                </a:gridCol>
                <a:gridCol w="336684">
                  <a:extLst>
                    <a:ext uri="{9D8B030D-6E8A-4147-A177-3AD203B41FA5}">
                      <a16:colId xmlns:a16="http://schemas.microsoft.com/office/drawing/2014/main" val="1171209365"/>
                    </a:ext>
                  </a:extLst>
                </a:gridCol>
                <a:gridCol w="336684">
                  <a:extLst>
                    <a:ext uri="{9D8B030D-6E8A-4147-A177-3AD203B41FA5}">
                      <a16:colId xmlns:a16="http://schemas.microsoft.com/office/drawing/2014/main" val="362498844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CH" sz="1400" dirty="0"/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284473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CH" sz="1400" dirty="0"/>
                        <a:t>[i]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7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8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</a:t>
                      </a:r>
                      <a:endParaRPr lang="en-CH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3025185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0DA4D3-3409-181E-252A-0D68E17F8B73}"/>
              </a:ext>
            </a:extLst>
          </p:cNvPr>
          <p:cNvCxnSpPr>
            <a:endCxn id="2" idx="0"/>
          </p:cNvCxnSpPr>
          <p:nvPr/>
        </p:nvCxnSpPr>
        <p:spPr>
          <a:xfrm flipH="1">
            <a:off x="4978752" y="3291830"/>
            <a:ext cx="601360" cy="832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CF4A7D-FF3B-958E-AD7F-58E5B105D849}"/>
              </a:ext>
            </a:extLst>
          </p:cNvPr>
          <p:cNvCxnSpPr>
            <a:endCxn id="3" idx="0"/>
          </p:cNvCxnSpPr>
          <p:nvPr/>
        </p:nvCxnSpPr>
        <p:spPr>
          <a:xfrm>
            <a:off x="6477888" y="3291830"/>
            <a:ext cx="0" cy="822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E68237-FCEB-D114-BB6D-688B0BFF1773}"/>
              </a:ext>
            </a:extLst>
          </p:cNvPr>
          <p:cNvCxnSpPr>
            <a:endCxn id="4" idx="0"/>
          </p:cNvCxnSpPr>
          <p:nvPr/>
        </p:nvCxnSpPr>
        <p:spPr>
          <a:xfrm>
            <a:off x="7303656" y="3291830"/>
            <a:ext cx="673368" cy="818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182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2DA52F-3A32-A1B8-4C68-1DE80C645EF3}"/>
              </a:ext>
            </a:extLst>
          </p:cNvPr>
          <p:cNvSpPr/>
          <p:nvPr/>
        </p:nvSpPr>
        <p:spPr>
          <a:xfrm>
            <a:off x="681993" y="279244"/>
            <a:ext cx="2318183" cy="197026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650B4-D58D-496A-95BE-800E0A1EBA3D}"/>
              </a:ext>
            </a:extLst>
          </p:cNvPr>
          <p:cNvSpPr txBox="1"/>
          <p:nvPr/>
        </p:nvSpPr>
        <p:spPr>
          <a:xfrm>
            <a:off x="681993" y="306419"/>
            <a:ext cx="23123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int[][] </a:t>
            </a:r>
            <a:r>
              <a:rPr lang="en-CH" sz="2400" dirty="0" err="1"/>
              <a:t>ar</a:t>
            </a:r>
            <a:r>
              <a:rPr lang="en-GB" sz="2400" dirty="0"/>
              <a:t>Two</a:t>
            </a:r>
            <a:r>
              <a:rPr lang="en-CH" sz="2400" dirty="0"/>
              <a:t>D = {</a:t>
            </a:r>
          </a:p>
          <a:p>
            <a:r>
              <a:rPr lang="en-CH" sz="2400" dirty="0"/>
              <a:t>	{1,2,3},</a:t>
            </a:r>
          </a:p>
          <a:p>
            <a:r>
              <a:rPr lang="en-CH" sz="2400" dirty="0"/>
              <a:t>	{4,5,6},</a:t>
            </a:r>
          </a:p>
          <a:p>
            <a:r>
              <a:rPr lang="en-CH" sz="2400" dirty="0"/>
              <a:t>	{7,8,9}</a:t>
            </a:r>
          </a:p>
          <a:p>
            <a:r>
              <a:rPr lang="en-CH" sz="2400" dirty="0"/>
              <a:t>};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69BED4F-1693-C4FB-EF19-D45A6B4FA351}"/>
              </a:ext>
            </a:extLst>
          </p:cNvPr>
          <p:cNvGraphicFramePr>
            <a:graphicFrameLocks noGrp="1"/>
          </p:cNvGraphicFramePr>
          <p:nvPr/>
        </p:nvGraphicFramePr>
        <p:xfrm>
          <a:off x="4572000" y="2983523"/>
          <a:ext cx="4138248" cy="162392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34562">
                  <a:extLst>
                    <a:ext uri="{9D8B030D-6E8A-4147-A177-3AD203B41FA5}">
                      <a16:colId xmlns:a16="http://schemas.microsoft.com/office/drawing/2014/main" val="2455121375"/>
                    </a:ext>
                  </a:extLst>
                </a:gridCol>
                <a:gridCol w="1034562">
                  <a:extLst>
                    <a:ext uri="{9D8B030D-6E8A-4147-A177-3AD203B41FA5}">
                      <a16:colId xmlns:a16="http://schemas.microsoft.com/office/drawing/2014/main" val="873067224"/>
                    </a:ext>
                  </a:extLst>
                </a:gridCol>
                <a:gridCol w="1034562">
                  <a:extLst>
                    <a:ext uri="{9D8B030D-6E8A-4147-A177-3AD203B41FA5}">
                      <a16:colId xmlns:a16="http://schemas.microsoft.com/office/drawing/2014/main" val="940138839"/>
                    </a:ext>
                  </a:extLst>
                </a:gridCol>
                <a:gridCol w="1034562">
                  <a:extLst>
                    <a:ext uri="{9D8B030D-6E8A-4147-A177-3AD203B41FA5}">
                      <a16:colId xmlns:a16="http://schemas.microsoft.com/office/drawing/2014/main" val="1646461596"/>
                    </a:ext>
                  </a:extLst>
                </a:gridCol>
              </a:tblGrid>
              <a:tr h="405981">
                <a:tc>
                  <a:txBody>
                    <a:bodyPr/>
                    <a:lstStyle/>
                    <a:p>
                      <a:r>
                        <a:rPr lang="en-CH" sz="1400" dirty="0"/>
                        <a:t>i\j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82890264"/>
                  </a:ext>
                </a:extLst>
              </a:tr>
              <a:tr h="405981">
                <a:tc>
                  <a:txBody>
                    <a:bodyPr/>
                    <a:lstStyle/>
                    <a:p>
                      <a:r>
                        <a:rPr lang="en-CH" sz="1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873973"/>
                  </a:ext>
                </a:extLst>
              </a:tr>
              <a:tr h="405981"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7276926"/>
                  </a:ext>
                </a:extLst>
              </a:tr>
              <a:tr h="405981">
                <a:tc>
                  <a:txBody>
                    <a:bodyPr/>
                    <a:lstStyle/>
                    <a:p>
                      <a:r>
                        <a:rPr lang="en-CH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8493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2A7AC74-71DC-BD82-CB8B-7220B908844D}"/>
              </a:ext>
            </a:extLst>
          </p:cNvPr>
          <p:cNvSpPr txBox="1"/>
          <p:nvPr/>
        </p:nvSpPr>
        <p:spPr>
          <a:xfrm>
            <a:off x="2389724" y="3437347"/>
            <a:ext cx="18885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700" dirty="0" err="1"/>
              <a:t>ar</a:t>
            </a:r>
            <a:r>
              <a:rPr lang="en-GB" sz="2700" dirty="0"/>
              <a:t>Two</a:t>
            </a:r>
            <a:r>
              <a:rPr lang="en-CH" sz="2700" dirty="0"/>
              <a:t>[i][j] =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C99172-4166-EF2C-568F-405D87720249}"/>
              </a:ext>
            </a:extLst>
          </p:cNvPr>
          <p:cNvGraphicFramePr>
            <a:graphicFrameLocks noGrp="1"/>
          </p:cNvGraphicFramePr>
          <p:nvPr/>
        </p:nvGraphicFramePr>
        <p:xfrm>
          <a:off x="5742467" y="346337"/>
          <a:ext cx="2069124" cy="162392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34562">
                  <a:extLst>
                    <a:ext uri="{9D8B030D-6E8A-4147-A177-3AD203B41FA5}">
                      <a16:colId xmlns:a16="http://schemas.microsoft.com/office/drawing/2014/main" val="2455121375"/>
                    </a:ext>
                  </a:extLst>
                </a:gridCol>
                <a:gridCol w="1034562">
                  <a:extLst>
                    <a:ext uri="{9D8B030D-6E8A-4147-A177-3AD203B41FA5}">
                      <a16:colId xmlns:a16="http://schemas.microsoft.com/office/drawing/2014/main" val="873067224"/>
                    </a:ext>
                  </a:extLst>
                </a:gridCol>
              </a:tblGrid>
              <a:tr h="405981">
                <a:tc>
                  <a:txBody>
                    <a:bodyPr/>
                    <a:lstStyle/>
                    <a:p>
                      <a:r>
                        <a:rPr lang="en-CH" sz="1400" dirty="0"/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CH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82890264"/>
                  </a:ext>
                </a:extLst>
              </a:tr>
              <a:tr h="405981">
                <a:tc>
                  <a:txBody>
                    <a:bodyPr/>
                    <a:lstStyle/>
                    <a:p>
                      <a:r>
                        <a:rPr lang="en-CH" sz="1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400" dirty="0"/>
                        <a:t>{1,2,3}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873973"/>
                  </a:ext>
                </a:extLst>
              </a:tr>
              <a:tr h="405981">
                <a:tc>
                  <a:txBody>
                    <a:bodyPr/>
                    <a:lstStyle/>
                    <a:p>
                      <a:r>
                        <a:rPr lang="en-CH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{4,5,6}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7276926"/>
                  </a:ext>
                </a:extLst>
              </a:tr>
              <a:tr h="405981">
                <a:tc>
                  <a:txBody>
                    <a:bodyPr/>
                    <a:lstStyle/>
                    <a:p>
                      <a:r>
                        <a:rPr lang="en-CH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H" sz="1400" dirty="0"/>
                        <a:t>{7,8,9}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8493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19A2F1E-30D1-6274-9532-A75295558B2E}"/>
              </a:ext>
            </a:extLst>
          </p:cNvPr>
          <p:cNvSpPr txBox="1"/>
          <p:nvPr/>
        </p:nvSpPr>
        <p:spPr>
          <a:xfrm>
            <a:off x="3774186" y="915925"/>
            <a:ext cx="15935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700" dirty="0" err="1"/>
              <a:t>ar</a:t>
            </a:r>
            <a:r>
              <a:rPr lang="en-GB" sz="2700" dirty="0"/>
              <a:t>Two</a:t>
            </a:r>
            <a:r>
              <a:rPr lang="en-CH" sz="2700" dirty="0"/>
              <a:t>[i] =</a:t>
            </a:r>
          </a:p>
        </p:txBody>
      </p:sp>
    </p:spTree>
    <p:extLst>
      <p:ext uri="{BB962C8B-B14F-4D97-AF65-F5344CB8AC3E}">
        <p14:creationId xmlns:p14="http://schemas.microsoft.com/office/powerpoint/2010/main" val="2764549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dirty="0" err="1"/>
              <a:t>Methoden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3968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0D2D6-ACE5-2B49-EE33-B2B306DA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 für heute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FB633-064A-A4EB-9BA4-5E87E1C83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Nachbesprechung</a:t>
            </a:r>
          </a:p>
          <a:p>
            <a:r>
              <a:rPr lang="de-DE" dirty="0"/>
              <a:t>Theorie</a:t>
            </a:r>
          </a:p>
          <a:p>
            <a:r>
              <a:rPr lang="de-DE" dirty="0"/>
              <a:t>Kahoot</a:t>
            </a:r>
          </a:p>
          <a:p>
            <a:r>
              <a:rPr lang="de-DE" dirty="0"/>
              <a:t>Vorbesprechung</a:t>
            </a:r>
          </a:p>
          <a:p>
            <a:r>
              <a:rPr lang="de-DE" dirty="0"/>
              <a:t>Outro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59ECD-B347-B902-69EB-F5DB3849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noProof="0" smtClean="0"/>
              <a:pPr/>
              <a:t>3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749969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754BE-25C8-811D-B2B1-507AD91DB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1F178-7097-BF66-BAA0-488CD19C6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84" y="2143125"/>
            <a:ext cx="8003232" cy="857250"/>
          </a:xfrm>
        </p:spPr>
        <p:txBody>
          <a:bodyPr>
            <a:normAutofit/>
          </a:bodyPr>
          <a:lstStyle/>
          <a:p>
            <a:pPr algn="ctr"/>
            <a:r>
              <a:rPr lang="de-CH" dirty="0">
                <a:solidFill>
                  <a:srgbClr val="FF0000"/>
                </a:solidFill>
              </a:rPr>
              <a:t>public </a:t>
            </a:r>
            <a:r>
              <a:rPr lang="de-CH" dirty="0"/>
              <a:t>static </a:t>
            </a:r>
            <a:r>
              <a:rPr lang="de-CH" dirty="0">
                <a:solidFill>
                  <a:srgbClr val="00B050"/>
                </a:solidFill>
              </a:rPr>
              <a:t>int</a:t>
            </a:r>
            <a:r>
              <a:rPr lang="de-CH" dirty="0"/>
              <a:t> </a:t>
            </a:r>
            <a:r>
              <a:rPr lang="de-CH" dirty="0">
                <a:solidFill>
                  <a:srgbClr val="FFC000"/>
                </a:solidFill>
              </a:rPr>
              <a:t>add</a:t>
            </a:r>
            <a:r>
              <a:rPr lang="de-CH" dirty="0"/>
              <a:t>(</a:t>
            </a:r>
            <a:r>
              <a:rPr lang="de-CH" dirty="0">
                <a:solidFill>
                  <a:srgbClr val="00B050"/>
                </a:solidFill>
              </a:rPr>
              <a:t>int</a:t>
            </a:r>
            <a:r>
              <a:rPr lang="de-CH" dirty="0"/>
              <a:t> a, </a:t>
            </a:r>
            <a:r>
              <a:rPr lang="de-CH" dirty="0">
                <a:solidFill>
                  <a:srgbClr val="00B050"/>
                </a:solidFill>
              </a:rPr>
              <a:t>int</a:t>
            </a:r>
            <a:r>
              <a:rPr lang="de-CH" dirty="0"/>
              <a:t> b){ 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8A6AB-5B9C-861E-CCA3-CEEE04749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10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BDFA6-4474-F33D-87B7-BC0070BD0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229B9-2B83-3AB6-1010-05AD24FF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84" y="2143125"/>
            <a:ext cx="8003232" cy="857250"/>
          </a:xfrm>
        </p:spPr>
        <p:txBody>
          <a:bodyPr>
            <a:normAutofit/>
          </a:bodyPr>
          <a:lstStyle/>
          <a:p>
            <a:pPr algn="ctr"/>
            <a:r>
              <a:rPr lang="de-CH" dirty="0">
                <a:solidFill>
                  <a:srgbClr val="FF0000"/>
                </a:solidFill>
              </a:rPr>
              <a:t>public </a:t>
            </a:r>
            <a:r>
              <a:rPr lang="de-CH" dirty="0"/>
              <a:t>static </a:t>
            </a:r>
            <a:r>
              <a:rPr lang="de-CH" dirty="0">
                <a:solidFill>
                  <a:srgbClr val="00B050"/>
                </a:solidFill>
              </a:rPr>
              <a:t>int</a:t>
            </a:r>
            <a:r>
              <a:rPr lang="de-CH" dirty="0"/>
              <a:t> </a:t>
            </a:r>
            <a:r>
              <a:rPr lang="de-CH" dirty="0">
                <a:solidFill>
                  <a:srgbClr val="FFC000"/>
                </a:solidFill>
              </a:rPr>
              <a:t>add</a:t>
            </a:r>
            <a:r>
              <a:rPr lang="de-CH" dirty="0"/>
              <a:t>(</a:t>
            </a:r>
            <a:r>
              <a:rPr lang="de-CH" dirty="0">
                <a:solidFill>
                  <a:srgbClr val="00B050"/>
                </a:solidFill>
              </a:rPr>
              <a:t>int</a:t>
            </a:r>
            <a:r>
              <a:rPr lang="de-CH" dirty="0"/>
              <a:t> a, </a:t>
            </a:r>
            <a:r>
              <a:rPr lang="de-CH" dirty="0">
                <a:solidFill>
                  <a:srgbClr val="00B050"/>
                </a:solidFill>
              </a:rPr>
              <a:t>int</a:t>
            </a:r>
            <a:r>
              <a:rPr lang="de-CH" dirty="0"/>
              <a:t> b){ 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541B8-3CA5-9439-6D03-B169C1C4F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5CF0CA8-61CE-5AD9-6826-843E610E449F}"/>
              </a:ext>
            </a:extLst>
          </p:cNvPr>
          <p:cNvSpPr/>
          <p:nvPr/>
        </p:nvSpPr>
        <p:spPr>
          <a:xfrm rot="16200000">
            <a:off x="1763688" y="2424311"/>
            <a:ext cx="288032" cy="1152128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1FD914C9-0892-57D7-9D75-FF9FBDE4F292}"/>
              </a:ext>
            </a:extLst>
          </p:cNvPr>
          <p:cNvSpPr/>
          <p:nvPr/>
        </p:nvSpPr>
        <p:spPr>
          <a:xfrm rot="16200000">
            <a:off x="3649689" y="2910491"/>
            <a:ext cx="583570" cy="467140"/>
          </a:xfrm>
          <a:prstGeom prst="leftBrace">
            <a:avLst>
              <a:gd name="adj1" fmla="val 8333"/>
              <a:gd name="adj2" fmla="val 5233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0D233E1B-EE46-63A7-CC6E-8210AE29E7AA}"/>
              </a:ext>
            </a:extLst>
          </p:cNvPr>
          <p:cNvSpPr/>
          <p:nvPr/>
        </p:nvSpPr>
        <p:spPr>
          <a:xfrm rot="16200000">
            <a:off x="4590897" y="2655149"/>
            <a:ext cx="288032" cy="682286"/>
          </a:xfrm>
          <a:prstGeom prst="lef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083E3F92-AA14-8FA1-5087-59F3F2D92425}"/>
              </a:ext>
            </a:extLst>
          </p:cNvPr>
          <p:cNvSpPr/>
          <p:nvPr/>
        </p:nvSpPr>
        <p:spPr>
          <a:xfrm rot="16200000">
            <a:off x="6031362" y="2007382"/>
            <a:ext cx="288032" cy="1977819"/>
          </a:xfrm>
          <a:prstGeom prst="lef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C60FFC-7AC4-4B04-C076-0667B332F150}"/>
              </a:ext>
            </a:extLst>
          </p:cNvPr>
          <p:cNvSpPr txBox="1">
            <a:spLocks/>
          </p:cNvSpPr>
          <p:nvPr/>
        </p:nvSpPr>
        <p:spPr>
          <a:xfrm>
            <a:off x="1259632" y="3140308"/>
            <a:ext cx="1337320" cy="416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1800" dirty="0">
                <a:solidFill>
                  <a:srgbClr val="FF0000"/>
                </a:solidFill>
              </a:rPr>
              <a:t>Sichtbarkeit</a:t>
            </a:r>
            <a:endParaRPr lang="de-CH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FF4EDB-1A74-CB90-49A1-771AFE915381}"/>
              </a:ext>
            </a:extLst>
          </p:cNvPr>
          <p:cNvSpPr txBox="1">
            <a:spLocks/>
          </p:cNvSpPr>
          <p:nvPr/>
        </p:nvSpPr>
        <p:spPr>
          <a:xfrm>
            <a:off x="4098776" y="3140308"/>
            <a:ext cx="1337320" cy="416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1800" dirty="0">
                <a:solidFill>
                  <a:srgbClr val="FFC000"/>
                </a:solidFill>
              </a:rPr>
              <a:t>Name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63694A-B193-9E08-4756-678821700827}"/>
              </a:ext>
            </a:extLst>
          </p:cNvPr>
          <p:cNvSpPr txBox="1">
            <a:spLocks/>
          </p:cNvSpPr>
          <p:nvPr/>
        </p:nvSpPr>
        <p:spPr>
          <a:xfrm>
            <a:off x="3306688" y="3488430"/>
            <a:ext cx="1337320" cy="416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1800" dirty="0">
                <a:solidFill>
                  <a:srgbClr val="00B050"/>
                </a:solidFill>
              </a:rPr>
              <a:t>Rückgabetyp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7061CE-62C9-8127-ACF7-0C3E5FBE22AE}"/>
              </a:ext>
            </a:extLst>
          </p:cNvPr>
          <p:cNvSpPr txBox="1">
            <a:spLocks/>
          </p:cNvSpPr>
          <p:nvPr/>
        </p:nvSpPr>
        <p:spPr>
          <a:xfrm>
            <a:off x="5305024" y="3140307"/>
            <a:ext cx="1787256" cy="416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1800" dirty="0">
                <a:solidFill>
                  <a:srgbClr val="FFC000"/>
                </a:solidFill>
              </a:rPr>
              <a:t>Parameter</a:t>
            </a:r>
          </a:p>
        </p:txBody>
      </p:sp>
    </p:spTree>
    <p:extLst>
      <p:ext uri="{BB962C8B-B14F-4D97-AF65-F5344CB8AC3E}">
        <p14:creationId xmlns:p14="http://schemas.microsoft.com/office/powerpoint/2010/main" val="1366711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BDFA6-4474-F33D-87B7-BC0070BD0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229B9-2B83-3AB6-1010-05AD24FF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84" y="2143125"/>
            <a:ext cx="8003232" cy="857250"/>
          </a:xfrm>
        </p:spPr>
        <p:txBody>
          <a:bodyPr>
            <a:normAutofit/>
          </a:bodyPr>
          <a:lstStyle/>
          <a:p>
            <a:pPr algn="ctr"/>
            <a:r>
              <a:rPr lang="de-CH" dirty="0">
                <a:solidFill>
                  <a:srgbClr val="FF0000"/>
                </a:solidFill>
              </a:rPr>
              <a:t>public </a:t>
            </a:r>
            <a:r>
              <a:rPr lang="de-CH" dirty="0"/>
              <a:t>static </a:t>
            </a:r>
            <a:r>
              <a:rPr lang="de-CH" dirty="0">
                <a:solidFill>
                  <a:srgbClr val="00B050"/>
                </a:solidFill>
              </a:rPr>
              <a:t>int</a:t>
            </a:r>
            <a:r>
              <a:rPr lang="de-CH" dirty="0"/>
              <a:t> </a:t>
            </a:r>
            <a:r>
              <a:rPr lang="de-CH" dirty="0">
                <a:solidFill>
                  <a:srgbClr val="FFC000"/>
                </a:solidFill>
              </a:rPr>
              <a:t>add</a:t>
            </a:r>
            <a:r>
              <a:rPr lang="de-CH" dirty="0"/>
              <a:t>(</a:t>
            </a:r>
            <a:r>
              <a:rPr lang="de-CH" dirty="0">
                <a:solidFill>
                  <a:srgbClr val="00B050"/>
                </a:solidFill>
              </a:rPr>
              <a:t>int</a:t>
            </a:r>
            <a:r>
              <a:rPr lang="de-CH" dirty="0"/>
              <a:t> a, </a:t>
            </a:r>
            <a:r>
              <a:rPr lang="de-CH" dirty="0">
                <a:solidFill>
                  <a:srgbClr val="00B050"/>
                </a:solidFill>
              </a:rPr>
              <a:t>int</a:t>
            </a:r>
            <a:r>
              <a:rPr lang="de-CH" dirty="0"/>
              <a:t> b){ 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541B8-3CA5-9439-6D03-B169C1C4F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5CF0CA8-61CE-5AD9-6826-843E610E449F}"/>
              </a:ext>
            </a:extLst>
          </p:cNvPr>
          <p:cNvSpPr/>
          <p:nvPr/>
        </p:nvSpPr>
        <p:spPr>
          <a:xfrm rot="16200000">
            <a:off x="1763688" y="2424311"/>
            <a:ext cx="288032" cy="1152128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1FD914C9-0892-57D7-9D75-FF9FBDE4F292}"/>
              </a:ext>
            </a:extLst>
          </p:cNvPr>
          <p:cNvSpPr/>
          <p:nvPr/>
        </p:nvSpPr>
        <p:spPr>
          <a:xfrm rot="16200000">
            <a:off x="3649689" y="2910491"/>
            <a:ext cx="583570" cy="467140"/>
          </a:xfrm>
          <a:prstGeom prst="leftBrace">
            <a:avLst>
              <a:gd name="adj1" fmla="val 8333"/>
              <a:gd name="adj2" fmla="val 5233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0D233E1B-EE46-63A7-CC6E-8210AE29E7AA}"/>
              </a:ext>
            </a:extLst>
          </p:cNvPr>
          <p:cNvSpPr/>
          <p:nvPr/>
        </p:nvSpPr>
        <p:spPr>
          <a:xfrm rot="16200000">
            <a:off x="4590897" y="2655149"/>
            <a:ext cx="288032" cy="682286"/>
          </a:xfrm>
          <a:prstGeom prst="lef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083E3F92-AA14-8FA1-5087-59F3F2D92425}"/>
              </a:ext>
            </a:extLst>
          </p:cNvPr>
          <p:cNvSpPr/>
          <p:nvPr/>
        </p:nvSpPr>
        <p:spPr>
          <a:xfrm rot="16200000">
            <a:off x="6031362" y="2007382"/>
            <a:ext cx="288032" cy="1977819"/>
          </a:xfrm>
          <a:prstGeom prst="lef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C60FFC-7AC4-4B04-C076-0667B332F150}"/>
              </a:ext>
            </a:extLst>
          </p:cNvPr>
          <p:cNvSpPr txBox="1">
            <a:spLocks/>
          </p:cNvSpPr>
          <p:nvPr/>
        </p:nvSpPr>
        <p:spPr>
          <a:xfrm>
            <a:off x="1259632" y="3140308"/>
            <a:ext cx="1337320" cy="416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1800" dirty="0">
                <a:solidFill>
                  <a:srgbClr val="FF0000"/>
                </a:solidFill>
              </a:rPr>
              <a:t>Sichtbarkeit</a:t>
            </a:r>
            <a:endParaRPr lang="de-CH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FF4EDB-1A74-CB90-49A1-771AFE915381}"/>
              </a:ext>
            </a:extLst>
          </p:cNvPr>
          <p:cNvSpPr txBox="1">
            <a:spLocks/>
          </p:cNvSpPr>
          <p:nvPr/>
        </p:nvSpPr>
        <p:spPr>
          <a:xfrm>
            <a:off x="4098776" y="3140308"/>
            <a:ext cx="1337320" cy="416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1800" dirty="0">
                <a:solidFill>
                  <a:srgbClr val="FFC000"/>
                </a:solidFill>
              </a:rPr>
              <a:t>Name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63694A-B193-9E08-4756-678821700827}"/>
              </a:ext>
            </a:extLst>
          </p:cNvPr>
          <p:cNvSpPr txBox="1">
            <a:spLocks/>
          </p:cNvSpPr>
          <p:nvPr/>
        </p:nvSpPr>
        <p:spPr>
          <a:xfrm>
            <a:off x="3306688" y="3488430"/>
            <a:ext cx="1337320" cy="416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1800" dirty="0">
                <a:solidFill>
                  <a:srgbClr val="00B050"/>
                </a:solidFill>
              </a:rPr>
              <a:t>Rückgabetyp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7061CE-62C9-8127-ACF7-0C3E5FBE22AE}"/>
              </a:ext>
            </a:extLst>
          </p:cNvPr>
          <p:cNvSpPr txBox="1">
            <a:spLocks/>
          </p:cNvSpPr>
          <p:nvPr/>
        </p:nvSpPr>
        <p:spPr>
          <a:xfrm>
            <a:off x="5305024" y="3140307"/>
            <a:ext cx="1787256" cy="416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1800" dirty="0">
                <a:solidFill>
                  <a:srgbClr val="FFC000"/>
                </a:solidFill>
              </a:rPr>
              <a:t>Parameter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BDF104DA-C7EA-39FB-8256-A23C48F1D620}"/>
              </a:ext>
            </a:extLst>
          </p:cNvPr>
          <p:cNvSpPr/>
          <p:nvPr/>
        </p:nvSpPr>
        <p:spPr>
          <a:xfrm rot="5400000">
            <a:off x="5671017" y="653937"/>
            <a:ext cx="288032" cy="298654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6E63EDE-BF1C-2FA8-4006-FFC9F8719D1C}"/>
              </a:ext>
            </a:extLst>
          </p:cNvPr>
          <p:cNvSpPr txBox="1">
            <a:spLocks/>
          </p:cNvSpPr>
          <p:nvPr/>
        </p:nvSpPr>
        <p:spPr>
          <a:xfrm>
            <a:off x="4593423" y="1540703"/>
            <a:ext cx="2426849" cy="416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2000" dirty="0"/>
              <a:t>Signatur</a:t>
            </a:r>
          </a:p>
        </p:txBody>
      </p:sp>
    </p:spTree>
    <p:extLst>
      <p:ext uri="{BB962C8B-B14F-4D97-AF65-F5344CB8AC3E}">
        <p14:creationId xmlns:p14="http://schemas.microsoft.com/office/powerpoint/2010/main" val="1742506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F0D8A-665D-31C4-BCBE-B3E0F2A48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F8F7-9EAD-51F1-08AC-2CB318DBC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de-CH" dirty="0"/>
              <a:t>Method-</a:t>
            </a:r>
            <a:r>
              <a:rPr lang="de-CH" dirty="0" err="1"/>
              <a:t>Overloading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BF5FA-B0D7-7B64-C4EC-BD2A8B953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AT" sz="2000" b="0" dirty="0"/>
              <a:t>Eine Methode kann überladen werden, in dem die Methodenparameter verändert werden</a:t>
            </a:r>
            <a:endParaRPr lang="de-AT" sz="2000" b="0" noProof="0" dirty="0">
              <a:effectLst/>
            </a:endParaRPr>
          </a:p>
          <a:p>
            <a:pPr>
              <a:lnSpc>
                <a:spcPct val="90000"/>
              </a:lnSpc>
            </a:pPr>
            <a:r>
              <a:rPr lang="de-AT" sz="2000" b="0" dirty="0"/>
              <a:t>trotz gleichem Namen hat sie dann eine andere Signatur</a:t>
            </a:r>
          </a:p>
          <a:p>
            <a:pPr>
              <a:lnSpc>
                <a:spcPct val="90000"/>
              </a:lnSpc>
            </a:pPr>
            <a:r>
              <a:rPr lang="de-AT" sz="2000" dirty="0" err="1"/>
              <a:t>add</a:t>
            </a:r>
            <a:r>
              <a:rPr lang="de-AT" sz="2000" b="0" dirty="0"/>
              <a:t> kann durch Überladung mit unterschiedlichen Parametern aufgerufen werden, hat nun unterschiedliche Rückgabetypen</a:t>
            </a:r>
          </a:p>
        </p:txBody>
      </p:sp>
      <p:pic>
        <p:nvPicPr>
          <p:cNvPr id="5" name="Picture 4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C0B6F719-AB0E-75C0-A7F6-DD079DFDE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236513"/>
            <a:ext cx="4038600" cy="332174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84ACB-6682-E125-895B-02A1A1A4B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30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dirty="0"/>
              <a:t>Value vs Reference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9630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221C9-2385-30CA-4664-DAABA3EF2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13A3-55D2-76F7-534D-FF1062FF6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800" dirty="0"/>
              <a:t>Objekte 101 – (Deep Dive in einer späteren Übung)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30C38-F7FF-D08F-C3C8-B0E24C1AEF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r>
              <a:rPr lang="de-DE" b="0" dirty="0"/>
              <a:t>Klassen sind „Baupläne“, die definieren, wie Daten gespeichert werden </a:t>
            </a:r>
          </a:p>
          <a:p>
            <a:r>
              <a:rPr lang="de-DE" b="0" dirty="0"/>
              <a:t>Objekte sind konkrete Realisierungen </a:t>
            </a:r>
            <a:r>
              <a:rPr lang="de-DE" b="0"/>
              <a:t>der Klasse</a:t>
            </a:r>
            <a:endParaRPr lang="de-DE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3FD041-FAD7-314F-9265-40D3823EF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678" y="1200151"/>
            <a:ext cx="3679644" cy="339447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5B30F-EE05-BEE4-2FD8-40D774B9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59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118FD-4D44-F732-A569-70A4BE0E1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EBC0-E8BF-B22A-3409-9459F09EC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64" y="205979"/>
            <a:ext cx="2962672" cy="857250"/>
          </a:xfrm>
        </p:spPr>
        <p:txBody>
          <a:bodyPr>
            <a:normAutofit/>
          </a:bodyPr>
          <a:lstStyle/>
          <a:p>
            <a:pPr algn="ctr"/>
            <a:r>
              <a:rPr lang="de-CH"/>
              <a:t>Primitives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A85FF-2CE0-2500-5936-3496CC67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114800" cy="3394472"/>
          </a:xfrm>
        </p:spPr>
        <p:txBody>
          <a:bodyPr>
            <a:normAutofit/>
          </a:bodyPr>
          <a:lstStyle/>
          <a:p>
            <a:r>
              <a:rPr lang="de-DE" b="0" noProof="0" dirty="0"/>
              <a:t>speichern tatsächlichen Wert</a:t>
            </a:r>
          </a:p>
          <a:p>
            <a:r>
              <a:rPr lang="de-DE" b="0" dirty="0"/>
              <a:t>sind von der Grösse begrenzt</a:t>
            </a:r>
          </a:p>
          <a:p>
            <a:r>
              <a:rPr lang="de-DE" b="0" noProof="0" dirty="0"/>
              <a:t>Standardwerte sind festgelegt</a:t>
            </a:r>
          </a:p>
          <a:p>
            <a:r>
              <a:rPr lang="de-DE" b="0" dirty="0"/>
              <a:t>Können niemals </a:t>
            </a:r>
            <a:r>
              <a:rPr lang="de-DE" i="1" dirty="0"/>
              <a:t>NULL</a:t>
            </a:r>
            <a:r>
              <a:rPr lang="de-DE" b="0" dirty="0"/>
              <a:t> sein</a:t>
            </a:r>
            <a:endParaRPr lang="de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36328-8762-4CE4-6807-F7C64DE7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7C0AF7-5B2D-3609-F32F-666A7DB3CB6D}"/>
              </a:ext>
            </a:extLst>
          </p:cNvPr>
          <p:cNvSpPr txBox="1">
            <a:spLocks/>
          </p:cNvSpPr>
          <p:nvPr/>
        </p:nvSpPr>
        <p:spPr>
          <a:xfrm>
            <a:off x="4595751" y="1200151"/>
            <a:ext cx="4114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/>
              <a:t>speichern Referenz auf Speicherort</a:t>
            </a:r>
          </a:p>
          <a:p>
            <a:r>
              <a:rPr lang="de-DE" b="0" dirty="0"/>
              <a:t>Grösse ist variabel</a:t>
            </a:r>
          </a:p>
          <a:p>
            <a:r>
              <a:rPr lang="de-DE" b="0" dirty="0"/>
              <a:t>Standardwert ist </a:t>
            </a:r>
            <a:r>
              <a:rPr lang="de-DE" i="1" dirty="0"/>
              <a:t>NULL </a:t>
            </a:r>
            <a:r>
              <a:rPr lang="de-DE" b="0" dirty="0"/>
              <a:t>(keine Referenz in den Speicher)</a:t>
            </a:r>
          </a:p>
          <a:p>
            <a:endParaRPr lang="de-DE" b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43C79F-A567-804E-931D-7632AF0A74F4}"/>
              </a:ext>
            </a:extLst>
          </p:cNvPr>
          <p:cNvSpPr txBox="1">
            <a:spLocks/>
          </p:cNvSpPr>
          <p:nvPr/>
        </p:nvSpPr>
        <p:spPr>
          <a:xfrm>
            <a:off x="5459847" y="205979"/>
            <a:ext cx="238660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dirty="0"/>
              <a:t>Objekte</a:t>
            </a:r>
          </a:p>
        </p:txBody>
      </p:sp>
    </p:spTree>
    <p:extLst>
      <p:ext uri="{BB962C8B-B14F-4D97-AF65-F5344CB8AC3E}">
        <p14:creationId xmlns:p14="http://schemas.microsoft.com/office/powerpoint/2010/main" val="950997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B08D6-1410-76C1-3D4D-D6C06E570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3586B-B1E3-3FB0-5B52-44BADFAF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>
            <a:normAutofit/>
          </a:bodyPr>
          <a:lstStyle/>
          <a:p>
            <a:r>
              <a:rPr lang="de-CH" dirty="0"/>
              <a:t>Weitergabe von Referenzen</a:t>
            </a:r>
          </a:p>
        </p:txBody>
      </p:sp>
      <p:pic>
        <p:nvPicPr>
          <p:cNvPr id="3" name="Picture 2" descr="A computer screen shot of text&#10;&#10;Description automatically generated">
            <a:extLst>
              <a:ext uri="{FF2B5EF4-FFF2-40B4-BE49-F238E27FC236}">
                <a16:creationId xmlns:a16="http://schemas.microsoft.com/office/drawing/2014/main" id="{A3E42D99-598E-D0AD-C21F-5B246BD7C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050" y="342226"/>
            <a:ext cx="5111750" cy="4114958"/>
          </a:xfrm>
          <a:prstGeom prst="rect">
            <a:avLst/>
          </a:prstGeom>
          <a:noFill/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4650403-F778-C463-A5B7-D2DF94AC9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AT" i="1" noProof="0"/>
              <a:t>numbers</a:t>
            </a:r>
            <a:r>
              <a:rPr lang="de-AT" b="0" noProof="0"/>
              <a:t> speichert die Referenz, wo die tatsächlichen Werte liegen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AT" b="0"/>
              <a:t>gib Referenz an </a:t>
            </a:r>
            <a:r>
              <a:rPr lang="de-AT" i="1"/>
              <a:t>modifyArray</a:t>
            </a:r>
            <a:r>
              <a:rPr lang="de-AT" b="0"/>
              <a:t> weiter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AT" i="1" noProof="0"/>
              <a:t>modifyArray</a:t>
            </a:r>
            <a:r>
              <a:rPr lang="de-AT" b="0" noProof="0"/>
              <a:t> sucht Werte im Speicher, verdoppelt sie, terminiert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AT" i="1"/>
              <a:t>main</a:t>
            </a:r>
            <a:r>
              <a:rPr lang="de-AT" b="0"/>
              <a:t> sucht mit derselben</a:t>
            </a:r>
            <a:r>
              <a:rPr lang="de-AT"/>
              <a:t> </a:t>
            </a:r>
            <a:r>
              <a:rPr lang="de-AT" b="0"/>
              <a:t>im Speicher und findet verdoppelte Werte </a:t>
            </a:r>
            <a:r>
              <a:rPr lang="de-AT"/>
              <a:t>ohne</a:t>
            </a:r>
            <a:r>
              <a:rPr lang="de-AT" b="0"/>
              <a:t>, dass wir sie zurückgeben mussten</a:t>
            </a:r>
            <a:endParaRPr lang="de-AT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B90D0-B1BD-C08C-7166-6B1664EF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47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90362-F9FE-7C99-58DA-D6D0A0B82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B83F0-54D8-0AFC-9EC9-E6CB5674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3100" dirty="0"/>
              <a:t>Ausnahmen - Unveränderlichkeit von Strings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84278-80F7-7859-C26C-AE6259FDE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 fontScale="92500" lnSpcReduction="20000"/>
          </a:bodyPr>
          <a:lstStyle/>
          <a:p>
            <a:r>
              <a:rPr lang="de-DE" b="0" dirty="0"/>
              <a:t>Java erzwingt ein „Pass-By-Value“-Verhalten für einzelne Ausnahmen</a:t>
            </a:r>
          </a:p>
          <a:p>
            <a:r>
              <a:rPr lang="de-DE" b="0" dirty="0"/>
              <a:t>Strings sind Objekte</a:t>
            </a:r>
          </a:p>
          <a:p>
            <a:r>
              <a:rPr lang="de-DE" b="0" dirty="0"/>
              <a:t>diese Art von Fehlern kann mit Strings trotzdem nicht passieren</a:t>
            </a:r>
          </a:p>
          <a:p>
            <a:r>
              <a:rPr lang="de-DE" b="0" dirty="0"/>
              <a:t>bei Weitergabe wird Kopie mit selbem Wert erstellt (mit neuer Referenz)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1243B-9067-A678-7F9E-29AC03EF4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307188"/>
            <a:ext cx="4038600" cy="3180397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1EB35-B630-11C9-9D62-21B64016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61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E5577-0027-3B82-A228-11B82BDC0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E795E-E545-616C-0BFB-F542461C1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passbyvalue.java</a:t>
            </a:r>
          </a:p>
          <a:p>
            <a:endParaRPr lang="en-US" dirty="0"/>
          </a:p>
          <a:p>
            <a:r>
              <a:rPr lang="en-US" dirty="0"/>
              <a:t>Objects: see car.java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5DB42-84DE-4488-C7E5-9FE38716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noProof="0" smtClean="0"/>
              <a:pPr/>
              <a:t>39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869294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dirty="0" err="1"/>
              <a:t>Nachbesprechung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50849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DFF8D-9D44-AEFC-36BB-A4D163784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Rekursion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5958A-0DC6-770B-FE29-6ACBC060FF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744AD-2739-E31D-60A1-3044282D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Rekursion</a:t>
            </a:r>
            <a:r>
              <a:rPr lang="en-GB" dirty="0"/>
              <a:t> - </a:t>
            </a:r>
            <a:r>
              <a:rPr lang="en-GB" dirty="0" err="1"/>
              <a:t>Beispiel</a:t>
            </a:r>
            <a:r>
              <a:rPr lang="en-GB" dirty="0"/>
              <a:t> 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EB620-4268-4100-74A4-212CA090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noProof="0" smtClean="0"/>
              <a:pPr/>
              <a:t>41</a:t>
            </a:fld>
            <a:endParaRPr lang="de-CH" noProof="0" dirty="0"/>
          </a:p>
        </p:txBody>
      </p:sp>
      <p:pic>
        <p:nvPicPr>
          <p:cNvPr id="8" name="Picture 7" descr="A white paper with black text&#10;&#10;Description automatically generated">
            <a:extLst>
              <a:ext uri="{FF2B5EF4-FFF2-40B4-BE49-F238E27FC236}">
                <a16:creationId xmlns:a16="http://schemas.microsoft.com/office/drawing/2014/main" id="{A328EC52-7500-36EB-8ABC-506C5D07B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0" y="1136965"/>
            <a:ext cx="8172400" cy="28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11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9ECE9-12DE-B706-99E3-F7E76D26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3BDB6-DB81-800C-0BC9-6F4D3F6F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calculations.java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E38B2-816E-624C-88AA-F3A8410BF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noProof="0" smtClean="0"/>
              <a:pPr/>
              <a:t>42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2058277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E05A6-4123-A9DD-4253-371FD232B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Unsere</a:t>
            </a:r>
            <a:r>
              <a:rPr lang="en-US" dirty="0"/>
              <a:t> </a:t>
            </a:r>
            <a:r>
              <a:rPr lang="en-US" dirty="0" err="1"/>
              <a:t>lieblings</a:t>
            </a:r>
            <a:r>
              <a:rPr lang="en-US" dirty="0"/>
              <a:t> </a:t>
            </a:r>
            <a:r>
              <a:rPr lang="en-US" dirty="0" err="1"/>
              <a:t>Funktion</a:t>
            </a:r>
            <a:r>
              <a:rPr lang="en-US" dirty="0"/>
              <a:t> factorial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00B59-179F-FF5E-8335-1932BF16F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factorial.java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0216D-232F-6017-B12F-1E6E6274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noProof="0" smtClean="0"/>
              <a:pPr/>
              <a:t>43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0813173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DFF8D-9D44-AEFC-36BB-A4D163784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Tut das </a:t>
            </a:r>
            <a:r>
              <a:rPr lang="en-GB" dirty="0" err="1"/>
              <a:t>Vorprogrammieren</a:t>
            </a:r>
            <a:r>
              <a:rPr lang="en-GB" dirty="0"/>
              <a:t>!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5958A-0DC6-770B-FE29-6ACBC060FF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448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DFF8D-9D44-AEFC-36BB-A4D163784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Java </a:t>
            </a:r>
            <a:r>
              <a:rPr lang="en-GB" dirty="0"/>
              <a:t>D</a:t>
            </a:r>
            <a:r>
              <a:rPr lang="en-CH" dirty="0" err="1"/>
              <a:t>ebugger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5958A-0DC6-770B-FE29-6ACBC060FF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9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744AD-2739-E31D-60A1-3044282D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Was </a:t>
            </a:r>
            <a:r>
              <a:rPr lang="en-CH" dirty="0" err="1"/>
              <a:t>ist</a:t>
            </a:r>
            <a:r>
              <a:rPr lang="en-CH" dirty="0"/>
              <a:t> d</a:t>
            </a:r>
            <a:r>
              <a:rPr lang="en-GB" dirty="0"/>
              <a:t>er</a:t>
            </a:r>
            <a:r>
              <a:rPr lang="en-CH" dirty="0"/>
              <a:t> </a:t>
            </a:r>
            <a:r>
              <a:rPr lang="en-GB" dirty="0"/>
              <a:t>D</a:t>
            </a:r>
            <a:r>
              <a:rPr lang="en-CH" dirty="0" err="1"/>
              <a:t>ebugger</a:t>
            </a:r>
            <a:r>
              <a:rPr lang="en-CH" dirty="0"/>
              <a:t> und </a:t>
            </a:r>
            <a:r>
              <a:rPr lang="en-GB" dirty="0"/>
              <a:t>was tut er</a:t>
            </a:r>
            <a:r>
              <a:rPr lang="en-CH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A66E8-9919-0DC7-DE83-032A69F8E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0" dirty="0"/>
              <a:t>Ein Tool (in Java), das beim Debuggen hilft.</a:t>
            </a:r>
          </a:p>
          <a:p>
            <a:r>
              <a:rPr lang="de-DE" b="0" dirty="0"/>
              <a:t>Mit dem Java-Debugger kann man Schritt für Schritt durch das Programm gehen und genau beobachten, wie es ausgeführt wird.</a:t>
            </a:r>
          </a:p>
          <a:p>
            <a:r>
              <a:rPr lang="de-DE" b="0" dirty="0"/>
              <a:t>Die Änderungen der Variablen und ihrer Werte in jeder Zeile werden in einer Tabelle dargestellt.</a:t>
            </a:r>
            <a:endParaRPr lang="en-CH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EB620-4268-4100-74A4-212CA090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noProof="0" smtClean="0"/>
              <a:pPr/>
              <a:t>46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019913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8D0502-C598-DDC4-0C7F-B0B93A63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03BB5-3267-B5A6-3B13-2C0297F49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5486"/>
            <a:ext cx="6451917" cy="4032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E919E3-E88E-EE72-7B0D-57ED0CF08F6B}"/>
              </a:ext>
            </a:extLst>
          </p:cNvPr>
          <p:cNvSpPr txBox="1"/>
          <p:nvPr/>
        </p:nvSpPr>
        <p:spPr>
          <a:xfrm>
            <a:off x="6876256" y="339502"/>
            <a:ext cx="1728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Das Programm macht nicht, was du erwartest, und du kannst den Fehler nicht finden?</a:t>
            </a:r>
          </a:p>
          <a:p>
            <a:endParaRPr lang="en-CH" dirty="0"/>
          </a:p>
          <a:p>
            <a:r>
              <a:rPr lang="en-GB" b="1" dirty="0" err="1"/>
              <a:t>Benutze</a:t>
            </a:r>
            <a:r>
              <a:rPr lang="en-GB" b="1" dirty="0"/>
              <a:t> den Debugger!</a:t>
            </a:r>
            <a:endParaRPr lang="en-CH" b="1" dirty="0"/>
          </a:p>
        </p:txBody>
      </p:sp>
    </p:spTree>
    <p:extLst>
      <p:ext uri="{BB962C8B-B14F-4D97-AF65-F5344CB8AC3E}">
        <p14:creationId xmlns:p14="http://schemas.microsoft.com/office/powerpoint/2010/main" val="4447347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DABC-5A3A-CF0C-83C5-7987B553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Breakpoints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399E1-E75C-45EA-F769-B82E1F7C2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b="0" dirty="0"/>
              <a:t>Bis zum Breakpoint wird alles automatisch ausgeführt, und sobald die Zeile mit dem Breakpoint erreicht wird, stoppt die automatische Ausführung.</a:t>
            </a:r>
            <a:endParaRPr lang="en-CH" b="0" dirty="0"/>
          </a:p>
          <a:p>
            <a:r>
              <a:rPr lang="de-DE" b="0" dirty="0"/>
              <a:t>Anschliessend kann der Benutzer Zeile für Zeile das Programm selbst ausführen.</a:t>
            </a:r>
            <a:endParaRPr lang="en-GB" b="0" dirty="0"/>
          </a:p>
          <a:p>
            <a:r>
              <a:rPr lang="en-CH" dirty="0"/>
              <a:t>Breakpoint </a:t>
            </a:r>
            <a:r>
              <a:rPr lang="en-CH" dirty="0" err="1"/>
              <a:t>auswählen</a:t>
            </a:r>
            <a:r>
              <a:rPr lang="en-CH" dirty="0"/>
              <a:t>: </a:t>
            </a:r>
            <a:r>
              <a:rPr lang="de-DE" b="0" dirty="0"/>
              <a:t>An einer Stelle, an der man weiss, dass alles bis dahin wie erwartet funktioniert.</a:t>
            </a:r>
          </a:p>
          <a:p>
            <a:r>
              <a:rPr lang="en-CH" dirty="0"/>
              <a:t>Breakpoint setzen: </a:t>
            </a:r>
            <a:r>
              <a:rPr lang="de-DE" b="0" dirty="0"/>
              <a:t>Links von der Spalte mit den Zeilennummern doppelt klicken, um den Breakpoint zu setzen (ein blaues Kreis-Icon sollte in der Spalte erscheinen).</a:t>
            </a:r>
            <a:endParaRPr lang="en-CH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022A3-0317-D2F9-68D3-F3360B2F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noProof="0" smtClean="0"/>
              <a:pPr/>
              <a:t>48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206274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6036A0-3C28-5C27-0279-431EE08A8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AC07F-6696-545C-6F4F-FC2BE323B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31403"/>
            <a:ext cx="6420882" cy="4013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AED877-C699-FA0F-AC2F-DD18B8CB71A6}"/>
              </a:ext>
            </a:extLst>
          </p:cNvPr>
          <p:cNvSpPr txBox="1"/>
          <p:nvPr/>
        </p:nvSpPr>
        <p:spPr>
          <a:xfrm>
            <a:off x="6744410" y="267494"/>
            <a:ext cx="23640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 wir sicher sind, dass </a:t>
            </a:r>
            <a:r>
              <a:rPr lang="de-DE" b="1" dirty="0"/>
              <a:t>sum</a:t>
            </a:r>
            <a:r>
              <a:rPr lang="de-DE" dirty="0"/>
              <a:t> und </a:t>
            </a:r>
            <a:r>
              <a:rPr lang="de-DE" b="1" dirty="0"/>
              <a:t>anzahl</a:t>
            </a:r>
            <a:r>
              <a:rPr lang="de-DE" dirty="0"/>
              <a:t> stimmen, wollen wir nun die Methode </a:t>
            </a:r>
            <a:r>
              <a:rPr lang="de-DE" b="1" dirty="0"/>
              <a:t>findAverage</a:t>
            </a:r>
            <a:r>
              <a:rPr lang="de-DE" dirty="0"/>
              <a:t> testen.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Dazu setzen wir einen Breakpoint in der Zeile, in der diese Methode aufgerufen wird.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766636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Aufgabe 1: Binärdarstellung</a:t>
            </a:r>
            <a:endParaRPr/>
          </a:p>
        </p:txBody>
      </p:sp>
      <p:pic>
        <p:nvPicPr>
          <p:cNvPr id="3" name="Picture 2" descr="A computer screen shot of a number&#10;&#10;Description automatically generated">
            <a:extLst>
              <a:ext uri="{FF2B5EF4-FFF2-40B4-BE49-F238E27FC236}">
                <a16:creationId xmlns:a16="http://schemas.microsoft.com/office/drawing/2014/main" id="{56A573A3-48D2-5B23-92E2-434DEC4D3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89" y="1131590"/>
            <a:ext cx="6319047" cy="35975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D2311E-E72B-0470-AEA3-8B2048E5E0F7}"/>
              </a:ext>
            </a:extLst>
          </p:cNvPr>
          <p:cNvSpPr txBox="1"/>
          <p:nvPr/>
        </p:nvSpPr>
        <p:spPr>
          <a:xfrm>
            <a:off x="1097427" y="4729100"/>
            <a:ext cx="694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Schritt 1:</a:t>
            </a:r>
            <a:r>
              <a:rPr lang="en-GB" dirty="0"/>
              <a:t> </a:t>
            </a:r>
            <a:r>
              <a:rPr lang="en-GB" dirty="0" err="1"/>
              <a:t>Finde</a:t>
            </a:r>
            <a:r>
              <a:rPr lang="en-GB" dirty="0"/>
              <a:t> exp so, </a:t>
            </a:r>
            <a:r>
              <a:rPr lang="en-GB" dirty="0" err="1"/>
              <a:t>dass</a:t>
            </a:r>
            <a:r>
              <a:rPr lang="en-GB" dirty="0"/>
              <a:t> 2^exp &lt;= number und 2^(exp + 1) &gt; number.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223632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702DE-E0EB-F819-E764-0B15E0B9A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92081-479C-871F-4310-0A4B8ED54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2875"/>
            <a:ext cx="7772400" cy="48577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0AEE88-8F71-E57B-0AE0-C4B22F5B4462}"/>
              </a:ext>
            </a:extLst>
          </p:cNvPr>
          <p:cNvCxnSpPr/>
          <p:nvPr/>
        </p:nvCxnSpPr>
        <p:spPr>
          <a:xfrm flipH="1" flipV="1">
            <a:off x="1619672" y="267494"/>
            <a:ext cx="360040" cy="8640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8608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9CBD3B-B559-0D27-5B6C-CDD704BB6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32" y="142875"/>
            <a:ext cx="7772400" cy="48577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2BCC2C-5B07-D810-B87A-82BCA20832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51</a:t>
            </a:fld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50FB67-A0F7-CF99-1DA5-AE95F14011D3}"/>
              </a:ext>
            </a:extLst>
          </p:cNvPr>
          <p:cNvCxnSpPr>
            <a:cxnSpLocks/>
          </p:cNvCxnSpPr>
          <p:nvPr/>
        </p:nvCxnSpPr>
        <p:spPr>
          <a:xfrm flipV="1">
            <a:off x="5508104" y="2859782"/>
            <a:ext cx="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6352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CE947-EDBE-4E67-7C14-145EB82B2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50362-EA9C-D2AD-3E91-2BF4AFB1D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2875"/>
            <a:ext cx="77724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64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0AC34-3D01-E712-F574-3386BE7FC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604251"/>
            <a:ext cx="8520600" cy="3416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CH" dirty="0"/>
              <a:t>Grüne Zeile: </a:t>
            </a:r>
            <a:r>
              <a:rPr lang="en-CH" b="0" dirty="0"/>
              <a:t>alles </a:t>
            </a:r>
            <a:r>
              <a:rPr lang="en-CH" dirty="0">
                <a:solidFill>
                  <a:srgbClr val="C00000"/>
                </a:solidFill>
              </a:rPr>
              <a:t>bis und ohne </a:t>
            </a:r>
            <a:r>
              <a:rPr lang="en-CH" b="0" dirty="0"/>
              <a:t>diese </a:t>
            </a:r>
            <a:r>
              <a:rPr lang="en-CH" b="0" dirty="0" err="1"/>
              <a:t>Zeile</a:t>
            </a:r>
            <a:r>
              <a:rPr lang="en-CH" b="0" dirty="0"/>
              <a:t> </a:t>
            </a:r>
            <a:r>
              <a:rPr lang="en-GB" b="0" dirty="0" err="1"/>
              <a:t>wurde</a:t>
            </a:r>
            <a:r>
              <a:rPr lang="en-CH" b="0" dirty="0"/>
              <a:t> ausgeführt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H" dirty="0"/>
              <a:t>Debugger Symbole:</a:t>
            </a:r>
          </a:p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89CBE-799B-5675-1895-72D08A7CE3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43380-CB07-B401-8313-6A317A4D54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25"/>
          <a:stretch/>
        </p:blipFill>
        <p:spPr>
          <a:xfrm>
            <a:off x="899592" y="1679479"/>
            <a:ext cx="2134521" cy="48626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BA10E59-3013-C45F-5F35-9FDCDA92BAAC}"/>
              </a:ext>
            </a:extLst>
          </p:cNvPr>
          <p:cNvCxnSpPr>
            <a:cxnSpLocks/>
          </p:cNvCxnSpPr>
          <p:nvPr/>
        </p:nvCxnSpPr>
        <p:spPr>
          <a:xfrm flipV="1">
            <a:off x="1331640" y="2260249"/>
            <a:ext cx="0" cy="1000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F0CAC80-FAA8-2FB6-5479-8E351EF1A833}"/>
              </a:ext>
            </a:extLst>
          </p:cNvPr>
          <p:cNvSpPr txBox="1"/>
          <p:nvPr/>
        </p:nvSpPr>
        <p:spPr>
          <a:xfrm>
            <a:off x="600899" y="3620937"/>
            <a:ext cx="2038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Termination </a:t>
            </a:r>
            <a:endParaRPr lang="en-GB" dirty="0"/>
          </a:p>
          <a:p>
            <a:r>
              <a:rPr lang="en-GB" dirty="0"/>
              <a:t>- Um den Debugger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stoppen</a:t>
            </a:r>
            <a:endParaRPr lang="en-CH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6808EC-8A7E-9BB9-917F-5558D155B4E0}"/>
              </a:ext>
            </a:extLst>
          </p:cNvPr>
          <p:cNvCxnSpPr>
            <a:cxnSpLocks/>
          </p:cNvCxnSpPr>
          <p:nvPr/>
        </p:nvCxnSpPr>
        <p:spPr>
          <a:xfrm flipH="1" flipV="1">
            <a:off x="2158282" y="2260249"/>
            <a:ext cx="481331" cy="1554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F2E75E-0452-6E5B-8640-7C074BA4440C}"/>
              </a:ext>
            </a:extLst>
          </p:cNvPr>
          <p:cNvCxnSpPr>
            <a:cxnSpLocks/>
          </p:cNvCxnSpPr>
          <p:nvPr/>
        </p:nvCxnSpPr>
        <p:spPr>
          <a:xfrm flipH="1" flipV="1">
            <a:off x="2639613" y="2165745"/>
            <a:ext cx="1846582" cy="594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161CA18-D8DF-7779-96A1-9064B862E374}"/>
              </a:ext>
            </a:extLst>
          </p:cNvPr>
          <p:cNvSpPr txBox="1"/>
          <p:nvPr/>
        </p:nvSpPr>
        <p:spPr>
          <a:xfrm>
            <a:off x="2760030" y="3711927"/>
            <a:ext cx="1912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Step into (F5)</a:t>
            </a:r>
          </a:p>
          <a:p>
            <a:r>
              <a:rPr lang="en-CH" dirty="0"/>
              <a:t>- </a:t>
            </a:r>
            <a:r>
              <a:rPr lang="en-GB" dirty="0"/>
              <a:t>Um in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Methode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springen</a:t>
            </a:r>
            <a:r>
              <a:rPr lang="en-GB" dirty="0"/>
              <a:t>.</a:t>
            </a:r>
            <a:endParaRPr lang="en-CH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95C8B2-BBCD-C38C-0997-B5BFB61D58DA}"/>
              </a:ext>
            </a:extLst>
          </p:cNvPr>
          <p:cNvSpPr txBox="1"/>
          <p:nvPr/>
        </p:nvSpPr>
        <p:spPr>
          <a:xfrm>
            <a:off x="4630441" y="2060276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Step over (F6)</a:t>
            </a:r>
          </a:p>
          <a:p>
            <a:r>
              <a:rPr lang="en-CH" dirty="0"/>
              <a:t>- </a:t>
            </a:r>
            <a:r>
              <a:rPr lang="en-GB" dirty="0"/>
              <a:t>Um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nächsten</a:t>
            </a:r>
            <a:r>
              <a:rPr lang="en-GB" dirty="0"/>
              <a:t> </a:t>
            </a:r>
            <a:r>
              <a:rPr lang="en-GB" dirty="0" err="1"/>
              <a:t>Zeile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gehen</a:t>
            </a:r>
            <a:r>
              <a:rPr lang="en-GB" dirty="0"/>
              <a:t>.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759669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DD5D0-1999-E3D7-D702-0F8D0235DB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19B9D-0FFB-B81B-1410-9DC83C050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12567"/>
            <a:ext cx="7110800" cy="4444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2CEA8-9776-4835-D4AA-C618AFBE5540}"/>
              </a:ext>
            </a:extLst>
          </p:cNvPr>
          <p:cNvSpPr txBox="1"/>
          <p:nvPr/>
        </p:nvSpPr>
        <p:spPr>
          <a:xfrm>
            <a:off x="323528" y="243235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Von </a:t>
            </a:r>
            <a:r>
              <a:rPr lang="en-CH" dirty="0" err="1"/>
              <a:t>diese</a:t>
            </a:r>
            <a:r>
              <a:rPr lang="en-GB" dirty="0"/>
              <a:t>r</a:t>
            </a:r>
            <a:r>
              <a:rPr lang="en-CH" dirty="0"/>
              <a:t> </a:t>
            </a:r>
            <a:r>
              <a:rPr lang="en-CH" dirty="0" err="1"/>
              <a:t>Zeile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CH" dirty="0"/>
              <a:t> </a:t>
            </a:r>
            <a:r>
              <a:rPr lang="en-CH" dirty="0" err="1"/>
              <a:t>weiter</a:t>
            </a:r>
            <a:r>
              <a:rPr lang="en-GB" dirty="0" err="1"/>
              <a:t>gehen</a:t>
            </a:r>
            <a:r>
              <a:rPr lang="en-CH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28683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DF0E4-63CD-71C2-6247-76F5CC8A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Mit step into: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D2976-E48B-48C0-C075-003DCBA5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9EE068-F0BB-F2A8-E0EA-9FC9C980A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05" y="939814"/>
            <a:ext cx="6183632" cy="39508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CB4BA-0DE5-7804-4BEC-A23B8A10BC67}"/>
              </a:ext>
            </a:extLst>
          </p:cNvPr>
          <p:cNvSpPr txBox="1"/>
          <p:nvPr/>
        </p:nvSpPr>
        <p:spPr>
          <a:xfrm>
            <a:off x="6948264" y="953939"/>
            <a:ext cx="18722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Wir sind in die aufgerufene Methode </a:t>
            </a:r>
            <a:r>
              <a:rPr lang="de-DE" b="1" dirty="0"/>
              <a:t>findAverage</a:t>
            </a:r>
            <a:r>
              <a:rPr lang="de-DE" dirty="0"/>
              <a:t> hineingegangen und können nun diese Methode Schritt für Schritt ausführen.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17326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0811D-DEB8-D934-C880-54D53D92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Mit step over: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6257D-8482-8B9B-6B39-A6341A6C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587815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1DBEB-C127-E84A-B7C8-6C16C0C1F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10830"/>
            <a:ext cx="6383062" cy="3856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8D3ECC-12D8-0762-2C1C-E02568F520C1}"/>
              </a:ext>
            </a:extLst>
          </p:cNvPr>
          <p:cNvSpPr txBox="1"/>
          <p:nvPr/>
        </p:nvSpPr>
        <p:spPr>
          <a:xfrm>
            <a:off x="6840262" y="754419"/>
            <a:ext cx="2133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Der Methodenaufruf von </a:t>
            </a:r>
            <a:r>
              <a:rPr lang="de-DE" b="1" dirty="0"/>
              <a:t>findAverage</a:t>
            </a:r>
            <a:r>
              <a:rPr lang="de-DE" dirty="0"/>
              <a:t> wurde in einem Schritt ausgeführt und der Rückgabewert an </a:t>
            </a:r>
            <a:r>
              <a:rPr lang="de-DE" b="1" dirty="0"/>
              <a:t>average</a:t>
            </a:r>
            <a:r>
              <a:rPr lang="de-DE" dirty="0"/>
              <a:t> zugewiesen.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Wir befinden uns jetzt in der nächsten Zeile.</a:t>
            </a:r>
            <a:endParaRPr lang="en-CH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137671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95C4F9-D5C2-C349-BFE6-69F0F12F19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55"/>
          <a:stretch/>
        </p:blipFill>
        <p:spPr>
          <a:xfrm>
            <a:off x="2249040" y="783078"/>
            <a:ext cx="519486" cy="609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6D76CD-F5CF-9B9B-766C-FA5DADFDFA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401" b="18747"/>
          <a:stretch/>
        </p:blipFill>
        <p:spPr>
          <a:xfrm>
            <a:off x="2153818" y="2878447"/>
            <a:ext cx="504056" cy="487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E55C42-7CFA-2CF9-32BE-1C2376B1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0120"/>
            <a:ext cx="8520600" cy="572700"/>
          </a:xfrm>
        </p:spPr>
        <p:txBody>
          <a:bodyPr/>
          <a:lstStyle/>
          <a:p>
            <a:r>
              <a:rPr lang="en-CH" sz="3200" dirty="0"/>
              <a:t>Step over vs. Step into: Wann welches benutzen?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96009-235F-396B-F98E-725BD7A01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783078"/>
            <a:ext cx="8520600" cy="41907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CH" dirty="0"/>
              <a:t>Step over: </a:t>
            </a:r>
            <a:endParaRPr lang="en-CH" b="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Zur </a:t>
            </a:r>
            <a:r>
              <a:rPr lang="en-GB" dirty="0" err="1"/>
              <a:t>nächsten</a:t>
            </a:r>
            <a:r>
              <a:rPr lang="en-GB" dirty="0"/>
              <a:t> </a:t>
            </a:r>
            <a:r>
              <a:rPr lang="en-GB" dirty="0" err="1"/>
              <a:t>Zeile</a:t>
            </a:r>
            <a:r>
              <a:rPr lang="en-GB" dirty="0"/>
              <a:t> </a:t>
            </a:r>
            <a:r>
              <a:rPr lang="en-GB" dirty="0" err="1"/>
              <a:t>springen</a:t>
            </a:r>
            <a:r>
              <a:rPr lang="en-GB" dirty="0"/>
              <a:t>.</a:t>
            </a:r>
            <a:endParaRPr lang="en-CH" b="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/>
              <a:t>Wenn in der Zeile eine Methode aufgerufen wird, wird sie ausgeführt.</a:t>
            </a:r>
            <a:br>
              <a:rPr lang="de-DE" dirty="0"/>
            </a:br>
            <a:r>
              <a:rPr lang="de-DE" dirty="0"/>
              <a:t>Man geht davon aus, dass sie wie erwartet funktioniert und dass der Rückgabewert korrekt ist.</a:t>
            </a:r>
            <a:endParaRPr lang="en-CH" dirty="0"/>
          </a:p>
          <a:p>
            <a:pPr>
              <a:buFont typeface="Wingdings" panose="05000000000000000000" pitchFamily="2" charset="2"/>
              <a:buChar char="§"/>
            </a:pPr>
            <a:r>
              <a:rPr lang="en-CH" b="0" dirty="0"/>
              <a:t>Step into: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/>
              <a:t>In die Methode hineingehen, um sie schrittweise zu durchlaufen.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/>
              <a:t>Dies verwendet man, wenn man unsicher ist, ob die Methode wie erwartet funktioniert, und man den Ablauf genauer überprüfen möchte.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F18C1-D869-B882-1BBE-CB447074CF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A022B-AC4F-A1FC-E7B4-51613DE3AF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912" t="221144" r="-307157" b="-221144"/>
          <a:stretch/>
        </p:blipFill>
        <p:spPr>
          <a:xfrm>
            <a:off x="4499992" y="2393950"/>
            <a:ext cx="519486" cy="60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14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7FBB24-3C3A-6DF3-3837-FBE78260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4C809-191E-061A-A844-F70568FD0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132660"/>
            <a:ext cx="4114800" cy="48781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9B950D-0A84-9ACA-224A-0E233581C443}"/>
              </a:ext>
            </a:extLst>
          </p:cNvPr>
          <p:cNvSpPr txBox="1"/>
          <p:nvPr/>
        </p:nvSpPr>
        <p:spPr>
          <a:xfrm>
            <a:off x="5004048" y="771550"/>
            <a:ext cx="28083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Zeigt alle Variablen und ihre Werte an, die im Scope der grünen Zeile liegen.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Nach der Ausführung jeder Zeile kann man überprüfen, ob sich die Werte wie erwartet geändert haben.</a:t>
            </a:r>
            <a:endParaRPr lang="en-CH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293498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7C1DF4-F904-4C72-EC23-04FA662D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1EE9F-C25E-B791-0F60-B73175AE46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123"/>
          <a:stretch/>
        </p:blipFill>
        <p:spPr>
          <a:xfrm>
            <a:off x="323528" y="339502"/>
            <a:ext cx="7772400" cy="29523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B974B1-1046-19E6-7F46-8B63830CE46D}"/>
              </a:ext>
            </a:extLst>
          </p:cNvPr>
          <p:cNvSpPr txBox="1"/>
          <p:nvPr/>
        </p:nvSpPr>
        <p:spPr>
          <a:xfrm>
            <a:off x="323528" y="357986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Hier kann man sehen, welche Werte </a:t>
            </a:r>
            <a:r>
              <a:rPr lang="de-DE" b="1" dirty="0"/>
              <a:t>sum</a:t>
            </a:r>
            <a:r>
              <a:rPr lang="de-DE" dirty="0"/>
              <a:t>, </a:t>
            </a:r>
            <a:r>
              <a:rPr lang="de-DE" b="1" dirty="0"/>
              <a:t>anzahl</a:t>
            </a:r>
            <a:r>
              <a:rPr lang="de-DE" dirty="0"/>
              <a:t> und </a:t>
            </a:r>
            <a:r>
              <a:rPr lang="de-DE" b="1" dirty="0"/>
              <a:t>average</a:t>
            </a:r>
            <a:r>
              <a:rPr lang="de-DE" dirty="0"/>
              <a:t> enthalten.</a:t>
            </a:r>
          </a:p>
          <a:p>
            <a:endParaRPr lang="en-CH" dirty="0"/>
          </a:p>
          <a:p>
            <a:r>
              <a:rPr lang="de-DE" dirty="0"/>
              <a:t>Anhand der Spalte "Value" erkennt man, dass </a:t>
            </a:r>
            <a:r>
              <a:rPr lang="de-DE" b="1" dirty="0"/>
              <a:t>average</a:t>
            </a:r>
            <a:r>
              <a:rPr lang="de-DE" dirty="0"/>
              <a:t> durch </a:t>
            </a:r>
            <a:r>
              <a:rPr lang="de-DE" b="1" dirty="0"/>
              <a:t>(sum * anzahl)</a:t>
            </a:r>
            <a:r>
              <a:rPr lang="de-DE" dirty="0"/>
              <a:t> berechnet wird, anstatt durch </a:t>
            </a:r>
            <a:r>
              <a:rPr lang="de-DE" b="1" dirty="0"/>
              <a:t>(sum / anzahl)</a:t>
            </a:r>
            <a:r>
              <a:rPr lang="de-DE" dirty="0"/>
              <a:t>.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304035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Aufgabe 1: </a:t>
            </a:r>
            <a:r>
              <a:rPr lang="en-GB" dirty="0" err="1"/>
              <a:t>Binärdarstellung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2311E-E72B-0470-AEA3-8B2048E5E0F7}"/>
              </a:ext>
            </a:extLst>
          </p:cNvPr>
          <p:cNvSpPr txBox="1"/>
          <p:nvPr/>
        </p:nvSpPr>
        <p:spPr>
          <a:xfrm>
            <a:off x="1097427" y="4729100"/>
            <a:ext cx="7253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Schritt 2: </a:t>
            </a:r>
            <a:r>
              <a:rPr lang="en-GB" dirty="0" err="1"/>
              <a:t>Wenn</a:t>
            </a:r>
            <a:r>
              <a:rPr lang="en-GB" dirty="0"/>
              <a:t> 2^currentExp &gt;= number </a:t>
            </a:r>
            <a:r>
              <a:rPr lang="en-GB" dirty="0" err="1"/>
              <a:t>dann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das </a:t>
            </a:r>
            <a:r>
              <a:rPr lang="en-GB" dirty="0" err="1"/>
              <a:t>nächste</a:t>
            </a:r>
            <a:r>
              <a:rPr lang="en-GB" dirty="0"/>
              <a:t> Bit 1 </a:t>
            </a:r>
            <a:r>
              <a:rPr lang="en-GB" dirty="0" err="1"/>
              <a:t>sonst</a:t>
            </a:r>
            <a:r>
              <a:rPr lang="en-GB" dirty="0"/>
              <a:t> 0.</a:t>
            </a:r>
            <a:endParaRPr lang="en-CH" dirty="0"/>
          </a:p>
        </p:txBody>
      </p:sp>
      <p:pic>
        <p:nvPicPr>
          <p:cNvPr id="5" name="Picture 4" descr="A computer screen shot of a code&#10;&#10;Description automatically generated">
            <a:extLst>
              <a:ext uri="{FF2B5EF4-FFF2-40B4-BE49-F238E27FC236}">
                <a16:creationId xmlns:a16="http://schemas.microsoft.com/office/drawing/2014/main" id="{1A26FF17-FEC7-9673-4A89-F1B26934A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60" y="1047317"/>
            <a:ext cx="6185079" cy="356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462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2E673-73A1-845A-85B6-2F5D5E60B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52" y="0"/>
            <a:ext cx="8579296" cy="857250"/>
          </a:xfrm>
        </p:spPr>
        <p:txBody>
          <a:bodyPr>
            <a:noAutofit/>
          </a:bodyPr>
          <a:lstStyle/>
          <a:p>
            <a:r>
              <a:rPr lang="en-CH" sz="2400" b="0" dirty="0"/>
              <a:t>Falls </a:t>
            </a:r>
            <a:r>
              <a:rPr lang="en-GB" sz="2400" b="0" dirty="0" err="1"/>
              <a:t>nicht</a:t>
            </a:r>
            <a:r>
              <a:rPr lang="en-GB" sz="2400" b="0" dirty="0"/>
              <a:t> </a:t>
            </a:r>
            <a:r>
              <a:rPr lang="en-GB" sz="2400" b="0" dirty="0" err="1"/>
              <a:t>automatisch</a:t>
            </a:r>
            <a:r>
              <a:rPr lang="en-GB" sz="2400" b="0" dirty="0"/>
              <a:t> </a:t>
            </a:r>
            <a:r>
              <a:rPr lang="en-CH" sz="2400" b="0" dirty="0" err="1"/>
              <a:t>zu</a:t>
            </a:r>
            <a:r>
              <a:rPr lang="en-GB" sz="2400" b="0" dirty="0"/>
              <a:t>r</a:t>
            </a:r>
            <a:r>
              <a:rPr lang="en-CH" sz="2400" b="0" dirty="0"/>
              <a:t> Debugger </a:t>
            </a:r>
            <a:r>
              <a:rPr lang="en-GB" sz="2400" b="0" dirty="0"/>
              <a:t>P</a:t>
            </a:r>
            <a:r>
              <a:rPr lang="en-CH" sz="2400" b="0" dirty="0" err="1"/>
              <a:t>erspective</a:t>
            </a:r>
            <a:r>
              <a:rPr lang="en-CH" sz="2400" b="0" dirty="0"/>
              <a:t> </a:t>
            </a:r>
            <a:r>
              <a:rPr lang="en-CH" sz="2400" b="0" dirty="0" err="1"/>
              <a:t>gewechselt</a:t>
            </a:r>
            <a:r>
              <a:rPr lang="en-CH" sz="2400" b="0" dirty="0"/>
              <a:t> wird: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9321C9-D4B7-2460-CE48-AC05623F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74963-5338-1B88-B878-4F385D44DFE8}"/>
              </a:ext>
            </a:extLst>
          </p:cNvPr>
          <p:cNvSpPr txBox="1"/>
          <p:nvPr/>
        </p:nvSpPr>
        <p:spPr>
          <a:xfrm>
            <a:off x="467544" y="857250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R</a:t>
            </a:r>
            <a:r>
              <a:rPr lang="en-GB" dirty="0"/>
              <a:t>e</a:t>
            </a:r>
            <a:r>
              <a:rPr lang="en-CH" dirty="0"/>
              <a:t>chts </a:t>
            </a:r>
            <a:r>
              <a:rPr lang="en-CH" dirty="0" err="1"/>
              <a:t>oben</a:t>
            </a:r>
            <a:r>
              <a:rPr lang="en-CH" dirty="0"/>
              <a:t> </a:t>
            </a:r>
            <a:r>
              <a:rPr lang="en-CH" dirty="0" err="1"/>
              <a:t>i</a:t>
            </a:r>
            <a:r>
              <a:rPr lang="en-GB" dirty="0"/>
              <a:t>n der</a:t>
            </a:r>
            <a:r>
              <a:rPr lang="en-CH" dirty="0"/>
              <a:t> Searchbox “Perspectives” suchen: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39DBB5-25E1-F080-5BFB-442307B24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827361"/>
            <a:ext cx="4463447" cy="393990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DD7D4E-CB17-05B8-3B67-A8F4D6015555}"/>
              </a:ext>
            </a:extLst>
          </p:cNvPr>
          <p:cNvCxnSpPr/>
          <p:nvPr/>
        </p:nvCxnSpPr>
        <p:spPr>
          <a:xfrm flipH="1" flipV="1">
            <a:off x="6731191" y="1186786"/>
            <a:ext cx="1080120" cy="95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67B11A0-21E2-B228-797E-06BC826FC482}"/>
              </a:ext>
            </a:extLst>
          </p:cNvPr>
          <p:cNvSpPr txBox="1"/>
          <p:nvPr/>
        </p:nvSpPr>
        <p:spPr>
          <a:xfrm>
            <a:off x="7164288" y="1503581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Debug </a:t>
            </a:r>
            <a:r>
              <a:rPr lang="en-GB" dirty="0"/>
              <a:t>P</a:t>
            </a:r>
            <a:r>
              <a:rPr lang="en-CH" dirty="0" err="1"/>
              <a:t>erspective</a:t>
            </a:r>
            <a:r>
              <a:rPr lang="en-CH" dirty="0"/>
              <a:t> </a:t>
            </a:r>
            <a:r>
              <a:rPr lang="en-CH" dirty="0" err="1"/>
              <a:t>wählen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396241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757AD-DD93-8CD3-E583-CE294ECBE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A31E6-8495-4A32-1171-63DDB4181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52" y="0"/>
            <a:ext cx="8579296" cy="857250"/>
          </a:xfrm>
        </p:spPr>
        <p:txBody>
          <a:bodyPr>
            <a:noAutofit/>
          </a:bodyPr>
          <a:lstStyle/>
          <a:p>
            <a:r>
              <a:rPr lang="en-CH" sz="2400" b="0" dirty="0" err="1"/>
              <a:t>Zurück</a:t>
            </a:r>
            <a:r>
              <a:rPr lang="en-CH" sz="2400" b="0" dirty="0"/>
              <a:t> </a:t>
            </a:r>
            <a:r>
              <a:rPr lang="en-CH" sz="2400" b="0" dirty="0" err="1"/>
              <a:t>zu</a:t>
            </a:r>
            <a:r>
              <a:rPr lang="en-GB" sz="2400" b="0" dirty="0"/>
              <a:t>r</a:t>
            </a:r>
            <a:r>
              <a:rPr lang="en-CH" sz="2400" b="0" dirty="0"/>
              <a:t> Java </a:t>
            </a:r>
            <a:r>
              <a:rPr lang="en-GB" sz="2400" b="0" dirty="0"/>
              <a:t>P</a:t>
            </a:r>
            <a:r>
              <a:rPr lang="en-CH" sz="2400" b="0" dirty="0" err="1"/>
              <a:t>erspective</a:t>
            </a:r>
            <a:r>
              <a:rPr lang="en-CH" sz="2400" b="0" dirty="0"/>
              <a:t> wechseln: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74AE5E-3401-2144-923F-5F24C7A27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04C357-EABD-1380-0420-049EB9E9ADC5}"/>
              </a:ext>
            </a:extLst>
          </p:cNvPr>
          <p:cNvSpPr txBox="1"/>
          <p:nvPr/>
        </p:nvSpPr>
        <p:spPr>
          <a:xfrm>
            <a:off x="467544" y="857250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R</a:t>
            </a:r>
            <a:r>
              <a:rPr lang="en-GB" dirty="0"/>
              <a:t>e</a:t>
            </a:r>
            <a:r>
              <a:rPr lang="en-CH" dirty="0"/>
              <a:t>chts </a:t>
            </a:r>
            <a:r>
              <a:rPr lang="en-CH" dirty="0" err="1"/>
              <a:t>oben</a:t>
            </a:r>
            <a:r>
              <a:rPr lang="en-CH" dirty="0"/>
              <a:t> </a:t>
            </a:r>
            <a:r>
              <a:rPr lang="en-CH" dirty="0" err="1"/>
              <a:t>i</a:t>
            </a:r>
            <a:r>
              <a:rPr lang="en-GB" dirty="0"/>
              <a:t>n der</a:t>
            </a:r>
            <a:r>
              <a:rPr lang="en-CH" dirty="0"/>
              <a:t> Searchbox “Perspectives” suchen: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E9D07-09E8-1EC5-758B-74D36659B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827361"/>
            <a:ext cx="4463447" cy="393990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7C7EAF-61CC-1D05-5A2C-C0574B3C9991}"/>
              </a:ext>
            </a:extLst>
          </p:cNvPr>
          <p:cNvCxnSpPr/>
          <p:nvPr/>
        </p:nvCxnSpPr>
        <p:spPr>
          <a:xfrm flipH="1" flipV="1">
            <a:off x="6745182" y="1537409"/>
            <a:ext cx="1080120" cy="95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5A2D7E6-75DA-B73F-C12E-272E44BB6592}"/>
              </a:ext>
            </a:extLst>
          </p:cNvPr>
          <p:cNvSpPr txBox="1"/>
          <p:nvPr/>
        </p:nvSpPr>
        <p:spPr>
          <a:xfrm>
            <a:off x="7177230" y="1793506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Java </a:t>
            </a:r>
            <a:r>
              <a:rPr lang="en-GB" dirty="0"/>
              <a:t>P</a:t>
            </a:r>
            <a:r>
              <a:rPr lang="en-CH" dirty="0" err="1"/>
              <a:t>erspective</a:t>
            </a:r>
            <a:r>
              <a:rPr lang="en-CH" dirty="0"/>
              <a:t> auswählen</a:t>
            </a:r>
          </a:p>
        </p:txBody>
      </p:sp>
    </p:spTree>
    <p:extLst>
      <p:ext uri="{BB962C8B-B14F-4D97-AF65-F5344CB8AC3E}">
        <p14:creationId xmlns:p14="http://schemas.microsoft.com/office/powerpoint/2010/main" val="37698929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71E0-4977-489B-4355-9EFC70ACA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FC0D8-125D-DB2D-2681-D683BBF40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debug.java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E5546-743C-3A82-4EE4-BC53CDB6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noProof="0" smtClean="0"/>
              <a:pPr/>
              <a:t>62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8805844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3"/>
          <p:cNvSpPr txBox="1">
            <a:spLocks noGrp="1"/>
          </p:cNvSpPr>
          <p:nvPr>
            <p:ph type="title"/>
          </p:nvPr>
        </p:nvSpPr>
        <p:spPr>
          <a:xfrm>
            <a:off x="-1116632" y="166312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dirty="0"/>
              <a:t>Git Merge Conflicts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B33D3-1ACE-FFDF-2422-CF149A722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85875"/>
            <a:ext cx="4565237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DDE9B9-9AA2-4236-0FFA-5AC3991A5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689" y="2715766"/>
            <a:ext cx="3922783" cy="217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350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3" y="0"/>
            <a:ext cx="759835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78"/>
          <p:cNvSpPr/>
          <p:nvPr/>
        </p:nvSpPr>
        <p:spPr>
          <a:xfrm>
            <a:off x="2297325" y="982425"/>
            <a:ext cx="1919400" cy="468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4" name="Google Shape;594;p78"/>
          <p:cNvSpPr txBox="1"/>
          <p:nvPr/>
        </p:nvSpPr>
        <p:spPr>
          <a:xfrm>
            <a:off x="3974975" y="1647425"/>
            <a:ext cx="3370500" cy="5895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b="1"/>
              <a:t>[rejected - non-fast-forward]</a:t>
            </a:r>
            <a:endParaRPr b="1"/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79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GB" b="1" dirty="0"/>
              <a:t>Git</a:t>
            </a:r>
            <a:r>
              <a:rPr lang="en-GB" dirty="0"/>
              <a:t> - Merge Conflicts</a:t>
            </a:r>
            <a:endParaRPr dirty="0"/>
          </a:p>
        </p:txBody>
      </p:sp>
      <p:sp>
        <p:nvSpPr>
          <p:cNvPr id="600" name="Google Shape;600;p79"/>
          <p:cNvSpPr txBox="1">
            <a:spLocks noGrp="1"/>
          </p:cNvSpPr>
          <p:nvPr>
            <p:ph type="body" idx="1"/>
          </p:nvPr>
        </p:nvSpPr>
        <p:spPr>
          <a:xfrm>
            <a:off x="623400" y="1152475"/>
            <a:ext cx="8520600" cy="75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GB" dirty="0"/>
              <a:t>Student </a:t>
            </a:r>
            <a:r>
              <a:rPr lang="en-GB" dirty="0" err="1"/>
              <a:t>löst</a:t>
            </a:r>
            <a:r>
              <a:rPr lang="en-GB" dirty="0"/>
              <a:t> </a:t>
            </a:r>
            <a:r>
              <a:rPr lang="en-GB" dirty="0" err="1"/>
              <a:t>Übung</a:t>
            </a:r>
            <a:r>
              <a:rPr lang="en-GB" dirty="0"/>
              <a:t> </a:t>
            </a:r>
            <a:r>
              <a:rPr lang="en-GB" dirty="0" err="1"/>
              <a:t>gleichzeitig</a:t>
            </a:r>
            <a:r>
              <a:rPr lang="en-GB" dirty="0"/>
              <a:t> </a:t>
            </a:r>
            <a:r>
              <a:rPr lang="en-GB" dirty="0" err="1"/>
              <a:t>während</a:t>
            </a:r>
            <a:r>
              <a:rPr lang="en-GB" dirty="0"/>
              <a:t> TA </a:t>
            </a:r>
            <a:r>
              <a:rPr lang="en-GB" dirty="0" err="1"/>
              <a:t>korrigiert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→ </a:t>
            </a:r>
            <a:r>
              <a:rPr lang="en-GB" dirty="0" err="1"/>
              <a:t>Beim</a:t>
            </a:r>
            <a:r>
              <a:rPr lang="en-GB" dirty="0"/>
              <a:t> </a:t>
            </a:r>
            <a:r>
              <a:rPr lang="en-GB" dirty="0" err="1"/>
              <a:t>Versuch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pushen</a:t>
            </a:r>
            <a:r>
              <a:rPr lang="en-GB" dirty="0"/>
              <a:t>, </a:t>
            </a:r>
            <a:r>
              <a:rPr lang="en-GB" dirty="0" err="1"/>
              <a:t>Konflikt</a:t>
            </a:r>
            <a:r>
              <a:rPr lang="en-GB" dirty="0"/>
              <a:t>!</a:t>
            </a:r>
            <a:endParaRPr dirty="0"/>
          </a:p>
        </p:txBody>
      </p:sp>
      <p:sp>
        <p:nvSpPr>
          <p:cNvPr id="601" name="Google Shape;601;p79"/>
          <p:cNvSpPr/>
          <p:nvPr/>
        </p:nvSpPr>
        <p:spPr>
          <a:xfrm>
            <a:off x="623400" y="2193900"/>
            <a:ext cx="1305600" cy="7557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350" dirty="0" err="1"/>
              <a:t>Übung</a:t>
            </a:r>
            <a:r>
              <a:rPr lang="en-GB" sz="1350" dirty="0"/>
              <a:t> </a:t>
            </a:r>
            <a:r>
              <a:rPr lang="en-GB" sz="1350" dirty="0" err="1"/>
              <a:t>veröffentlicht</a:t>
            </a:r>
            <a:endParaRPr sz="1350" dirty="0"/>
          </a:p>
        </p:txBody>
      </p:sp>
      <p:sp>
        <p:nvSpPr>
          <p:cNvPr id="602" name="Google Shape;602;p79"/>
          <p:cNvSpPr/>
          <p:nvPr/>
        </p:nvSpPr>
        <p:spPr>
          <a:xfrm>
            <a:off x="2680150" y="2193900"/>
            <a:ext cx="1305600" cy="7557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/>
              <a:t>Student löst Übung</a:t>
            </a:r>
            <a:endParaRPr/>
          </a:p>
        </p:txBody>
      </p:sp>
      <p:sp>
        <p:nvSpPr>
          <p:cNvPr id="603" name="Google Shape;603;p79"/>
          <p:cNvSpPr/>
          <p:nvPr/>
        </p:nvSpPr>
        <p:spPr>
          <a:xfrm>
            <a:off x="4736900" y="2193900"/>
            <a:ext cx="1305600" cy="7557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/>
              <a:t>TA korrigiert</a:t>
            </a:r>
            <a:endParaRPr/>
          </a:p>
        </p:txBody>
      </p:sp>
      <p:cxnSp>
        <p:nvCxnSpPr>
          <p:cNvPr id="604" name="Google Shape;604;p79"/>
          <p:cNvCxnSpPr>
            <a:stCxn id="601" idx="3"/>
            <a:endCxn id="602" idx="1"/>
          </p:cNvCxnSpPr>
          <p:nvPr/>
        </p:nvCxnSpPr>
        <p:spPr>
          <a:xfrm>
            <a:off x="1929000" y="2571750"/>
            <a:ext cx="7512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5" name="Google Shape;605;p79"/>
          <p:cNvCxnSpPr>
            <a:stCxn id="602" idx="3"/>
            <a:endCxn id="603" idx="1"/>
          </p:cNvCxnSpPr>
          <p:nvPr/>
        </p:nvCxnSpPr>
        <p:spPr>
          <a:xfrm>
            <a:off x="3985750" y="2571750"/>
            <a:ext cx="751200" cy="600"/>
          </a:xfrm>
          <a:prstGeom prst="curvedConnector3">
            <a:avLst>
              <a:gd name="adj1" fmla="val 4999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6" name="Google Shape;606;p79"/>
          <p:cNvSpPr/>
          <p:nvPr/>
        </p:nvSpPr>
        <p:spPr>
          <a:xfrm>
            <a:off x="7109775" y="2193900"/>
            <a:ext cx="1305600" cy="755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b="1"/>
              <a:t>?</a:t>
            </a:r>
            <a:endParaRPr b="1"/>
          </a:p>
        </p:txBody>
      </p:sp>
      <p:cxnSp>
        <p:nvCxnSpPr>
          <p:cNvPr id="607" name="Google Shape;607;p79"/>
          <p:cNvCxnSpPr>
            <a:stCxn id="603" idx="3"/>
            <a:endCxn id="606" idx="1"/>
          </p:cNvCxnSpPr>
          <p:nvPr/>
        </p:nvCxnSpPr>
        <p:spPr>
          <a:xfrm>
            <a:off x="6042501" y="2571750"/>
            <a:ext cx="1067275" cy="9525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8" name="Google Shape;608;p79"/>
          <p:cNvSpPr/>
          <p:nvPr/>
        </p:nvSpPr>
        <p:spPr>
          <a:xfrm>
            <a:off x="4736900" y="3347425"/>
            <a:ext cx="1305600" cy="7557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500" dirty="0"/>
              <a:t>Student </a:t>
            </a:r>
            <a:r>
              <a:rPr lang="en-GB" sz="1500" dirty="0" err="1"/>
              <a:t>macht</a:t>
            </a:r>
            <a:r>
              <a:rPr lang="en-GB" sz="1500" dirty="0"/>
              <a:t> </a:t>
            </a:r>
            <a:r>
              <a:rPr lang="en-GB" sz="1500" dirty="0" err="1"/>
              <a:t>Änderungen</a:t>
            </a:r>
            <a:endParaRPr sz="1500" dirty="0"/>
          </a:p>
        </p:txBody>
      </p:sp>
      <p:sp>
        <p:nvSpPr>
          <p:cNvPr id="609" name="Google Shape;609;p79"/>
          <p:cNvSpPr txBox="1"/>
          <p:nvPr/>
        </p:nvSpPr>
        <p:spPr>
          <a:xfrm>
            <a:off x="6444800" y="3347425"/>
            <a:ext cx="9069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>
                <a:solidFill>
                  <a:srgbClr val="CC0000"/>
                </a:solidFill>
              </a:rPr>
              <a:t>push ⚡</a:t>
            </a:r>
            <a:endParaRPr b="1" dirty="0">
              <a:solidFill>
                <a:srgbClr val="CC0000"/>
              </a:solidFill>
            </a:endParaRPr>
          </a:p>
        </p:txBody>
      </p:sp>
      <p:cxnSp>
        <p:nvCxnSpPr>
          <p:cNvPr id="610" name="Google Shape;610;p79"/>
          <p:cNvCxnSpPr>
            <a:stCxn id="602" idx="3"/>
            <a:endCxn id="608" idx="1"/>
          </p:cNvCxnSpPr>
          <p:nvPr/>
        </p:nvCxnSpPr>
        <p:spPr>
          <a:xfrm>
            <a:off x="3985750" y="2571750"/>
            <a:ext cx="751200" cy="1153500"/>
          </a:xfrm>
          <a:prstGeom prst="curvedConnector3">
            <a:avLst>
              <a:gd name="adj1" fmla="val 4999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1" name="Google Shape;611;p79"/>
          <p:cNvCxnSpPr>
            <a:stCxn id="608" idx="3"/>
            <a:endCxn id="606" idx="1"/>
          </p:cNvCxnSpPr>
          <p:nvPr/>
        </p:nvCxnSpPr>
        <p:spPr>
          <a:xfrm rot="10800000" flipH="1">
            <a:off x="6042500" y="2571775"/>
            <a:ext cx="1067400" cy="1153500"/>
          </a:xfrm>
          <a:prstGeom prst="curvedConnector3">
            <a:avLst>
              <a:gd name="adj1" fmla="val 49994"/>
            </a:avLst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80"/>
          <p:cNvSpPr txBox="1">
            <a:spLocks noGrp="1"/>
          </p:cNvSpPr>
          <p:nvPr>
            <p:ph type="title"/>
          </p:nvPr>
        </p:nvSpPr>
        <p:spPr>
          <a:xfrm>
            <a:off x="623400" y="45248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GB" dirty="0" err="1"/>
              <a:t>Einfache</a:t>
            </a:r>
            <a:r>
              <a:rPr lang="en-GB" dirty="0"/>
              <a:t> </a:t>
            </a:r>
            <a:r>
              <a:rPr lang="en-GB" dirty="0" err="1"/>
              <a:t>Lösung</a:t>
            </a:r>
            <a:endParaRPr dirty="0"/>
          </a:p>
        </p:txBody>
      </p:sp>
      <p:sp>
        <p:nvSpPr>
          <p:cNvPr id="617" name="Google Shape;617;p80"/>
          <p:cNvSpPr txBox="1">
            <a:spLocks noGrp="1"/>
          </p:cNvSpPr>
          <p:nvPr>
            <p:ph type="body" idx="1"/>
          </p:nvPr>
        </p:nvSpPr>
        <p:spPr>
          <a:xfrm>
            <a:off x="623400" y="1159929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AutoNum type="arabicPeriod"/>
            </a:pPr>
            <a:r>
              <a:rPr lang="en-GB" dirty="0" err="1"/>
              <a:t>Im</a:t>
            </a:r>
            <a:r>
              <a:rPr lang="en-GB" dirty="0"/>
              <a:t> Fenster </a:t>
            </a:r>
            <a:r>
              <a:rPr lang="en-GB" b="1" dirty="0"/>
              <a:t>Git Repositories</a:t>
            </a:r>
            <a:r>
              <a:rPr lang="en-GB" dirty="0"/>
              <a:t>, </a:t>
            </a:r>
            <a:r>
              <a:rPr lang="en-GB" dirty="0" err="1"/>
              <a:t>Rechtsklick</a:t>
            </a:r>
            <a:r>
              <a:rPr lang="en-GB" dirty="0"/>
              <a:t> auf das Repository, </a:t>
            </a:r>
            <a:r>
              <a:rPr lang="en-GB" dirty="0" err="1"/>
              <a:t>dann</a:t>
            </a:r>
            <a:r>
              <a:rPr lang="en-GB" dirty="0"/>
              <a:t> “</a:t>
            </a:r>
            <a:r>
              <a:rPr lang="en-GB" b="1" dirty="0"/>
              <a:t>Pull</a:t>
            </a:r>
            <a:r>
              <a:rPr lang="en-GB" dirty="0"/>
              <a:t>”.</a:t>
            </a:r>
            <a:br>
              <a:rPr lang="en-GB" dirty="0"/>
            </a:br>
            <a:endParaRPr dirty="0"/>
          </a:p>
          <a:p>
            <a:pPr>
              <a:buAutoNum type="arabicPeriod"/>
            </a:pPr>
            <a:r>
              <a:rPr lang="en-GB" dirty="0"/>
              <a:t>Zwei </a:t>
            </a:r>
            <a:r>
              <a:rPr lang="en-GB" dirty="0" err="1"/>
              <a:t>mögliche</a:t>
            </a:r>
            <a:r>
              <a:rPr lang="en-GB" dirty="0"/>
              <a:t> </a:t>
            </a:r>
            <a:r>
              <a:rPr lang="en-GB" dirty="0" err="1"/>
              <a:t>Ergebnisse</a:t>
            </a:r>
            <a:r>
              <a:rPr lang="en-GB" dirty="0"/>
              <a:t>:</a:t>
            </a:r>
            <a:br>
              <a:rPr lang="en-GB" dirty="0"/>
            </a:br>
            <a:endParaRPr dirty="0"/>
          </a:p>
          <a:p>
            <a:pPr lvl="1" indent="-342892">
              <a:spcBef>
                <a:spcPts val="0"/>
              </a:spcBef>
              <a:buSzPts val="1800"/>
              <a:buAutoNum type="alphaLcPeriod"/>
            </a:pPr>
            <a:r>
              <a:rPr lang="en-GB" sz="1800" dirty="0"/>
              <a:t>Result: “</a:t>
            </a:r>
            <a:r>
              <a:rPr lang="en-GB" sz="1800" b="1" dirty="0">
                <a:solidFill>
                  <a:srgbClr val="38761D"/>
                </a:solidFill>
              </a:rPr>
              <a:t>Merged</a:t>
            </a:r>
            <a:r>
              <a:rPr lang="en-GB" sz="1800" dirty="0"/>
              <a:t>”. Das Problem </a:t>
            </a:r>
            <a:r>
              <a:rPr lang="en-GB" sz="1800" dirty="0" err="1"/>
              <a:t>ist</a:t>
            </a:r>
            <a:r>
              <a:rPr lang="en-GB" sz="1800" dirty="0"/>
              <a:t> </a:t>
            </a:r>
            <a:r>
              <a:rPr lang="en-GB" sz="1800" dirty="0" err="1"/>
              <a:t>gelöst</a:t>
            </a:r>
            <a:r>
              <a:rPr lang="en-GB" sz="1800" dirty="0"/>
              <a:t>. </a:t>
            </a:r>
            <a:r>
              <a:rPr lang="en-GB" sz="1800" dirty="0" err="1"/>
              <a:t>Mit</a:t>
            </a:r>
            <a:r>
              <a:rPr lang="en-GB" sz="1800" dirty="0"/>
              <a:t> </a:t>
            </a:r>
            <a:r>
              <a:rPr lang="en-GB" sz="1800" dirty="0" err="1"/>
              <a:t>Rechtsklick</a:t>
            </a:r>
            <a:r>
              <a:rPr lang="en-GB" sz="1800" dirty="0"/>
              <a:t> auf Repo, </a:t>
            </a:r>
            <a:r>
              <a:rPr lang="en-GB" sz="1800" dirty="0" err="1"/>
              <a:t>dann</a:t>
            </a:r>
            <a:r>
              <a:rPr lang="en-GB" sz="1800" dirty="0"/>
              <a:t> “Push to Upstream” </a:t>
            </a:r>
            <a:r>
              <a:rPr lang="en-GB" sz="1800" dirty="0" err="1"/>
              <a:t>können</a:t>
            </a:r>
            <a:r>
              <a:rPr lang="en-GB" sz="1800" dirty="0"/>
              <a:t> die </a:t>
            </a:r>
            <a:r>
              <a:rPr lang="en-GB" sz="1800" dirty="0" err="1"/>
              <a:t>eigenen</a:t>
            </a:r>
            <a:r>
              <a:rPr lang="en-GB" sz="1800" dirty="0"/>
              <a:t> </a:t>
            </a:r>
            <a:r>
              <a:rPr lang="en-GB" sz="1800" dirty="0" err="1"/>
              <a:t>Änderungen</a:t>
            </a:r>
            <a:r>
              <a:rPr lang="en-GB" sz="1800" dirty="0"/>
              <a:t> </a:t>
            </a:r>
            <a:r>
              <a:rPr lang="en-GB" sz="1800" dirty="0" err="1"/>
              <a:t>hochgeladen</a:t>
            </a:r>
            <a:r>
              <a:rPr lang="en-GB" sz="1800" dirty="0"/>
              <a:t> </a:t>
            </a:r>
            <a:r>
              <a:rPr lang="en-GB" sz="1800" dirty="0" err="1"/>
              <a:t>werden</a:t>
            </a:r>
            <a:r>
              <a:rPr lang="en-GB" sz="1800" dirty="0"/>
              <a:t>.</a:t>
            </a:r>
            <a:br>
              <a:rPr lang="en-GB" sz="1800" dirty="0"/>
            </a:br>
            <a:endParaRPr sz="1800" dirty="0"/>
          </a:p>
          <a:p>
            <a:pPr lvl="1" indent="-342892">
              <a:spcBef>
                <a:spcPts val="0"/>
              </a:spcBef>
              <a:buSzPts val="1800"/>
              <a:buAutoNum type="alphaLcPeriod"/>
            </a:pPr>
            <a:r>
              <a:rPr lang="en-GB" sz="1800" dirty="0"/>
              <a:t>Result: “</a:t>
            </a:r>
            <a:r>
              <a:rPr lang="en-GB" sz="1800" b="1" dirty="0">
                <a:solidFill>
                  <a:srgbClr val="990000"/>
                </a:solidFill>
              </a:rPr>
              <a:t>Conflict</a:t>
            </a:r>
            <a:r>
              <a:rPr lang="en-GB" sz="1800" dirty="0"/>
              <a:t>”. TA und Student </a:t>
            </a:r>
            <a:r>
              <a:rPr lang="en-GB" sz="1800" dirty="0" err="1"/>
              <a:t>haben</a:t>
            </a:r>
            <a:r>
              <a:rPr lang="en-GB" sz="1800" dirty="0"/>
              <a:t> </a:t>
            </a:r>
            <a:r>
              <a:rPr lang="en-GB" sz="1800" dirty="0" err="1"/>
              <a:t>dieselbe</a:t>
            </a:r>
            <a:r>
              <a:rPr lang="en-GB" sz="1800" dirty="0"/>
              <a:t>(n) </a:t>
            </a:r>
            <a:r>
              <a:rPr lang="en-GB" sz="1800" dirty="0" err="1"/>
              <a:t>Datei</a:t>
            </a:r>
            <a:r>
              <a:rPr lang="en-GB" sz="1800" dirty="0"/>
              <a:t>(</a:t>
            </a:r>
            <a:r>
              <a:rPr lang="en-GB" sz="1800" dirty="0" err="1"/>
              <a:t>en</a:t>
            </a:r>
            <a:r>
              <a:rPr lang="en-GB" sz="1800" dirty="0"/>
              <a:t>) </a:t>
            </a:r>
            <a:r>
              <a:rPr lang="en-GB" sz="1800" dirty="0" err="1"/>
              <a:t>bearbeitet</a:t>
            </a:r>
            <a:r>
              <a:rPr lang="en-GB" sz="1800" dirty="0"/>
              <a:t>. Die rot </a:t>
            </a:r>
            <a:r>
              <a:rPr lang="en-GB" sz="1800" dirty="0" err="1"/>
              <a:t>markierten</a:t>
            </a:r>
            <a:r>
              <a:rPr lang="en-GB" sz="1800" dirty="0"/>
              <a:t> </a:t>
            </a:r>
            <a:r>
              <a:rPr lang="en-GB" sz="1800" dirty="0" err="1"/>
              <a:t>Dateien</a:t>
            </a:r>
            <a:r>
              <a:rPr lang="en-GB" sz="1800" dirty="0"/>
              <a:t> </a:t>
            </a:r>
            <a:r>
              <a:rPr lang="en-GB" sz="1800" dirty="0" err="1"/>
              <a:t>müssen</a:t>
            </a:r>
            <a:r>
              <a:rPr lang="en-GB" sz="1800" dirty="0"/>
              <a:t> </a:t>
            </a:r>
            <a:r>
              <a:rPr lang="en-GB" sz="1800" dirty="0" err="1"/>
              <a:t>manuell</a:t>
            </a:r>
            <a:r>
              <a:rPr lang="en-GB" sz="1800" dirty="0"/>
              <a:t> </a:t>
            </a:r>
            <a:r>
              <a:rPr lang="en-GB" sz="1800" dirty="0" err="1"/>
              <a:t>durchgegangen</a:t>
            </a:r>
            <a:r>
              <a:rPr lang="en-GB" sz="1800" dirty="0"/>
              <a:t> </a:t>
            </a:r>
            <a:r>
              <a:rPr lang="en-GB" sz="1800" dirty="0" err="1"/>
              <a:t>werden</a:t>
            </a:r>
            <a:r>
              <a:rPr lang="en-GB" sz="1800" dirty="0"/>
              <a:t>. </a:t>
            </a:r>
            <a:r>
              <a:rPr lang="en-GB" sz="1800" dirty="0" err="1"/>
              <a:t>Konflikt-Zeilen</a:t>
            </a:r>
            <a:r>
              <a:rPr lang="en-GB" sz="1800" dirty="0"/>
              <a:t> </a:t>
            </a:r>
            <a:r>
              <a:rPr lang="en-GB" sz="1800" dirty="0" err="1"/>
              <a:t>sind</a:t>
            </a:r>
            <a:r>
              <a:rPr lang="en-GB" sz="1800" dirty="0"/>
              <a:t> </a:t>
            </a:r>
            <a:r>
              <a:rPr lang="en-GB" sz="1800" dirty="0" err="1"/>
              <a:t>mit</a:t>
            </a:r>
            <a:r>
              <a:rPr lang="en-GB" sz="1800" dirty="0"/>
              <a:t> “&lt;&lt;&lt;&lt;”, “====” und “&gt;&gt;&gt;&gt;” </a:t>
            </a:r>
            <a:r>
              <a:rPr lang="en-GB" sz="1800" dirty="0" err="1"/>
              <a:t>markiert</a:t>
            </a:r>
            <a:r>
              <a:rPr lang="en-GB" sz="1800" dirty="0"/>
              <a:t>. </a:t>
            </a:r>
            <a:r>
              <a:rPr lang="en-GB" sz="1800" dirty="0" err="1"/>
              <a:t>Nach</a:t>
            </a:r>
            <a:r>
              <a:rPr lang="en-GB" sz="1800" dirty="0"/>
              <a:t> </a:t>
            </a:r>
            <a:r>
              <a:rPr lang="en-GB" sz="1800" dirty="0" err="1"/>
              <a:t>dem</a:t>
            </a:r>
            <a:r>
              <a:rPr lang="en-GB" sz="1800" dirty="0"/>
              <a:t> </a:t>
            </a:r>
            <a:r>
              <a:rPr lang="en-GB" sz="1800" dirty="0" err="1"/>
              <a:t>Bearbeiten</a:t>
            </a:r>
            <a:r>
              <a:rPr lang="en-GB" sz="1800" dirty="0"/>
              <a:t> </a:t>
            </a:r>
            <a:r>
              <a:rPr lang="en-GB" sz="1800" dirty="0" err="1"/>
              <a:t>erneut</a:t>
            </a:r>
            <a:r>
              <a:rPr lang="en-GB" sz="1800" dirty="0"/>
              <a:t> </a:t>
            </a:r>
            <a:r>
              <a:rPr lang="en-GB" sz="1800" dirty="0" err="1"/>
              <a:t>committen</a:t>
            </a:r>
            <a:r>
              <a:rPr lang="en-GB" sz="1800" dirty="0"/>
              <a:t>. Dann </a:t>
            </a:r>
            <a:r>
              <a:rPr lang="en-GB" sz="1800" dirty="0" err="1"/>
              <a:t>ist</a:t>
            </a:r>
            <a:r>
              <a:rPr lang="en-GB" sz="1800" dirty="0"/>
              <a:t> </a:t>
            </a:r>
            <a:r>
              <a:rPr lang="en-GB" sz="1800" dirty="0" err="1"/>
              <a:t>ein</a:t>
            </a:r>
            <a:r>
              <a:rPr lang="en-GB" sz="1800" dirty="0"/>
              <a:t> Push </a:t>
            </a:r>
            <a:r>
              <a:rPr lang="en-GB" sz="1800" dirty="0" err="1"/>
              <a:t>möglich</a:t>
            </a:r>
            <a:r>
              <a:rPr lang="en-GB" sz="1800" dirty="0"/>
              <a:t>.</a:t>
            </a:r>
            <a:endParaRPr sz="1800" dirty="0"/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075" y="239447"/>
            <a:ext cx="8301660" cy="4664607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81"/>
          <p:cNvSpPr/>
          <p:nvPr/>
        </p:nvSpPr>
        <p:spPr>
          <a:xfrm>
            <a:off x="967300" y="2735650"/>
            <a:ext cx="816000" cy="332400"/>
          </a:xfrm>
          <a:prstGeom prst="ellipse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076" y="0"/>
            <a:ext cx="683785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82"/>
          <p:cNvPicPr preferRelativeResize="0"/>
          <p:nvPr/>
        </p:nvPicPr>
        <p:blipFill rotWithShape="1">
          <a:blip r:embed="rId4">
            <a:alphaModFix/>
          </a:blip>
          <a:srcRect l="10305" t="47873" r="73558" b="37140"/>
          <a:stretch/>
        </p:blipFill>
        <p:spPr>
          <a:xfrm>
            <a:off x="3941776" y="2520101"/>
            <a:ext cx="2176400" cy="1520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p82"/>
          <p:cNvCxnSpPr/>
          <p:nvPr/>
        </p:nvCxnSpPr>
        <p:spPr>
          <a:xfrm rot="10800000">
            <a:off x="2445925" y="2463550"/>
            <a:ext cx="1493400" cy="930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1" name="Google Shape;631;p82"/>
          <p:cNvCxnSpPr/>
          <p:nvPr/>
        </p:nvCxnSpPr>
        <p:spPr>
          <a:xfrm rot="10800000">
            <a:off x="2521425" y="3309850"/>
            <a:ext cx="1426500" cy="7347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32" name="Google Shape;632;p82"/>
          <p:cNvPicPr preferRelativeResize="0"/>
          <p:nvPr/>
        </p:nvPicPr>
        <p:blipFill rotWithShape="1">
          <a:blip r:embed="rId4">
            <a:alphaModFix/>
          </a:blip>
          <a:srcRect l="26442" t="6145" r="52338" b="72403"/>
          <a:stretch/>
        </p:blipFill>
        <p:spPr>
          <a:xfrm>
            <a:off x="6178826" y="104599"/>
            <a:ext cx="2644947" cy="2011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3" name="Google Shape;633;p82"/>
          <p:cNvCxnSpPr/>
          <p:nvPr/>
        </p:nvCxnSpPr>
        <p:spPr>
          <a:xfrm flipH="1">
            <a:off x="3307150" y="122425"/>
            <a:ext cx="2859900" cy="3765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4" name="Google Shape;634;p82"/>
          <p:cNvCxnSpPr/>
          <p:nvPr/>
        </p:nvCxnSpPr>
        <p:spPr>
          <a:xfrm rot="10800000">
            <a:off x="3291950" y="1103400"/>
            <a:ext cx="2892300" cy="10059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35" name="Google Shape;635;p82"/>
          <p:cNvPicPr preferRelativeResize="0"/>
          <p:nvPr/>
        </p:nvPicPr>
        <p:blipFill rotWithShape="1">
          <a:blip r:embed="rId4">
            <a:alphaModFix/>
          </a:blip>
          <a:srcRect l="1022" t="9379" r="82399" b="73871"/>
          <a:stretch/>
        </p:blipFill>
        <p:spPr>
          <a:xfrm>
            <a:off x="272651" y="1173751"/>
            <a:ext cx="1851148" cy="14068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6" name="Google Shape;636;p82"/>
          <p:cNvCxnSpPr/>
          <p:nvPr/>
        </p:nvCxnSpPr>
        <p:spPr>
          <a:xfrm rot="10800000" flipH="1">
            <a:off x="318250" y="721775"/>
            <a:ext cx="1239000" cy="4758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7" name="Google Shape;637;p82"/>
          <p:cNvCxnSpPr/>
          <p:nvPr/>
        </p:nvCxnSpPr>
        <p:spPr>
          <a:xfrm rot="10800000" flipH="1">
            <a:off x="2133100" y="857375"/>
            <a:ext cx="648600" cy="3402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dirty="0"/>
              <a:t>Update: Feedback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0975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FD2170-28CA-00DF-9258-12504B2C7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57B61A-6790-7DAD-48B0-4B9DE481B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7 </a:t>
            </a:r>
            <a:r>
              <a:rPr lang="en-US" dirty="0"/>
              <a:t>= 0111</a:t>
            </a:r>
          </a:p>
          <a:p>
            <a:pPr lvl="1"/>
            <a:r>
              <a:rPr lang="en-US" dirty="0"/>
              <a:t>Weil 7 = 2^2 + 2^1 + 2^0 = 4 + 2 + 1 = 7</a:t>
            </a:r>
          </a:p>
          <a:p>
            <a:pPr lvl="1"/>
            <a:endParaRPr lang="en-US" dirty="0"/>
          </a:p>
          <a:p>
            <a:r>
              <a:rPr lang="en-US" dirty="0"/>
              <a:t>13 = 8 + 4  + 1 = 2^3 + 2^2 + 2^0 = 1101</a:t>
            </a:r>
          </a:p>
          <a:p>
            <a:r>
              <a:rPr lang="en-US" dirty="0"/>
              <a:t>16 = 2 ^ 4 &gt; 13 &gt; 8 = 2^3. -&gt; Also </a:t>
            </a:r>
            <a:r>
              <a:rPr lang="en-US" dirty="0" err="1"/>
              <a:t>reichen</a:t>
            </a:r>
            <a:r>
              <a:rPr lang="en-US" dirty="0"/>
              <a:t> 4 bits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7BEA99-916D-12F5-9A7B-DF5B19B57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495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618856" cy="3394472"/>
          </a:xfrm>
        </p:spPr>
        <p:txBody>
          <a:bodyPr>
            <a:normAutofit/>
          </a:bodyPr>
          <a:lstStyle/>
          <a:p>
            <a:r>
              <a:rPr lang="de-CH" b="0" dirty="0"/>
              <a:t>Ihr sagt den TAs ab u04 wo ihr Feedback haben möchtet.</a:t>
            </a:r>
          </a:p>
          <a:p>
            <a:r>
              <a:rPr lang="de-CH" b="0" dirty="0"/>
              <a:t>Dazu schreibt ihr die Aufgaben in das grademe.txt file und pushed dieses mit eurer Abgabe.</a:t>
            </a:r>
          </a:p>
          <a:p>
            <a:r>
              <a:rPr lang="de-CH" b="0" dirty="0"/>
              <a:t>Bitte</a:t>
            </a:r>
            <a:r>
              <a:rPr lang="en-US" b="0" dirty="0"/>
              <a:t>🥹🥹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" name="Picture 5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227D3FAD-FE96-F8DD-A3F3-610A2012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95036"/>
            <a:ext cx="3105583" cy="39534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1EF439-535D-C75C-6E0D-6E0F2FA20467}"/>
              </a:ext>
            </a:extLst>
          </p:cNvPr>
          <p:cNvSpPr/>
          <p:nvPr/>
        </p:nvSpPr>
        <p:spPr>
          <a:xfrm>
            <a:off x="5436096" y="4320779"/>
            <a:ext cx="1368152" cy="2738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791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EC354-0347-CE7B-222C-95645C81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Kahoot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61550-DC76-318F-E91B-C4330C687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eyy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084A2-487F-C668-49DF-3C4E8C6A2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noProof="0" smtClean="0"/>
              <a:pPr/>
              <a:t>71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1986079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dirty="0" err="1"/>
              <a:t>Vorbesprechung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51181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Aufgabe 1: </a:t>
            </a:r>
            <a:r>
              <a:rPr lang="en-GB" dirty="0" err="1"/>
              <a:t>Sieb</a:t>
            </a:r>
            <a:r>
              <a:rPr lang="en-GB" dirty="0"/>
              <a:t> des Eratosthenes</a:t>
            </a:r>
            <a:endParaRPr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D496AEF-E663-5741-F28A-15802DB6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5" name="Picture 4" descr="A text on a white background&#10;&#10;Description automatically generated">
            <a:extLst>
              <a:ext uri="{FF2B5EF4-FFF2-40B4-BE49-F238E27FC236}">
                <a16:creationId xmlns:a16="http://schemas.microsoft.com/office/drawing/2014/main" id="{A6765B14-8CFE-4CC0-517F-61CA3F964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8826"/>
            <a:ext cx="7885945" cy="341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588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Aufgabe 2: Arrays</a:t>
            </a:r>
            <a:endParaRPr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D496AEF-E663-5741-F28A-15802DB6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5" name="Picture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A0842C1C-6E74-A960-F85E-3F6787544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" y="1331917"/>
            <a:ext cx="7740352" cy="305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046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Aufgabe 2: Arrays</a:t>
            </a:r>
            <a:endParaRPr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D496AEF-E663-5741-F28A-15802DB6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8713B395-39DB-2B64-E6BF-4C5E652D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73" y="1158625"/>
            <a:ext cx="6433654" cy="3745560"/>
          </a:xfrm>
          <a:prstGeom prst="rect">
            <a:avLst/>
          </a:prstGeom>
        </p:spPr>
      </p:pic>
      <p:pic>
        <p:nvPicPr>
          <p:cNvPr id="5" name="Picture 4" descr="A white paper with black text&#10;&#10;Description automatically generated">
            <a:extLst>
              <a:ext uri="{FF2B5EF4-FFF2-40B4-BE49-F238E27FC236}">
                <a16:creationId xmlns:a16="http://schemas.microsoft.com/office/drawing/2014/main" id="{B8E25931-79BA-3503-423B-2565F487E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0"/>
          <a:stretch/>
        </p:blipFill>
        <p:spPr>
          <a:xfrm>
            <a:off x="1353138" y="1059581"/>
            <a:ext cx="6171189" cy="265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341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Aufgabe 3: 2D Arrays</a:t>
            </a:r>
            <a:endParaRPr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D496AEF-E663-5741-F28A-15802DB6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4" name="Picture 3" descr="A text on a white background&#10;&#10;Description automatically generated">
            <a:extLst>
              <a:ext uri="{FF2B5EF4-FFF2-40B4-BE49-F238E27FC236}">
                <a16:creationId xmlns:a16="http://schemas.microsoft.com/office/drawing/2014/main" id="{0BFF33A1-DA86-F7D4-AE5E-0424BF024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5" y="1315886"/>
            <a:ext cx="8383170" cy="31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410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Aufgabe 4: </a:t>
            </a:r>
            <a:r>
              <a:rPr lang="en-GB" dirty="0" err="1"/>
              <a:t>Testen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JUnit</a:t>
            </a:r>
            <a:endParaRPr dirty="0"/>
          </a:p>
        </p:txBody>
      </p:sp>
      <p:sp>
        <p:nvSpPr>
          <p:cNvPr id="358" name="Google Shape;358;p54"/>
          <p:cNvSpPr txBox="1"/>
          <p:nvPr/>
        </p:nvSpPr>
        <p:spPr>
          <a:xfrm>
            <a:off x="311700" y="1152475"/>
            <a:ext cx="8520600" cy="3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Zweck des Programms:</a:t>
            </a:r>
            <a:endParaRPr sz="18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Wochentag eines Datums (nach 01.01.1900) ausgeben</a:t>
            </a:r>
            <a:b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Beispiel:13.10.2017 → Friday</a:t>
            </a:r>
            <a:b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Gibt fälschlicherweise aber </a:t>
            </a:r>
            <a:r>
              <a:rPr lang="en-GB" sz="1800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“The 13.10.2017 is a Sunday”</a:t>
            </a: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aus.</a:t>
            </a: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Berücksichtigt Schaltjahre (“Leap year”)</a:t>
            </a: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Funktionsweise:</a:t>
            </a:r>
            <a:endParaRPr sz="18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AutoNum type="arabicPeriod"/>
            </a:pP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Überprüft, ob Datum OK ist</a:t>
            </a: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AutoNum type="arabicPeriod"/>
            </a:pP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Zählt die Tage ab 1.1.1900 bis zum eingegebenen Datum</a:t>
            </a: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AutoNum type="arabicPeriod"/>
            </a:pP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Wochentag = Tage % 7</a:t>
            </a: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Aufgabe 4: </a:t>
            </a:r>
            <a:r>
              <a:rPr lang="en-GB" dirty="0" err="1"/>
              <a:t>Testen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JUnit</a:t>
            </a:r>
            <a:endParaRPr dirty="0"/>
          </a:p>
        </p:txBody>
      </p:sp>
      <p:sp>
        <p:nvSpPr>
          <p:cNvPr id="364" name="Google Shape;364;p55"/>
          <p:cNvSpPr txBox="1"/>
          <p:nvPr/>
        </p:nvSpPr>
        <p:spPr>
          <a:xfrm>
            <a:off x="311700" y="1152475"/>
            <a:ext cx="8520600" cy="28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Tests in </a:t>
            </a:r>
            <a:r>
              <a:rPr lang="en-GB" sz="1800" b="1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PerpetualCalendarTest.java</a:t>
            </a:r>
            <a:endParaRPr sz="1800" b="1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Einzelne Tests prüfen Rückgabewerte von einzelnen Methoden des Programms </a:t>
            </a:r>
            <a:r>
              <a:rPr lang="en-GB" sz="1800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PerpetualCalendar.java</a:t>
            </a:r>
            <a:endParaRPr sz="1800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Tests sollten </a:t>
            </a:r>
            <a:r>
              <a:rPr lang="en-GB" sz="1800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interessante </a:t>
            </a: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Parameter für die Methoden testen</a:t>
            </a: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Beispiel </a:t>
            </a:r>
            <a:r>
              <a:rPr lang="en-GB" sz="1600" b="0" i="0" u="none" strike="noStrike" cap="none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testCountDaysInYear()</a:t>
            </a: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00" b="0" i="0" u="none" strike="noStrike" cap="none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assertEquals(366, PerpetualCalendar.countDaysInYear(1904));</a:t>
            </a:r>
            <a:br>
              <a:rPr lang="en-GB" sz="1400" b="0" i="0" u="none" strike="noStrike" cap="none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1904 ist ein Schaltjahr, also sollte </a:t>
            </a:r>
            <a:r>
              <a:rPr lang="en-GB" sz="1600" b="0" i="0" u="none" strike="noStrike" cap="none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countDaysInYear()</a:t>
            </a:r>
            <a:r>
              <a:rPr lang="en-GB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366 Tage zurückgeben</a:t>
            </a:r>
            <a:endParaRPr sz="1400" b="0" i="0" u="none" strike="noStrike" cap="none">
              <a:solidFill>
                <a:srgbClr val="595959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Aufgabe 5: Matching Numbers</a:t>
            </a:r>
            <a:endParaRPr dirty="0"/>
          </a:p>
        </p:txBody>
      </p:sp>
      <p:pic>
        <p:nvPicPr>
          <p:cNvPr id="3" name="Picture 2" descr="A white text with black and white text&#10;&#10;Description automatically generated">
            <a:extLst>
              <a:ext uri="{FF2B5EF4-FFF2-40B4-BE49-F238E27FC236}">
                <a16:creationId xmlns:a16="http://schemas.microsoft.com/office/drawing/2014/main" id="{53217CD8-AC70-AA8A-E7D8-0FC891762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1409489"/>
            <a:ext cx="8244408" cy="331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08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926BB-065F-D571-CE2E-269467A9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simpler solution imo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E71B6-5CA4-8D90-987A-475D18DFB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binary.java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5D01B-58F6-2F95-FE4D-69BE14CC7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noProof="0" smtClean="0"/>
              <a:pPr/>
              <a:t>8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8393416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Aufgabe 5: Matching Numbers</a:t>
            </a:r>
            <a:endParaRPr dirty="0"/>
          </a:p>
        </p:txBody>
      </p:sp>
      <p:pic>
        <p:nvPicPr>
          <p:cNvPr id="4" name="Picture 3" descr="A close up of a text&#10;&#10;Description automatically generated">
            <a:extLst>
              <a:ext uri="{FF2B5EF4-FFF2-40B4-BE49-F238E27FC236}">
                <a16:creationId xmlns:a16="http://schemas.microsoft.com/office/drawing/2014/main" id="{736BFA8B-05A0-7E5C-162C-4FA009740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1419622"/>
            <a:ext cx="8604448" cy="27571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3591F1-F66A-F5B1-A6AC-FE73555B18A0}"/>
              </a:ext>
            </a:extLst>
          </p:cNvPr>
          <p:cNvSpPr/>
          <p:nvPr/>
        </p:nvSpPr>
        <p:spPr>
          <a:xfrm>
            <a:off x="269776" y="3795886"/>
            <a:ext cx="790262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912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DABC-5A3A-CF0C-83C5-7987B553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Aufgabe 6: Substring-Counter (Bonus!)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399E1-E75C-45EA-F769-B82E1F7C2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0" dirty="0" err="1"/>
              <a:t>Diese</a:t>
            </a:r>
            <a:r>
              <a:rPr lang="en-GB" b="0" dirty="0"/>
              <a:t> Aufgabe </a:t>
            </a:r>
            <a:r>
              <a:rPr lang="en-GB" b="0" dirty="0" err="1"/>
              <a:t>gibt</a:t>
            </a:r>
            <a:r>
              <a:rPr lang="en-GB" b="0" dirty="0"/>
              <a:t> </a:t>
            </a:r>
            <a:r>
              <a:rPr lang="en-GB" b="0" dirty="0" err="1"/>
              <a:t>Bonuspunkte</a:t>
            </a:r>
            <a:r>
              <a:rPr lang="en-GB" b="0" dirty="0"/>
              <a:t>!</a:t>
            </a:r>
            <a:endParaRPr lang="en-CH" b="0" dirty="0"/>
          </a:p>
          <a:p>
            <a:r>
              <a:rPr lang="en-GB" b="0" dirty="0" err="1"/>
              <a:t>Regeln</a:t>
            </a:r>
            <a:r>
              <a:rPr lang="en-GB" b="0" dirty="0"/>
              <a:t> </a:t>
            </a:r>
            <a:r>
              <a:rPr lang="en-GB" b="0" dirty="0" err="1"/>
              <a:t>findet</a:t>
            </a:r>
            <a:r>
              <a:rPr lang="en-GB" b="0" dirty="0"/>
              <a:t> </a:t>
            </a:r>
            <a:r>
              <a:rPr lang="en-GB" b="0" dirty="0" err="1"/>
              <a:t>ihr</a:t>
            </a:r>
            <a:r>
              <a:rPr lang="en-GB" b="0" dirty="0"/>
              <a:t> </a:t>
            </a:r>
            <a:r>
              <a:rPr lang="en-GB" b="0" dirty="0" err="1"/>
              <a:t>hier</a:t>
            </a:r>
            <a:r>
              <a:rPr lang="en-GB" b="0" dirty="0"/>
              <a:t>: </a:t>
            </a:r>
            <a:r>
              <a:rPr lang="en-GB" b="0" dirty="0">
                <a:hlinkClick r:id="rId3"/>
              </a:rPr>
              <a:t>https://lec.inf.ethz.ch/infk/eprog/2024/exercises/additionals/bonusaufgaben_regeln.pdf</a:t>
            </a: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022A3-0317-D2F9-68D3-F3360B2F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noProof="0" smtClean="0"/>
              <a:pPr/>
              <a:t>81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4221024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Aufgabe 2: Grösster gemeinsamer Teiler</a:t>
            </a:r>
            <a:endParaRPr/>
          </a:p>
        </p:txBody>
      </p:sp>
      <p:sp>
        <p:nvSpPr>
          <p:cNvPr id="239" name="Google Shape;239;p43"/>
          <p:cNvSpPr txBox="1"/>
          <p:nvPr/>
        </p:nvSpPr>
        <p:spPr>
          <a:xfrm>
            <a:off x="311700" y="2898625"/>
            <a:ext cx="3281700" cy="16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b="1" i="0" u="none" strike="noStrike" cap="none">
                <a:solidFill>
                  <a:srgbClr val="7F005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while</a:t>
            </a:r>
            <a: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(x &lt;= y || x % y != 0) {</a:t>
            </a:r>
            <a:b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GB" sz="1300" b="0" i="0" u="none" strike="noStrike" cap="none">
                <a:solidFill>
                  <a:srgbClr val="3F7F5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// Zwischenspeichern von y</a:t>
            </a:r>
            <a:b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GB" sz="1300" b="1" i="0" u="none" strike="noStrike" cap="none">
                <a:solidFill>
                  <a:srgbClr val="7F005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altY = y;</a:t>
            </a:r>
            <a:b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y = x % y;</a:t>
            </a:r>
            <a:b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x = altY;</a:t>
            </a:r>
            <a:b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}</a:t>
            </a:r>
            <a:b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System.</a:t>
            </a:r>
            <a:r>
              <a:rPr lang="en-GB" sz="1300" b="1" i="0" u="none" strike="noStrike" cap="none">
                <a:solidFill>
                  <a:srgbClr val="7F005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out</a:t>
            </a:r>
            <a:r>
              <a:rPr lang="en-GB" sz="13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.println(y);</a:t>
            </a:r>
            <a:endParaRPr sz="13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40" name="Google Shape;240;p43"/>
          <p:cNvPicPr preferRelativeResize="0"/>
          <p:nvPr/>
        </p:nvPicPr>
        <p:blipFill rotWithShape="1">
          <a:blip r:embed="rId3">
            <a:alphaModFix/>
          </a:blip>
          <a:srcRect l="15083" t="28267" r="14433" b="46018"/>
          <a:stretch/>
        </p:blipFill>
        <p:spPr>
          <a:xfrm>
            <a:off x="311700" y="1017725"/>
            <a:ext cx="7601798" cy="174317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3"/>
          <p:cNvSpPr/>
          <p:nvPr/>
        </p:nvSpPr>
        <p:spPr>
          <a:xfrm>
            <a:off x="3533925" y="3345425"/>
            <a:ext cx="2711700" cy="515700"/>
          </a:xfrm>
          <a:prstGeom prst="wedgeRoundRectCallout">
            <a:avLst>
              <a:gd name="adj1" fmla="val -59919"/>
              <a:gd name="adj2" fmla="val -85772"/>
              <a:gd name="adj3" fmla="val 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Negation der Bedingung in 1.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315641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3728</TotalTime>
  <Words>2319</Words>
  <Application>Microsoft Office PowerPoint</Application>
  <PresentationFormat>On-screen Show (16:9)</PresentationFormat>
  <Paragraphs>484</Paragraphs>
  <Slides>81</Slides>
  <Notes>59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Arial</vt:lpstr>
      <vt:lpstr>Calibri</vt:lpstr>
      <vt:lpstr>Consolas</vt:lpstr>
      <vt:lpstr>Courier New</vt:lpstr>
      <vt:lpstr>Open Sans</vt:lpstr>
      <vt:lpstr>Wingdings</vt:lpstr>
      <vt:lpstr>template</vt:lpstr>
      <vt:lpstr>PowerPoint Presentation</vt:lpstr>
      <vt:lpstr>Organisatorisches</vt:lpstr>
      <vt:lpstr>Plan für heute</vt:lpstr>
      <vt:lpstr>Nachbesprechung</vt:lpstr>
      <vt:lpstr>Aufgabe 1: Binärdarstellung</vt:lpstr>
      <vt:lpstr>Aufgabe 1: Binärdarstellung</vt:lpstr>
      <vt:lpstr>PowerPoint Presentation</vt:lpstr>
      <vt:lpstr>simpler solution imo</vt:lpstr>
      <vt:lpstr>Aufgabe 2: Grösster gemeinsamer Teiler</vt:lpstr>
      <vt:lpstr>DiskMat…</vt:lpstr>
      <vt:lpstr>Aufgabe 3: Zahlenerkennung</vt:lpstr>
      <vt:lpstr>PowerPoint Presentation</vt:lpstr>
      <vt:lpstr>Aufgabe 3: Zahlenerkennung</vt:lpstr>
      <vt:lpstr>Aufgabe 4: Berechnungen</vt:lpstr>
      <vt:lpstr>Aufgabe 4: Berechnungen</vt:lpstr>
      <vt:lpstr>PowerPoint Presentation</vt:lpstr>
      <vt:lpstr>Aufgabe 5: Scrabble</vt:lpstr>
      <vt:lpstr>PowerPoint Presentation</vt:lpstr>
      <vt:lpstr>Theorie</vt:lpstr>
      <vt:lpstr>1D Arrays</vt:lpstr>
      <vt:lpstr>Eindimensionale Arrays</vt:lpstr>
      <vt:lpstr>2D Arrays</vt:lpstr>
      <vt:lpstr>PowerPoint Presentation</vt:lpstr>
      <vt:lpstr>[[1,2,3],[4,5,6],[7,8,9]]</vt:lpstr>
      <vt:lpstr>Zweidimensionale Arrays</vt:lpstr>
      <vt:lpstr>2D Arrays</vt:lpstr>
      <vt:lpstr>PowerPoint Presentation</vt:lpstr>
      <vt:lpstr>PowerPoint Presentation</vt:lpstr>
      <vt:lpstr>Methoden</vt:lpstr>
      <vt:lpstr>public static int add(int a, int b){ … </vt:lpstr>
      <vt:lpstr>public static int add(int a, int b){ … </vt:lpstr>
      <vt:lpstr>public static int add(int a, int b){ … </vt:lpstr>
      <vt:lpstr>Method-Overloading</vt:lpstr>
      <vt:lpstr>Value vs Reference</vt:lpstr>
      <vt:lpstr>Objekte 101 – (Deep Dive in einer späteren Übung)</vt:lpstr>
      <vt:lpstr>Primitives</vt:lpstr>
      <vt:lpstr>Weitergabe von Referenzen</vt:lpstr>
      <vt:lpstr>Ausnahmen - Unveränderlichkeit von Strings</vt:lpstr>
      <vt:lpstr>Example</vt:lpstr>
      <vt:lpstr>Rekursion</vt:lpstr>
      <vt:lpstr>Rekursion - Beispiel </vt:lpstr>
      <vt:lpstr>PowerPoint Presentation</vt:lpstr>
      <vt:lpstr>Unsere lieblings Funktion factorial</vt:lpstr>
      <vt:lpstr>Tut das Vorprogrammieren!</vt:lpstr>
      <vt:lpstr>Java Debugger</vt:lpstr>
      <vt:lpstr>Was ist der Debugger und was tut er?</vt:lpstr>
      <vt:lpstr>PowerPoint Presentation</vt:lpstr>
      <vt:lpstr>Breakpoints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 step into:</vt:lpstr>
      <vt:lpstr>Mit step over:</vt:lpstr>
      <vt:lpstr>Step over vs. Step into: Wann welches benutzen?</vt:lpstr>
      <vt:lpstr>PowerPoint Presentation</vt:lpstr>
      <vt:lpstr>PowerPoint Presentation</vt:lpstr>
      <vt:lpstr>Falls nicht automatisch zur Debugger Perspective gewechselt wird:</vt:lpstr>
      <vt:lpstr>Zurück zur Java Perspective wechseln:</vt:lpstr>
      <vt:lpstr>PowerPoint Presentation</vt:lpstr>
      <vt:lpstr>Git Merge Conflicts</vt:lpstr>
      <vt:lpstr>PowerPoint Presentation</vt:lpstr>
      <vt:lpstr>Git - Merge Conflicts</vt:lpstr>
      <vt:lpstr>Einfache Lösung</vt:lpstr>
      <vt:lpstr>PowerPoint Presentation</vt:lpstr>
      <vt:lpstr>PowerPoint Presentation</vt:lpstr>
      <vt:lpstr>Update: Feedback</vt:lpstr>
      <vt:lpstr>Feedback</vt:lpstr>
      <vt:lpstr>Kahoot</vt:lpstr>
      <vt:lpstr>Vorbesprechung</vt:lpstr>
      <vt:lpstr>Aufgabe 1: Sieb des Eratosthenes</vt:lpstr>
      <vt:lpstr>Aufgabe 2: Arrays</vt:lpstr>
      <vt:lpstr>Aufgabe 2: Arrays</vt:lpstr>
      <vt:lpstr>Aufgabe 3: 2D Arrays</vt:lpstr>
      <vt:lpstr>Aufgabe 4: Testen mit JUnit</vt:lpstr>
      <vt:lpstr>Aufgabe 4: Testen mit JUnit</vt:lpstr>
      <vt:lpstr>Aufgabe 5: Matching Numbers</vt:lpstr>
      <vt:lpstr>Aufgabe 5: Matching Numbers</vt:lpstr>
      <vt:lpstr>Aufgabe 6: Substring-Counter (Bonus!)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Zoltán Majó</dc:creator>
  <cp:lastModifiedBy>Wetzel  Jonas</cp:lastModifiedBy>
  <cp:revision>3197</cp:revision>
  <cp:lastPrinted>2023-09-26T12:23:18Z</cp:lastPrinted>
  <dcterms:created xsi:type="dcterms:W3CDTF">2016-09-26T19:13:08Z</dcterms:created>
  <dcterms:modified xsi:type="dcterms:W3CDTF">2024-10-16T09:14:38Z</dcterms:modified>
</cp:coreProperties>
</file>