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8" autoAdjust="0"/>
    <p:restoredTop sz="89889"/>
  </p:normalViewPr>
  <p:slideViewPr>
    <p:cSldViewPr snapToGrid="0">
      <p:cViewPr varScale="1">
        <p:scale>
          <a:sx n="77" d="100"/>
          <a:sy n="77" d="100"/>
        </p:scale>
        <p:origin x="91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AD641-BA34-E440-8CD2-4B2DEF66E49C}" type="datetimeFigureOut">
              <a:rPr lang="de-DE" smtClean="0"/>
              <a:t>01.11.2018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D734D3-DA32-CE4E-AC93-6AAB2DAA34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21770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5B1E7-39EB-467D-9BF8-A4FA2D399172}" type="datetimeFigureOut">
              <a:rPr lang="de-DE" smtClean="0"/>
              <a:t>01.11.2018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93372-CFA4-425E-939F-9E7DC4C07F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371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835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izenplatzhalt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de-CH" sz="1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∆</m:t>
                    </m:r>
                    <m:r>
                      <a:rPr lang="de-CH" sz="1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𝑸</m:t>
                    </m:r>
                  </m:oMath>
                </a14:m>
                <a:r>
                  <a:rPr lang="de-CH" dirty="0"/>
                  <a:t>: Wärmemenge, die einem</a:t>
                </a:r>
                <a:r>
                  <a:rPr lang="de-CH" baseline="0" dirty="0"/>
                  <a:t> System zugeführt wird</a:t>
                </a:r>
              </a:p>
              <a:p>
                <a:r>
                  <a:rPr lang="de-CH" baseline="0" dirty="0"/>
                  <a:t>m: Masse des Systems</a:t>
                </a:r>
                <a:endParaRPr lang="de-CH" dirty="0"/>
              </a:p>
            </p:txBody>
          </p:sp>
        </mc:Choice>
        <mc:Fallback xmlns="">
          <p:sp>
            <p:nvSpPr>
              <p:cNvPr id="3" name="Notizenplatzhalt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:r>
                  <a:rPr lang="de-CH" sz="1200" b="1" i="0">
                    <a:latin typeface="Cambria Math" panose="02040503050406030204" pitchFamily="18" charset="0"/>
                    <a:ea typeface="Cambria Math" panose="02040503050406030204" pitchFamily="18" charset="0"/>
                    <a:sym typeface="Wingdings" panose="05000000000000000000" pitchFamily="2" charset="2"/>
                  </a:rPr>
                  <a:t>∆𝑸</a:t>
                </a:r>
                <a:r>
                  <a:rPr lang="de-CH" dirty="0"/>
                  <a:t>: Wärmemenge, die einem</a:t>
                </a:r>
                <a:r>
                  <a:rPr lang="de-CH" baseline="0" dirty="0"/>
                  <a:t> System zugeführt wird</a:t>
                </a:r>
              </a:p>
              <a:p>
                <a:pPr/>
                <a:r>
                  <a:rPr lang="de-CH" baseline="0" dirty="0"/>
                  <a:t>m: Masse des Systems</a:t>
                </a:r>
                <a:endParaRPr lang="de-CH" dirty="0"/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0480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Spezifische Wärmekapazitäten: können auch für Flüssigkeiten und Feststoffe bestimmt werden; wir betrachten die spez. Wärmekapazität im Folgenden für ideale Gase</a:t>
            </a:r>
          </a:p>
          <a:p>
            <a:r>
              <a:rPr lang="de-CH" dirty="0"/>
              <a:t>Enthalpie momentan noch nicht in den Übungen (nächste Übung wird sich mit der Enthalpie befassen): für den Moment nur so viel: für offene Systeme rechnen wir nicht mit inneren Energie sondern mit Enthalpien (haben ebenfalls Einheit J wie die innere Energie)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0112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 dirty="0"/>
              <a:t>Herleitung du = </a:t>
            </a:r>
            <a:r>
              <a:rPr lang="de-CH" b="1" dirty="0" err="1"/>
              <a:t>c_v</a:t>
            </a:r>
            <a:r>
              <a:rPr lang="de-CH" b="1" dirty="0"/>
              <a:t> </a:t>
            </a:r>
            <a:r>
              <a:rPr lang="de-CH" b="1" dirty="0" err="1"/>
              <a:t>dT</a:t>
            </a:r>
            <a:r>
              <a:rPr lang="de-CH" b="1" dirty="0"/>
              <a:t> 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4120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b="1" dirty="0"/>
              <a:t>Herleitung </a:t>
            </a:r>
            <a:r>
              <a:rPr lang="de-CH" b="1" dirty="0" err="1"/>
              <a:t>dh</a:t>
            </a:r>
            <a:r>
              <a:rPr lang="de-CH" b="1" dirty="0"/>
              <a:t> = </a:t>
            </a:r>
            <a:r>
              <a:rPr lang="de-CH" b="1" dirty="0" err="1"/>
              <a:t>c_p</a:t>
            </a:r>
            <a:r>
              <a:rPr lang="de-CH" b="1" dirty="0"/>
              <a:t> </a:t>
            </a:r>
            <a:r>
              <a:rPr lang="de-CH" b="1" dirty="0" err="1"/>
              <a:t>dT</a:t>
            </a:r>
            <a:r>
              <a:rPr lang="de-CH" b="1" dirty="0"/>
              <a:t> ! (analog du)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762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Beispiel!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93372-CFA4-425E-939F-9E7DC4C07F8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428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F3CE-1319-49A4-B69D-8DB5847F6296}" type="datetime1">
              <a:rPr lang="de-DE" smtClean="0"/>
              <a:t>01.11.2018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55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F9529-A2A6-4EF1-B2B1-16F4CEB6424F}" type="datetime1">
              <a:rPr lang="de-DE" smtClean="0"/>
              <a:t>01.11.2018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39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777B-C614-4AB8-8924-66B9921C1985}" type="datetime1">
              <a:rPr lang="de-DE" smtClean="0"/>
              <a:t>01.11.2018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176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76B58-6D58-43C7-B6D8-4923F9180B1D}" type="datetime1">
              <a:rPr lang="de-DE" smtClean="0"/>
              <a:t>01.11.2018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33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ADF0C-E8B9-45FB-8EF6-4910CFC1502D}" type="datetime1">
              <a:rPr lang="de-DE" smtClean="0"/>
              <a:t>01.11.2018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58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AB10-5D92-4A85-92C8-1090AF5E58F4}" type="datetime1">
              <a:rPr lang="de-DE" smtClean="0"/>
              <a:t>01.11.2018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4525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0C67-51DC-419E-879C-95FF6F92ED3C}" type="datetime1">
              <a:rPr lang="de-DE" smtClean="0"/>
              <a:t>01.11.2018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85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51415-183F-42A8-9F32-33ED0F5793CB}" type="datetime1">
              <a:rPr lang="de-DE" smtClean="0"/>
              <a:t>01.11.2018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224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894-2BBC-4F8E-BB4F-3941CFFD67DB}" type="datetime1">
              <a:rPr lang="de-DE" smtClean="0"/>
              <a:t>01.11.2018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133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7475-9272-49EC-A39F-D8CCD91932F6}" type="datetime1">
              <a:rPr lang="de-DE" smtClean="0"/>
              <a:t>01.11.2018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630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14F95-E501-4CB2-A9AC-8F4441EA840D}" type="datetime1">
              <a:rPr lang="de-DE" smtClean="0"/>
              <a:t>01.11.2018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Loris Albisetti - lorisa@student.ethz.ch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4320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61CC1-7EAF-43EF-A06A-560FF54DFBAB}" type="datetime1">
              <a:rPr lang="de-DE" smtClean="0"/>
              <a:t>01.11.2018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Loris Albisetti - lorisa@student.ethz.ch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038AF-A3E3-4BA2-BBF2-CD6858365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3170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280" y="471640"/>
            <a:ext cx="5318275" cy="349486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034350" y="4130370"/>
            <a:ext cx="7686136" cy="249299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endParaRPr lang="de-CH" sz="2800" dirty="0"/>
          </a:p>
          <a:p>
            <a:pPr algn="ctr"/>
            <a:endParaRPr lang="de-CH" sz="2800" dirty="0"/>
          </a:p>
          <a:p>
            <a:pPr algn="ctr"/>
            <a:r>
              <a:rPr lang="de-CH" sz="2800" dirty="0"/>
              <a:t>Thermodynamik I – Übung 4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</a:t>
            </a:r>
            <a:r>
              <a:rPr lang="de-CH" sz="1400"/>
              <a:t>	                 Thermodynamik </a:t>
            </a:r>
            <a:r>
              <a:rPr lang="de-CH" sz="1400" dirty="0"/>
              <a:t>I</a:t>
            </a:r>
            <a:endParaRPr lang="de-DE" sz="1400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1</a:t>
            </a:fld>
            <a:endParaRPr lang="de-DE"/>
          </a:p>
        </p:txBody>
      </p:sp>
      <p:sp>
        <p:nvSpPr>
          <p:cNvPr id="8" name="Fußzeilenplatzhalter 8">
            <a:extLst>
              <a:ext uri="{FF2B5EF4-FFF2-40B4-BE49-F238E27FC236}">
                <a16:creationId xmlns:a16="http://schemas.microsoft.com/office/drawing/2014/main" id="{8E7F236A-4882-4C51-A738-483781E3B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18424" y="6356350"/>
            <a:ext cx="4955153" cy="365125"/>
          </a:xfrm>
        </p:spPr>
        <p:txBody>
          <a:bodyPr/>
          <a:lstStyle/>
          <a:p>
            <a:r>
              <a:rPr lang="de-DE" sz="1600" dirty="0"/>
              <a:t>Folien von Dominic </a:t>
            </a:r>
            <a:r>
              <a:rPr lang="de-DE" sz="1600" dirty="0" err="1"/>
              <a:t>Landolf</a:t>
            </a:r>
            <a:r>
              <a:rPr lang="de-DE" sz="1600" dirty="0"/>
              <a:t>, angepasst durch Pascal </a:t>
            </a:r>
            <a:r>
              <a:rPr lang="de-DE" sz="1600" dirty="0" err="1"/>
              <a:t>Hodel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637299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2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Ablauf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Spezifische Wärmekapazität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Bestimmen von </a:t>
            </a:r>
            <a:r>
              <a:rPr lang="el-GR" sz="2400" dirty="0"/>
              <a:t>Δ</a:t>
            </a:r>
            <a:r>
              <a:rPr lang="de-CH" sz="2400" dirty="0"/>
              <a:t>U</a:t>
            </a:r>
          </a:p>
        </p:txBody>
      </p:sp>
    </p:spTree>
    <p:extLst>
      <p:ext uri="{BB962C8B-B14F-4D97-AF65-F5344CB8AC3E}">
        <p14:creationId xmlns:p14="http://schemas.microsoft.com/office/powerpoint/2010/main" val="3646550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3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Spezifische Wärmekapazität 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645223" y="1162259"/>
                <a:ext cx="11232000" cy="51940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Die spezifische Wärmekapazität bemisst die Fähigkeit eines Stoffes, thermische Energie zu speichern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 Hauptgleichung der Kalorik: 	</a:t>
                </a:r>
                <a14:m>
                  <m:oMath xmlns:m="http://schemas.openxmlformats.org/officeDocument/2006/math">
                    <m:r>
                      <a:rPr lang="de-CH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∆</m:t>
                    </m:r>
                    <m:r>
                      <a:rPr lang="de-CH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𝑸</m:t>
                    </m:r>
                    <m:r>
                      <a:rPr lang="de-CH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de-CH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𝒄</m:t>
                    </m:r>
                    <m:r>
                      <a:rPr lang="de-CH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∙</m:t>
                    </m:r>
                    <m:r>
                      <a:rPr lang="de-CH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𝒎</m:t>
                    </m:r>
                    <m:r>
                      <a:rPr lang="de-CH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∙∆</m:t>
                    </m:r>
                    <m:r>
                      <a:rPr lang="de-CH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𝑻</m:t>
                    </m:r>
                  </m:oMath>
                </a14:m>
                <a:r>
                  <a:rPr lang="de-CH" sz="2800" b="1" dirty="0"/>
                  <a:t> </a:t>
                </a:r>
                <a:r>
                  <a:rPr lang="de-CH" sz="2800" b="1" dirty="0">
                    <a:sym typeface="Wingdings" panose="05000000000000000000" pitchFamily="2" charset="2"/>
                  </a:rPr>
                  <a:t> </a:t>
                </a:r>
                <a14:m>
                  <m:oMath xmlns:m="http://schemas.openxmlformats.org/officeDocument/2006/math">
                    <m:r>
                      <a:rPr lang="de-CH" sz="2800" b="1" i="1">
                        <a:latin typeface="Cambria Math" panose="02040503050406030204" pitchFamily="18" charset="0"/>
                      </a:rPr>
                      <m:t>𝒄</m:t>
                    </m:r>
                    <m:r>
                      <a:rPr lang="de-CH" sz="28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CH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r>
                          <a:rPr lang="de-CH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𝑸</m:t>
                        </m:r>
                      </m:num>
                      <m:den>
                        <m:r>
                          <a:rPr lang="de-CH" sz="2800" b="1" i="1"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de-CH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de-CH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r>
                          <a:rPr lang="de-CH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de-CH" sz="2800" b="1" dirty="0"/>
                  <a:t> </a:t>
                </a:r>
                <a:r>
                  <a:rPr lang="de-CH" sz="2800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de-CH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CH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de-CH" sz="28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de-CH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2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de-CH" sz="2800" b="0" i="1" smtClean="0">
                            <a:latin typeface="Cambria Math" panose="02040503050406030204" pitchFamily="18" charset="0"/>
                          </a:rPr>
                          <m:t>𝑘𝑔𝐾</m:t>
                        </m:r>
                      </m:den>
                    </m:f>
                  </m:oMath>
                </a14:m>
                <a:br>
                  <a:rPr lang="de-CH" sz="2800" b="1" dirty="0"/>
                </a:br>
                <a:endParaRPr lang="de-CH" sz="2800" b="1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Die spezifische Wärmekapazität gibt die Wärme an, die benötigt wird um eine bestimmte Masse m des betrachteten Stoffs u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CH" sz="2400" b="0" i="0" smtClean="0">
                        <a:latin typeface="Cambria Math" charset="0"/>
                        <a:ea typeface="Cambria Math" panose="02040503050406030204" pitchFamily="18" charset="0"/>
                      </a:rPr>
                      <m:t>m</m:t>
                    </m:r>
                    <m:r>
                      <a:rPr lang="de-CH" sz="2400" b="0" i="0" smtClean="0">
                        <a:latin typeface="Cambria Math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CH" sz="2400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m:rPr>
                        <m:sty m:val="p"/>
                      </m:rPr>
                      <a:rPr lang="de-CH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</m:t>
                    </m:r>
                  </m:oMath>
                </a14:m>
                <a:r>
                  <a:rPr lang="de-CH" sz="2400" dirty="0"/>
                  <a:t> zu erwärmen.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b="1" dirty="0"/>
                  <a:t>Beispiel:</a:t>
                </a:r>
                <a:br>
                  <a:rPr lang="de-CH" sz="2400" dirty="0"/>
                </a:br>
                <a:r>
                  <a:rPr lang="de-CH" sz="2400" dirty="0"/>
                  <a:t>Spezifische Wärmekapazität von flüssigem Wasser beträgt c ≈ 4200 J/(</a:t>
                </a:r>
                <a:r>
                  <a:rPr lang="de-CH" sz="2400" dirty="0" err="1"/>
                  <a:t>kgK</a:t>
                </a:r>
                <a:r>
                  <a:rPr lang="de-CH" sz="2400" dirty="0"/>
                  <a:t>). Dies bedeutet, dass man 1 kg Wasser 4200 J an Energie zuführen muss, um es um</a:t>
                </a:r>
                <a:br>
                  <a:rPr lang="de-CH" sz="2400" dirty="0"/>
                </a:br>
                <a:r>
                  <a:rPr lang="de-CH" sz="2400" dirty="0"/>
                  <a:t>1°C (= 1K) zu erwärmen.</a:t>
                </a: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223" y="1162259"/>
                <a:ext cx="11232000" cy="5194091"/>
              </a:xfrm>
              <a:prstGeom prst="rect">
                <a:avLst/>
              </a:prstGeom>
              <a:blipFill>
                <a:blip r:embed="rId3"/>
                <a:stretch>
                  <a:fillRect l="-760" t="-235" b="-363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1763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4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Spezifische Wärmekapazität II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Die ganze folgende Theorie bezieht sich ausschliesslich auf </a:t>
            </a:r>
            <a:r>
              <a:rPr lang="de-CH" sz="2400" b="1" dirty="0"/>
              <a:t>ideale Gase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b="1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Wärmekapazitäten wichtig beim bestimmen von </a:t>
            </a:r>
            <a:r>
              <a:rPr lang="el-GR" sz="2400" b="1" dirty="0"/>
              <a:t>Δ</a:t>
            </a:r>
            <a:r>
              <a:rPr lang="de-CH" sz="2400" b="1" dirty="0"/>
              <a:t>U &amp; </a:t>
            </a:r>
            <a:r>
              <a:rPr lang="el-GR" sz="2400" b="1" dirty="0"/>
              <a:t>Δ</a:t>
            </a:r>
            <a:r>
              <a:rPr lang="de-CH" sz="2400" b="1" dirty="0"/>
              <a:t>H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baseline="-250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c</a:t>
            </a:r>
            <a:r>
              <a:rPr lang="de-CH" sz="2400" baseline="-25000" dirty="0"/>
              <a:t>v</a:t>
            </a:r>
            <a:r>
              <a:rPr lang="de-CH" sz="2400" dirty="0"/>
              <a:t> = Wärmekapazität bei konstantem Volumen</a:t>
            </a:r>
          </a:p>
          <a:p>
            <a:pPr>
              <a:lnSpc>
                <a:spcPts val="3400"/>
              </a:lnSpc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c</a:t>
            </a:r>
            <a:r>
              <a:rPr lang="de-CH" sz="2400" baseline="-25000" dirty="0"/>
              <a:t>p </a:t>
            </a:r>
            <a:r>
              <a:rPr lang="de-CH" sz="2400" dirty="0"/>
              <a:t> = Wärmekapazität bei konstantem Druck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b="1" dirty="0"/>
              <a:t>stoffabhängige</a:t>
            </a:r>
            <a:r>
              <a:rPr lang="de-CH" sz="2400" dirty="0"/>
              <a:t> Grössen und Funktion des Drucks sowie der Temperatur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Für ideale Gase nur abhängig von der Temperatur </a:t>
            </a:r>
            <a:r>
              <a:rPr lang="de-CH" sz="2400" dirty="0">
                <a:sym typeface="Wingdings" panose="05000000000000000000" pitchFamily="2" charset="2"/>
              </a:rPr>
              <a:t> </a:t>
            </a:r>
            <a:r>
              <a:rPr lang="de-CH" sz="2400" b="1" i="1" dirty="0"/>
              <a:t>c</a:t>
            </a:r>
            <a:r>
              <a:rPr lang="de-CH" sz="2400" b="1" i="1" baseline="-25000" dirty="0"/>
              <a:t>v</a:t>
            </a:r>
            <a:r>
              <a:rPr lang="de-CH" sz="2400" b="1" i="1" dirty="0"/>
              <a:t> , c</a:t>
            </a:r>
            <a:r>
              <a:rPr lang="de-CH" sz="2400" b="1" i="1" baseline="-25000" dirty="0"/>
              <a:t>p </a:t>
            </a:r>
            <a:r>
              <a:rPr lang="de-CH" sz="2400" b="1" i="1" dirty="0"/>
              <a:t> = f(T)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b="1" i="1" baseline="-250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baseline="-250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1065015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5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Spezifische Wärmekapazität III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c</a:t>
            </a:r>
            <a:r>
              <a:rPr lang="de-CH" sz="2400" baseline="-25000" dirty="0"/>
              <a:t>v</a:t>
            </a:r>
            <a:r>
              <a:rPr lang="de-CH" sz="2400" dirty="0"/>
              <a:t> wird benutzt bei </a:t>
            </a:r>
            <a:r>
              <a:rPr lang="de-CH" sz="2400" b="1" dirty="0"/>
              <a:t>konstantem Volumen</a:t>
            </a:r>
          </a:p>
          <a:p>
            <a:pPr marL="800100" lvl="1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Für ideale Gase auch bei nicht konstantem Volumen anwendbar!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Somit können wir schreiben:</a:t>
            </a:r>
          </a:p>
          <a:p>
            <a:pPr>
              <a:lnSpc>
                <a:spcPts val="3400"/>
              </a:lnSpc>
            </a:pPr>
            <a:endParaRPr lang="de-CH" sz="2400" dirty="0"/>
          </a:p>
          <a:p>
            <a:pPr>
              <a:lnSpc>
                <a:spcPts val="3400"/>
              </a:lnSpc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In Thermodynamik I gilt:</a:t>
            </a:r>
            <a:br>
              <a:rPr lang="de-CH" sz="2400" dirty="0"/>
            </a:br>
            <a:r>
              <a:rPr lang="de-CH" sz="2400" b="1" dirty="0"/>
              <a:t>Verwende c</a:t>
            </a:r>
            <a:r>
              <a:rPr lang="de-CH" sz="2400" b="1" baseline="-25000" dirty="0"/>
              <a:t>v</a:t>
            </a:r>
            <a:r>
              <a:rPr lang="de-CH" sz="2400" b="1" dirty="0"/>
              <a:t> zur Bestimmung der inneren Energie!</a:t>
            </a:r>
            <a:endParaRPr lang="de-CH" sz="2400" b="1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4579496" y="2818149"/>
                <a:ext cx="2510852" cy="461665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𝒅𝒖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</m:sub>
                      </m:sSub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𝒅𝑻</m:t>
                      </m:r>
                    </m:oMath>
                  </m:oMathPara>
                </a14:m>
                <a:endParaRPr lang="de-CH" sz="2400" b="1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9496" y="2818149"/>
                <a:ext cx="2510852" cy="4616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2708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6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Spezifische Wärmekapazität IV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999" y="1440000"/>
            <a:ext cx="11232000" cy="51940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 err="1"/>
              <a:t>c</a:t>
            </a:r>
            <a:r>
              <a:rPr lang="de-CH" sz="2400" baseline="-25000" dirty="0" err="1"/>
              <a:t>p</a:t>
            </a:r>
            <a:r>
              <a:rPr lang="de-CH" sz="2400" dirty="0"/>
              <a:t> wird benutzt bei </a:t>
            </a:r>
            <a:r>
              <a:rPr lang="de-CH" sz="2400" b="1" dirty="0"/>
              <a:t>konstantem Druck</a:t>
            </a:r>
          </a:p>
          <a:p>
            <a:pPr marL="800100" lvl="1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Für ideale Gase auch bei nicht konstantem Druck anwendbar!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Somit können wir schreiben:</a:t>
            </a:r>
          </a:p>
          <a:p>
            <a:pPr>
              <a:lnSpc>
                <a:spcPts val="3400"/>
              </a:lnSpc>
            </a:pPr>
            <a:endParaRPr lang="de-CH" sz="2400" dirty="0"/>
          </a:p>
          <a:p>
            <a:pPr>
              <a:lnSpc>
                <a:spcPts val="3400"/>
              </a:lnSpc>
            </a:pPr>
            <a:endParaRPr lang="de-CH" sz="24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de-CH" sz="2400" dirty="0"/>
              <a:t>In Thermodynamik I gilt:</a:t>
            </a:r>
            <a:br>
              <a:rPr lang="de-CH" sz="2400" dirty="0"/>
            </a:br>
            <a:r>
              <a:rPr lang="de-CH" sz="2400" b="1" dirty="0"/>
              <a:t>Verwende </a:t>
            </a:r>
            <a:r>
              <a:rPr lang="de-CH" sz="2400" b="1" dirty="0" err="1"/>
              <a:t>c</a:t>
            </a:r>
            <a:r>
              <a:rPr lang="de-CH" sz="2400" b="1" baseline="-25000" dirty="0" err="1"/>
              <a:t>p</a:t>
            </a:r>
            <a:r>
              <a:rPr lang="de-CH" sz="2400" b="1" dirty="0"/>
              <a:t> zur Bestimmung der Enthalpie!</a:t>
            </a:r>
            <a:endParaRPr lang="de-CH" sz="2400" b="1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4609477" y="2788169"/>
                <a:ext cx="2510852" cy="494751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𝒅𝒉</m:t>
                      </m:r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sub>
                      </m:sSub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𝒅𝑻</m:t>
                      </m:r>
                    </m:oMath>
                  </m:oMathPara>
                </a14:m>
                <a:endParaRPr lang="de-CH" sz="2400" b="1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9477" y="2788169"/>
                <a:ext cx="2510852" cy="494751"/>
              </a:xfrm>
              <a:prstGeom prst="rect">
                <a:avLst/>
              </a:prstGeom>
              <a:blipFill rotWithShape="0">
                <a:blip r:embed="rId3"/>
                <a:stretch>
                  <a:fillRect b="-3529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9276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7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Bestimmen von </a:t>
            </a:r>
            <a:r>
              <a:rPr lang="el-GR" sz="3200" b="1" dirty="0"/>
              <a:t>Δ</a:t>
            </a:r>
            <a:r>
              <a:rPr lang="de-CH" sz="3200" b="1" dirty="0"/>
              <a:t>U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212998"/>
                <a:ext cx="11232000" cy="542109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Mit der Wärmekapazität haben wir eine neue Methode um die Differenz der spezifischen inneren Energie zu bestimmen</a:t>
                </a:r>
                <a:br>
                  <a:rPr lang="de-CH" sz="2400" dirty="0"/>
                </a:b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Für c ≠ </a:t>
                </a:r>
                <a:r>
                  <a:rPr lang="de-CH" sz="2400" dirty="0" err="1"/>
                  <a:t>const</a:t>
                </a:r>
                <a:r>
                  <a:rPr lang="de-CH" sz="2400" dirty="0"/>
                  <a:t>:</a:t>
                </a:r>
              </a:p>
              <a:p>
                <a:pPr>
                  <a:lnSpc>
                    <a:spcPts val="3400"/>
                  </a:lnSpc>
                </a:pPr>
                <a:endParaRPr lang="de-CH" sz="2400" dirty="0"/>
              </a:p>
              <a:p>
                <a:pPr>
                  <a:lnSpc>
                    <a:spcPts val="3400"/>
                  </a:lnSpc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Für c = </a:t>
                </a:r>
                <a:r>
                  <a:rPr lang="de-CH" sz="2400" dirty="0" err="1"/>
                  <a:t>const</a:t>
                </a:r>
                <a:r>
                  <a:rPr lang="de-CH" sz="2400" dirty="0"/>
                  <a:t>: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Werte für spezifische Wärmekapazitäten in Tabelle A-20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b="1" dirty="0"/>
                  <a:t>Wichtig: 	</a:t>
                </a:r>
                <a:r>
                  <a:rPr lang="de-CH" sz="2400" dirty="0"/>
                  <a:t>Das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CH" sz="2400" b="0" i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sz="2400" b="0" i="0">
                            <a:latin typeface="Cambria Math" panose="02040503050406030204" pitchFamily="18" charset="0"/>
                          </a:rPr>
                          <m:t>v</m:t>
                        </m:r>
                      </m:sub>
                    </m:sSub>
                  </m:oMath>
                </a14:m>
                <a:r>
                  <a:rPr lang="de-CH" sz="2400" dirty="0"/>
                  <a:t> muss immer bei der mittleren Temperatur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CH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  <m:r>
                      <a:rPr lang="de-CH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CH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de-CH" sz="2400" dirty="0"/>
                  <a:t> </a:t>
                </a:r>
                <a:br>
                  <a:rPr lang="de-CH" sz="2400" dirty="0"/>
                </a:br>
                <a:r>
                  <a:rPr lang="de-CH" sz="2400" dirty="0"/>
                  <a:t>		ausgelesen werden</a:t>
                </a: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212998"/>
                <a:ext cx="11232000" cy="5421093"/>
              </a:xfrm>
              <a:prstGeom prst="rect">
                <a:avLst/>
              </a:prstGeom>
              <a:blipFill rotWithShape="0">
                <a:blip r:embed="rId3"/>
                <a:stretch>
                  <a:fillRect l="-760" t="-22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3177913" y="2312193"/>
                <a:ext cx="3716262" cy="124899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de-CH" sz="2400" b="1" i="1" smtClean="0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sub>
                          </m:sSub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)∙</m:t>
                          </m:r>
                          <m:r>
                            <a:rPr lang="de-CH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𝒅𝑻</m:t>
                          </m:r>
                        </m:e>
                      </m:nary>
                    </m:oMath>
                  </m:oMathPara>
                </a14:m>
                <a:endParaRPr lang="de-CH" sz="2400" b="1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7913" y="2312193"/>
                <a:ext cx="3716262" cy="124899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3177913" y="3923544"/>
                <a:ext cx="3716262" cy="461665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CH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de-CH" sz="2400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</m:sub>
                      </m:sSub>
                      <m:r>
                        <a:rPr lang="de-CH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</m:t>
                      </m:r>
                      <m:sSub>
                        <m:sSubPr>
                          <m:ctrlPr>
                            <a:rPr lang="de-CH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de-CH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de-CH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CH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de-CH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CH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CH" sz="2400" b="1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7913" y="3923544"/>
                <a:ext cx="3716262" cy="461665"/>
              </a:xfrm>
              <a:prstGeom prst="rect">
                <a:avLst/>
              </a:prstGeom>
              <a:blipFill rotWithShape="0">
                <a:blip r:embed="rId5"/>
                <a:stretch>
                  <a:fillRect b="-13750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8852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8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04000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Ideale Gase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feld 5"/>
              <p:cNvSpPr txBox="1"/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Für ideale Gase gilt folgendes:</a:t>
                </a:r>
              </a:p>
              <a:p>
                <a:pPr marL="800100" lvl="1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Zustandsgrössen U &amp; H hängen nur von Temperatur ab</a:t>
                </a:r>
              </a:p>
              <a:p>
                <a:pPr marL="1257300" lvl="2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Ist ein Prozess </a:t>
                </a:r>
                <a:r>
                  <a:rPr lang="de-CH" sz="2400" b="1" dirty="0"/>
                  <a:t>isotherm (oder c</a:t>
                </a:r>
                <a:r>
                  <a:rPr lang="de-CH" sz="2400" b="1" baseline="-25000" dirty="0"/>
                  <a:t>v</a:t>
                </a:r>
                <a:r>
                  <a:rPr lang="de-CH" sz="2400" b="1" dirty="0"/>
                  <a:t>= </a:t>
                </a:r>
                <a:r>
                  <a:rPr lang="de-CH" sz="2400" b="1" dirty="0" err="1"/>
                  <a:t>konst</a:t>
                </a:r>
                <a:r>
                  <a:rPr lang="de-CH" sz="2400" b="1" dirty="0"/>
                  <a:t>. bzw. </a:t>
                </a:r>
                <a:r>
                  <a:rPr lang="de-CH" sz="2400" b="1" dirty="0" err="1"/>
                  <a:t>c</a:t>
                </a:r>
                <a:r>
                  <a:rPr lang="de-CH" sz="2400" b="1" baseline="-25000" dirty="0" err="1"/>
                  <a:t>p</a:t>
                </a:r>
                <a:r>
                  <a:rPr lang="de-CH" sz="2400" b="1" dirty="0"/>
                  <a:t> = </a:t>
                </a:r>
                <a:r>
                  <a:rPr lang="de-CH" sz="2400" b="1" dirty="0" err="1"/>
                  <a:t>konst</a:t>
                </a:r>
                <a:r>
                  <a:rPr lang="de-CH" sz="2400" b="1" dirty="0"/>
                  <a:t>. gegeben) </a:t>
                </a:r>
                <a:r>
                  <a:rPr lang="de-CH" sz="2400" dirty="0"/>
                  <a:t>gilt:</a:t>
                </a:r>
              </a:p>
              <a:p>
                <a:pPr marL="1714500" lvl="3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el-GR" sz="2400" b="1" dirty="0"/>
                  <a:t>Δ</a:t>
                </a:r>
                <a:r>
                  <a:rPr lang="de-CH" sz="2400" b="1" dirty="0"/>
                  <a:t>U = m </a:t>
                </a:r>
                <a14:m>
                  <m:oMath xmlns:m="http://schemas.openxmlformats.org/officeDocument/2006/math">
                    <m:r>
                      <a:rPr lang="de-CH" sz="2400" b="1" i="1">
                        <a:latin typeface="Cambria Math" panose="02040503050406030204" pitchFamily="18" charset="0"/>
                      </a:rPr>
                      <m:t>∙ </m:t>
                    </m:r>
                  </m:oMath>
                </a14:m>
                <a:r>
                  <a:rPr lang="de-CH" sz="2400" b="1" dirty="0"/>
                  <a:t>c</a:t>
                </a:r>
                <a:r>
                  <a:rPr lang="de-CH" sz="2400" b="1" baseline="-25000" dirty="0"/>
                  <a:t>v</a:t>
                </a:r>
                <a:r>
                  <a:rPr lang="de-CH" sz="2400" b="1" dirty="0"/>
                  <a:t> </a:t>
                </a:r>
                <a14:m>
                  <m:oMath xmlns:m="http://schemas.openxmlformats.org/officeDocument/2006/math">
                    <m:r>
                      <a:rPr lang="de-CH" sz="2400" b="1" i="1">
                        <a:latin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de-CH" sz="2400" b="1" dirty="0"/>
                  <a:t> ( T</a:t>
                </a:r>
                <a:r>
                  <a:rPr lang="de-CH" sz="2400" b="1" baseline="-25000" dirty="0"/>
                  <a:t>2</a:t>
                </a:r>
                <a:r>
                  <a:rPr lang="de-CH" sz="2400" b="1" dirty="0"/>
                  <a:t> – T</a:t>
                </a:r>
                <a:r>
                  <a:rPr lang="de-CH" sz="2400" b="1" baseline="-25000" dirty="0"/>
                  <a:t>1</a:t>
                </a:r>
                <a:r>
                  <a:rPr lang="de-CH" sz="2400" b="1" dirty="0"/>
                  <a:t>) = 0</a:t>
                </a:r>
              </a:p>
              <a:p>
                <a:pPr marL="1714500" lvl="3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el-GR" sz="2400" b="1" dirty="0"/>
                  <a:t>Δ</a:t>
                </a:r>
                <a:r>
                  <a:rPr lang="de-CH" sz="2400" b="1" dirty="0"/>
                  <a:t>H = m </a:t>
                </a:r>
                <a14:m>
                  <m:oMath xmlns:m="http://schemas.openxmlformats.org/officeDocument/2006/math">
                    <m:r>
                      <a:rPr lang="de-CH" sz="2400" b="1" i="1">
                        <a:latin typeface="Cambria Math" panose="02040503050406030204" pitchFamily="18" charset="0"/>
                      </a:rPr>
                      <m:t>∙ </m:t>
                    </m:r>
                  </m:oMath>
                </a14:m>
                <a:r>
                  <a:rPr lang="de-CH" sz="2400" b="1" dirty="0"/>
                  <a:t>c</a:t>
                </a:r>
                <a:r>
                  <a:rPr lang="de-CH" sz="2400" b="1" baseline="-25000" dirty="0"/>
                  <a:t>p </a:t>
                </a:r>
                <a14:m>
                  <m:oMath xmlns:m="http://schemas.openxmlformats.org/officeDocument/2006/math">
                    <m:r>
                      <a:rPr lang="de-CH" sz="2400" b="1" i="1">
                        <a:latin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de-CH" sz="2400" b="1" dirty="0"/>
                  <a:t> ( T</a:t>
                </a:r>
                <a:r>
                  <a:rPr lang="de-CH" sz="2400" b="1" baseline="-25000" dirty="0"/>
                  <a:t>2</a:t>
                </a:r>
                <a:r>
                  <a:rPr lang="de-CH" sz="2400" b="1" dirty="0"/>
                  <a:t> – T</a:t>
                </a:r>
                <a:r>
                  <a:rPr lang="de-CH" sz="2400" b="1" baseline="-25000" dirty="0"/>
                  <a:t>1</a:t>
                </a:r>
                <a:r>
                  <a:rPr lang="de-CH" sz="2400" b="1" dirty="0"/>
                  <a:t>) = 0</a:t>
                </a:r>
              </a:p>
              <a:p>
                <a:pPr marL="1714500" lvl="3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b="1" baseline="-25000" dirty="0"/>
              </a:p>
              <a:p>
                <a:pPr marL="342900" indent="-342900">
                  <a:lnSpc>
                    <a:spcPts val="3400"/>
                  </a:lnSpc>
                  <a:buFont typeface="Arial" charset="0"/>
                  <a:buChar char="•"/>
                </a:pPr>
                <a:r>
                  <a:rPr lang="de-CH" sz="2400" dirty="0"/>
                  <a:t>Nochmals zur Erinnerung: Bei idealen Gasen sind c</a:t>
                </a:r>
                <a:r>
                  <a:rPr lang="de-CH" sz="2400" baseline="-25000" dirty="0"/>
                  <a:t>v</a:t>
                </a:r>
                <a:r>
                  <a:rPr lang="de-CH" sz="2400" dirty="0"/>
                  <a:t> &amp; c</a:t>
                </a:r>
                <a:r>
                  <a:rPr lang="de-CH" sz="2400" baseline="-25000" dirty="0"/>
                  <a:t>p</a:t>
                </a:r>
                <a:r>
                  <a:rPr lang="de-CH" sz="2400" dirty="0"/>
                  <a:t> </a:t>
                </a:r>
                <a:r>
                  <a:rPr lang="de-CH" sz="2400" b="1" dirty="0"/>
                  <a:t>immer</a:t>
                </a:r>
                <a:r>
                  <a:rPr lang="de-CH" sz="2400" dirty="0"/>
                  <a:t> beide </a:t>
                </a:r>
                <a:r>
                  <a:rPr lang="de-CH" sz="2400" b="1" dirty="0"/>
                  <a:t>anwendbar</a:t>
                </a:r>
                <a:r>
                  <a:rPr lang="de-CH" sz="2400" dirty="0"/>
                  <a:t>, nicht nur wenn Volumen oder Druck konstant ist.</a:t>
                </a:r>
              </a:p>
              <a:p>
                <a:pPr>
                  <a:lnSpc>
                    <a:spcPts val="3400"/>
                  </a:lnSpc>
                </a:pPr>
                <a:r>
                  <a:rPr lang="de-CH" sz="2400" baseline="-25000" dirty="0"/>
                  <a:t> </a:t>
                </a:r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endParaRPr lang="de-CH" sz="2400" dirty="0"/>
              </a:p>
            </p:txBody>
          </p:sp>
        </mc:Choice>
        <mc:Fallback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440000"/>
                <a:ext cx="11232000" cy="5194091"/>
              </a:xfrm>
              <a:prstGeom prst="rect">
                <a:avLst/>
              </a:prstGeom>
              <a:blipFill>
                <a:blip r:embed="rId2"/>
                <a:stretch>
                  <a:fillRect l="-760" t="-23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6827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38AF-A3E3-4BA2-BBF2-CD68583655EF}" type="slidenum">
              <a:rPr lang="de-DE" smtClean="0"/>
              <a:t>9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12192000" cy="30777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de-CH" sz="1400" dirty="0"/>
              <a:t>ETH Zürich											                 Thermodynamik I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511495" y="468000"/>
            <a:ext cx="11232000" cy="58477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de-CH" sz="3200" b="1" dirty="0"/>
              <a:t>Bestimmen von </a:t>
            </a:r>
            <a:r>
              <a:rPr lang="el-GR" sz="3200" b="1" dirty="0"/>
              <a:t>Δ</a:t>
            </a:r>
            <a:r>
              <a:rPr lang="de-CH" sz="3200" b="1" dirty="0"/>
              <a:t>U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67999" y="1146748"/>
                <a:ext cx="11232000" cy="548734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Wann benutzt man die spezifischen Wärmekapazitäten?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/>
                  <a:t>Falls in der Aufgabenstellung verlangt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/>
                  <a:t>Falls Wert oder Ausdruck für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CH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sz="2400">
                            <a:latin typeface="Cambria Math" panose="02040503050406030204" pitchFamily="18" charset="0"/>
                          </a:rPr>
                          <m:t>v</m:t>
                        </m:r>
                      </m:sub>
                    </m:sSub>
                  </m:oMath>
                </a14:m>
                <a:r>
                  <a:rPr lang="de-CH" sz="2400" dirty="0"/>
                  <a:t> bzw.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CH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</m:oMath>
                </a14:m>
                <a:r>
                  <a:rPr lang="de-CH" sz="2400" dirty="0"/>
                  <a:t> in der Aufgabenstellung gegeben ist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dirty="0"/>
                  <a:t>Falls spezifische innere Energie für Stoff nicht tabelliert ist</a:t>
                </a:r>
              </a:p>
              <a:p>
                <a:pPr>
                  <a:lnSpc>
                    <a:spcPts val="3400"/>
                  </a:lnSpc>
                </a:pPr>
                <a:endParaRPr lang="de-CH" sz="2400" dirty="0"/>
              </a:p>
              <a:p>
                <a:pPr marL="342900" indent="-342900">
                  <a:lnSpc>
                    <a:spcPts val="3400"/>
                  </a:lnSpc>
                  <a:buFont typeface="Arial" panose="020B0604020202020204" pitchFamily="34" charset="0"/>
                  <a:buChar char="•"/>
                </a:pPr>
                <a:r>
                  <a:rPr lang="de-CH" sz="2400" dirty="0"/>
                  <a:t>Im Normalfall arbeitet man aber immer noch mit Tabellen: </a:t>
                </a:r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b="1" dirty="0"/>
                  <a:t>Achtung: </a:t>
                </a:r>
                <a:r>
                  <a:rPr lang="de-CH" sz="2400" dirty="0"/>
                  <a:t>Ideale Gase Tab. A-23 bis A-28: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de-CH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</m:acc>
                      </m:e>
                    </m:d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de-CH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CH" sz="2400" b="1" i="1" smtClean="0">
                            <a:latin typeface="Cambria Math" panose="02040503050406030204" pitchFamily="18" charset="0"/>
                          </a:rPr>
                          <m:t>𝒌𝑱</m:t>
                        </m:r>
                      </m:num>
                      <m:den>
                        <m:r>
                          <a:rPr lang="de-CH" sz="2400" b="1" i="1" smtClean="0">
                            <a:latin typeface="Cambria Math" panose="02040503050406030204" pitchFamily="18" charset="0"/>
                          </a:rPr>
                          <m:t>𝒌𝒎𝒐𝒍</m:t>
                        </m:r>
                      </m:den>
                    </m:f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  →  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𝒖</m:t>
                    </m:r>
                    <m:r>
                      <a:rPr lang="de-CH" sz="24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CH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̅"/>
                            <m:ctrlP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CH" sz="2400" b="1" i="1" smtClean="0"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</m:acc>
                      </m:num>
                      <m:den>
                        <m:r>
                          <a:rPr lang="de-CH" sz="2400" b="1" i="1" smtClean="0">
                            <a:latin typeface="Cambria Math" panose="02040503050406030204" pitchFamily="18" charset="0"/>
                          </a:rPr>
                          <m:t>𝑴</m:t>
                        </m:r>
                      </m:den>
                    </m:f>
                  </m:oMath>
                </a14:m>
                <a:endParaRPr lang="de-CH" sz="2400" b="1" dirty="0"/>
              </a:p>
              <a:p>
                <a:pPr marL="800100" lvl="1" indent="-342900">
                  <a:lnSpc>
                    <a:spcPts val="3400"/>
                  </a:lnSpc>
                  <a:buFont typeface="Symbol" panose="05050102010706020507" pitchFamily="18" charset="2"/>
                  <a:buChar char="-"/>
                </a:pPr>
                <a:r>
                  <a:rPr lang="de-CH" sz="2400" b="1" dirty="0"/>
                  <a:t>Ausnahme: </a:t>
                </a:r>
                <a:r>
                  <a:rPr lang="de-CH" sz="2400" dirty="0"/>
                  <a:t>Für das ideale Gas Luft ist u wie gewöhnlich für reale Stoffe  in </a:t>
                </a:r>
                <a:r>
                  <a:rPr lang="de-CH" sz="2400" b="1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kJ/kg</a:t>
                </a:r>
                <a:r>
                  <a:rPr lang="de-CH" sz="2400" b="1" i="1" dirty="0"/>
                  <a:t>  </a:t>
                </a:r>
                <a:r>
                  <a:rPr lang="de-CH" sz="2400" dirty="0"/>
                  <a:t>tabelliert.</a:t>
                </a:r>
                <a:endParaRPr lang="de-CH" sz="2400" b="1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99" y="1146748"/>
                <a:ext cx="11232000" cy="5487343"/>
              </a:xfrm>
              <a:prstGeom prst="rect">
                <a:avLst/>
              </a:prstGeom>
              <a:blipFill rotWithShape="0">
                <a:blip r:embed="rId2"/>
                <a:stretch>
                  <a:fillRect l="-760" t="-22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9275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521</Words>
  <Application>Microsoft Office PowerPoint</Application>
  <PresentationFormat>Breitbild</PresentationFormat>
  <Paragraphs>111</Paragraphs>
  <Slides>9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Loris Albisetti</dc:creator>
  <cp:lastModifiedBy>C2LbaFIiCA@student.ethz.ch</cp:lastModifiedBy>
  <cp:revision>96</cp:revision>
  <dcterms:created xsi:type="dcterms:W3CDTF">2015-09-14T10:44:56Z</dcterms:created>
  <dcterms:modified xsi:type="dcterms:W3CDTF">2018-11-01T08:28:47Z</dcterms:modified>
</cp:coreProperties>
</file>