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67" r:id="rId4"/>
    <p:sldId id="268" r:id="rId5"/>
    <p:sldId id="269" r:id="rId6"/>
    <p:sldId id="258" r:id="rId7"/>
    <p:sldId id="259" r:id="rId8"/>
    <p:sldId id="260" r:id="rId9"/>
    <p:sldId id="270" r:id="rId10"/>
    <p:sldId id="262" r:id="rId11"/>
    <p:sldId id="263" r:id="rId12"/>
    <p:sldId id="264" r:id="rId13"/>
    <p:sldId id="265" r:id="rId14"/>
    <p:sldId id="266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8" autoAdjust="0"/>
    <p:restoredTop sz="86545"/>
  </p:normalViewPr>
  <p:slideViewPr>
    <p:cSldViewPr snapToGrid="0">
      <p:cViewPr varScale="1">
        <p:scale>
          <a:sx n="74" d="100"/>
          <a:sy n="74" d="100"/>
        </p:scale>
        <p:origin x="1042" y="77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85B1E7-39EB-467D-9BF8-A4FA2D399172}" type="datetimeFigureOut">
              <a:rPr lang="de-DE" smtClean="0"/>
              <a:t>11.10.2018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93372-CFA4-425E-939F-9E7DC4C07F8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0371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Entschudigung</a:t>
            </a:r>
            <a:r>
              <a:rPr lang="de-DE" dirty="0"/>
              <a:t> Tipps Übung 1 letztes Mal vergessen &amp; Bemerkungen zu Beginn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88355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Zustand durch</a:t>
            </a:r>
            <a:r>
              <a:rPr lang="de-CH" baseline="0" dirty="0"/>
              <a:t> 2 Grössen aus den 3 (</a:t>
            </a:r>
            <a:r>
              <a:rPr lang="de-CH" baseline="0" dirty="0" err="1"/>
              <a:t>p,V,T</a:t>
            </a:r>
            <a:r>
              <a:rPr lang="de-CH" baseline="0" dirty="0"/>
              <a:t>) vollständig definiert, kann alle anderen (auch U usw.) daraus berechnen! (nicht nur bei idealen Gasen)</a:t>
            </a:r>
          </a:p>
          <a:p>
            <a:endParaRPr lang="de-CH" dirty="0"/>
          </a:p>
          <a:p>
            <a:r>
              <a:rPr lang="de-CH" b="1" dirty="0"/>
              <a:t>Beispiel!</a:t>
            </a:r>
          </a:p>
          <a:p>
            <a:endParaRPr lang="de-CH" b="1" dirty="0"/>
          </a:p>
          <a:p>
            <a:r>
              <a:rPr lang="de-CH" b="0" dirty="0"/>
              <a:t>Keine Aggregatszustandsänderung </a:t>
            </a:r>
            <a:r>
              <a:rPr lang="de-CH" b="0" dirty="0">
                <a:sym typeface="Wingdings" panose="05000000000000000000" pitchFamily="2" charset="2"/>
              </a:rPr>
              <a:t> kein Zweiphasengebiet (wie unter dem «Hügel» sonst jeweils)</a:t>
            </a:r>
            <a:endParaRPr lang="de-CH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89391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99767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Inkompressible Flüssigkeit = </a:t>
            </a:r>
            <a:r>
              <a:rPr lang="de-DE" b="1" dirty="0"/>
              <a:t>Annahme: Druckänderung</a:t>
            </a:r>
            <a:r>
              <a:rPr lang="de-DE" dirty="0"/>
              <a:t> hat </a:t>
            </a:r>
            <a:r>
              <a:rPr lang="de-DE" b="1" dirty="0"/>
              <a:t>keinen Einfluss auf das Volumen </a:t>
            </a:r>
            <a:r>
              <a:rPr lang="de-DE" dirty="0"/>
              <a:t>der Flüssigkeit</a:t>
            </a:r>
          </a:p>
          <a:p>
            <a:endParaRPr lang="de-DE" dirty="0"/>
          </a:p>
          <a:p>
            <a:r>
              <a:rPr lang="de-DE" dirty="0"/>
              <a:t>In Diagramm: </a:t>
            </a:r>
            <a:r>
              <a:rPr lang="de-DE" b="1" dirty="0" err="1"/>
              <a:t>grosse</a:t>
            </a:r>
            <a:r>
              <a:rPr lang="de-DE" b="1" dirty="0"/>
              <a:t> Druckänderung </a:t>
            </a:r>
            <a:r>
              <a:rPr lang="de-DE" dirty="0"/>
              <a:t>ist verbunden mit nur </a:t>
            </a:r>
            <a:r>
              <a:rPr lang="de-DE" b="1" dirty="0"/>
              <a:t>geringer Änderung des spezifischen Volumens </a:t>
            </a: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b="1" dirty="0">
                <a:sym typeface="Wingdings" panose="05000000000000000000" pitchFamily="2" charset="2"/>
              </a:rPr>
              <a:t>Druck hat also kaum Einfluss </a:t>
            </a:r>
            <a:r>
              <a:rPr lang="de-DE" dirty="0">
                <a:sym typeface="Wingdings" panose="05000000000000000000" pitchFamily="2" charset="2"/>
              </a:rPr>
              <a:t>auf spezifisches Volumen</a:t>
            </a:r>
          </a:p>
          <a:p>
            <a:endParaRPr lang="de-DE" dirty="0">
              <a:sym typeface="Wingdings" panose="05000000000000000000" pitchFamily="2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b="1" dirty="0"/>
              <a:t>Beispiel!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94079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5650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Adiabater Prozess impliziert normalerweise NICHT isotherm: zum Beispiel können wir uns einen perfekt isolierten Behälter vorstellen, indem eine chemische Reaktion abläuft, wo Wärme frei wird </a:t>
            </a:r>
            <a:r>
              <a:rPr lang="de-CH" dirty="0">
                <a:sym typeface="Wingdings" panose="05000000000000000000" pitchFamily="2" charset="2"/>
              </a:rPr>
              <a:t> Temperatur steigt im Behälter, trotzdem wird keine Wärme nach aussen abgegeben oder von aussen zugeführt (adiabat)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33172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Erweitere mit A/A so dass F/A = p und </a:t>
            </a:r>
            <a:r>
              <a:rPr lang="de-CH" dirty="0" err="1"/>
              <a:t>ds</a:t>
            </a:r>
            <a:r>
              <a:rPr lang="de-CH" dirty="0"/>
              <a:t>*A = </a:t>
            </a:r>
            <a:r>
              <a:rPr lang="de-CH" dirty="0" err="1"/>
              <a:t>dV</a:t>
            </a:r>
            <a:endParaRPr lang="de-CH" dirty="0"/>
          </a:p>
          <a:p>
            <a:endParaRPr lang="de-CH" dirty="0"/>
          </a:p>
          <a:p>
            <a:r>
              <a:rPr lang="de-CH" b="1" dirty="0"/>
              <a:t>Erklärung des unvollständigen Integrals! </a:t>
            </a:r>
            <a:r>
              <a:rPr lang="de-CH" b="1" dirty="0">
                <a:sym typeface="Wingdings" panose="05000000000000000000" pitchFamily="2" charset="2"/>
              </a:rPr>
              <a:t> Blatt</a:t>
            </a:r>
            <a:endParaRPr lang="de-CH" b="1" dirty="0"/>
          </a:p>
          <a:p>
            <a:endParaRPr lang="de-CH" b="1" dirty="0"/>
          </a:p>
          <a:p>
            <a:r>
              <a:rPr lang="de-CH" b="1" dirty="0"/>
              <a:t>Vorzeichenkonvention</a:t>
            </a:r>
            <a:r>
              <a:rPr lang="de-CH" b="0" dirty="0"/>
              <a:t> orientiert sich an </a:t>
            </a:r>
            <a:r>
              <a:rPr lang="de-CH" b="1" dirty="0"/>
              <a:t>Dampfmaschinen</a:t>
            </a:r>
            <a:r>
              <a:rPr lang="de-CH" b="0" dirty="0"/>
              <a:t>: Wärme soll hinein </a:t>
            </a:r>
            <a:r>
              <a:rPr lang="de-CH" b="0" dirty="0">
                <a:sym typeface="Wingdings" panose="05000000000000000000" pitchFamily="2" charset="2"/>
              </a:rPr>
              <a:t> wird positiv gezählt</a:t>
            </a:r>
            <a:r>
              <a:rPr lang="de-CH" b="0" dirty="0"/>
              <a:t>, Arbeit soll herauskommen </a:t>
            </a:r>
            <a:r>
              <a:rPr lang="de-CH" b="0" dirty="0">
                <a:sym typeface="Wingdings" panose="05000000000000000000" pitchFamily="2" charset="2"/>
              </a:rPr>
              <a:t> wird auch positiv gezählt</a:t>
            </a:r>
            <a:endParaRPr lang="de-CH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98602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p*A = Kraft auf den Kolben</a:t>
            </a:r>
          </a:p>
          <a:p>
            <a:r>
              <a:rPr lang="de-CH" dirty="0" err="1"/>
              <a:t>dV</a:t>
            </a:r>
            <a:r>
              <a:rPr lang="de-CH" dirty="0"/>
              <a:t> ist Volumen, um das sich das Gas ausdehnt</a:t>
            </a:r>
          </a:p>
          <a:p>
            <a:r>
              <a:rPr lang="de-CH" dirty="0"/>
              <a:t>Arbeit ist Fläche unter Kurve</a:t>
            </a:r>
            <a:r>
              <a:rPr lang="de-CH" baseline="0" dirty="0"/>
              <a:t> im p-V-Diagramm</a:t>
            </a:r>
            <a:endParaRPr lang="de-CH" dirty="0"/>
          </a:p>
          <a:p>
            <a:endParaRPr lang="de-CH" dirty="0"/>
          </a:p>
          <a:p>
            <a:r>
              <a:rPr lang="de-CH" dirty="0"/>
              <a:t>Um Integral effektiv zu berechnen </a:t>
            </a:r>
            <a:r>
              <a:rPr lang="de-CH" dirty="0">
                <a:sym typeface="Wingdings" panose="05000000000000000000" pitchFamily="2" charset="2"/>
              </a:rPr>
              <a:t> Funktion p(V) gesucht  Ansatz: polytrope Zustandsänderung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15477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Für </a:t>
            </a:r>
            <a:r>
              <a:rPr lang="de-CH" dirty="0" err="1"/>
              <a:t>Vorzeichenkonvetion</a:t>
            </a:r>
            <a:r>
              <a:rPr lang="de-CH" dirty="0"/>
              <a:t> an </a:t>
            </a:r>
            <a:r>
              <a:rPr lang="de-CH" b="1" dirty="0"/>
              <a:t>Dampfmaschine</a:t>
            </a:r>
            <a:r>
              <a:rPr lang="de-CH" dirty="0"/>
              <a:t> erinnern: zugeführte Wärme wird positiv gezählt, abgeführte Arbeit ebenfalls positiv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65040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w = Geschwindigkeit der gesamten Substanz, z.B. fliessendes Wasser, makroskopisch betrachtet, d.h. nicht von einzelnen Molekülen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59449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Änderung in Energie: zugeführte Wärme – abgeführte Arbeit. Wenn Wärme zugeführt / Q &gt; 0 muss </a:t>
            </a:r>
            <a:r>
              <a:rPr lang="de-CH" dirty="0" err="1"/>
              <a:t>delta</a:t>
            </a:r>
            <a:r>
              <a:rPr lang="de-CH" dirty="0"/>
              <a:t> E positiv sein, wenn Arbeit abgeführt / W&lt;0 muss </a:t>
            </a:r>
            <a:r>
              <a:rPr lang="de-CH" dirty="0" err="1"/>
              <a:t>delta</a:t>
            </a:r>
            <a:r>
              <a:rPr lang="de-CH" dirty="0"/>
              <a:t> E negativ sein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0679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8F3CE-1319-49A4-B69D-8DB5847F6296}" type="datetime1">
              <a:rPr lang="de-DE" smtClean="0"/>
              <a:t>11.10.2018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4558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F9529-A2A6-4EF1-B2B1-16F4CEB6424F}" type="datetime1">
              <a:rPr lang="de-DE" smtClean="0"/>
              <a:t>11.10.2018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7399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777B-C614-4AB8-8924-66B9921C1985}" type="datetime1">
              <a:rPr lang="de-DE" smtClean="0"/>
              <a:t>11.10.2018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5176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76B58-6D58-43C7-B6D8-4923F9180B1D}" type="datetime1">
              <a:rPr lang="de-DE" smtClean="0"/>
              <a:t>11.10.2018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337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ADF0C-E8B9-45FB-8EF6-4910CFC1502D}" type="datetime1">
              <a:rPr lang="de-DE" smtClean="0"/>
              <a:t>11.10.2018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5584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2AB10-5D92-4A85-92C8-1090AF5E58F4}" type="datetime1">
              <a:rPr lang="de-DE" smtClean="0"/>
              <a:t>11.10.2018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4525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0C67-51DC-419E-879C-95FF6F92ED3C}" type="datetime1">
              <a:rPr lang="de-DE" smtClean="0"/>
              <a:t>11.10.2018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4855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51415-183F-42A8-9F32-33ED0F5793CB}" type="datetime1">
              <a:rPr lang="de-DE" smtClean="0"/>
              <a:t>11.10.2018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2242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D5894-2BBC-4F8E-BB4F-3941CFFD67DB}" type="datetime1">
              <a:rPr lang="de-DE" smtClean="0"/>
              <a:t>11.10.2018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7133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B7475-9272-49EC-A39F-D8CCD91932F6}" type="datetime1">
              <a:rPr lang="de-DE" smtClean="0"/>
              <a:t>11.10.2018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6630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14F95-E501-4CB2-A9AC-8F4441EA840D}" type="datetime1">
              <a:rPr lang="de-DE" smtClean="0"/>
              <a:t>11.10.2018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4320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61CC1-7EAF-43EF-A06A-560FF54DFBAB}" type="datetime1">
              <a:rPr lang="de-DE" smtClean="0"/>
              <a:t>11.10.2018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3170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8280" y="471640"/>
            <a:ext cx="5318275" cy="3494866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2034350" y="4130370"/>
            <a:ext cx="7686136" cy="2492990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endParaRPr lang="de-CH" sz="2800" dirty="0"/>
          </a:p>
          <a:p>
            <a:pPr algn="ctr"/>
            <a:endParaRPr lang="de-CH" sz="2800" dirty="0"/>
          </a:p>
          <a:p>
            <a:pPr algn="ctr"/>
            <a:r>
              <a:rPr lang="de-CH" sz="2800" dirty="0"/>
              <a:t>Thermodynamik I – Übung 2</a:t>
            </a:r>
          </a:p>
          <a:p>
            <a:endParaRPr lang="de-CH" dirty="0"/>
          </a:p>
          <a:p>
            <a:endParaRPr lang="de-CH" dirty="0"/>
          </a:p>
          <a:p>
            <a:endParaRPr lang="de-CH" dirty="0"/>
          </a:p>
          <a:p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</a:t>
            </a:r>
            <a:r>
              <a:rPr lang="de-CH" sz="1400"/>
              <a:t>	                 Thermodynamik </a:t>
            </a:r>
            <a:r>
              <a:rPr lang="de-CH" sz="1400" dirty="0"/>
              <a:t>I</a:t>
            </a:r>
            <a:endParaRPr lang="de-DE" sz="1400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1</a:t>
            </a:fld>
            <a:endParaRPr lang="de-DE"/>
          </a:p>
        </p:txBody>
      </p:sp>
      <p:sp>
        <p:nvSpPr>
          <p:cNvPr id="8" name="Fußzeilenplatzhalter 8">
            <a:extLst>
              <a:ext uri="{FF2B5EF4-FFF2-40B4-BE49-F238E27FC236}">
                <a16:creationId xmlns:a16="http://schemas.microsoft.com/office/drawing/2014/main" id="{E3EFCECF-BD46-4C2C-96F0-C7A6730071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18424" y="6356350"/>
            <a:ext cx="4955153" cy="365125"/>
          </a:xfrm>
        </p:spPr>
        <p:txBody>
          <a:bodyPr/>
          <a:lstStyle/>
          <a:p>
            <a:r>
              <a:rPr lang="de-DE" sz="1600" dirty="0"/>
              <a:t>Folien von Dominic </a:t>
            </a:r>
            <a:r>
              <a:rPr lang="de-DE" sz="1600" dirty="0" err="1"/>
              <a:t>Landolf</a:t>
            </a:r>
            <a:r>
              <a:rPr lang="de-DE" sz="1600" dirty="0"/>
              <a:t>, angepasst durch Pascal </a:t>
            </a:r>
            <a:r>
              <a:rPr lang="de-DE" sz="1600" dirty="0" err="1"/>
              <a:t>Hodel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6372990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10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Erster Hauptsatz für geschlossene Systeme 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467999" y="1440000"/>
                <a:ext cx="11232000" cy="5194091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Der erste Hauptsatz ist nichts anderes als die </a:t>
                </a:r>
                <a:r>
                  <a:rPr lang="de-CH" sz="2400" b="1" dirty="0"/>
                  <a:t>Energieerhaltung</a:t>
                </a:r>
                <a:r>
                  <a:rPr lang="de-CH" sz="2400" dirty="0"/>
                  <a:t> resp. eine Energiebilanz</a:t>
                </a: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Energien, welche in einem System auftreten:</a:t>
                </a:r>
              </a:p>
              <a:p>
                <a:pPr marL="800100" lvl="1" indent="-342900">
                  <a:lnSpc>
                    <a:spcPts val="3400"/>
                  </a:lnSpc>
                  <a:buFont typeface="Symbol" panose="05050102010706020507" pitchFamily="18" charset="2"/>
                  <a:buChar char="-"/>
                </a:pPr>
                <a:r>
                  <a:rPr lang="de-CH" sz="2400" dirty="0"/>
                  <a:t>Kinetische Energie: 	</a:t>
                </a:r>
                <a14:m>
                  <m:oMath xmlns:m="http://schemas.openxmlformats.org/officeDocument/2006/math"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𝐾𝐸</m:t>
                    </m:r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CH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de-CH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de-CH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r>
                      <a:rPr lang="de-CH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de-CH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CH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</m:t>
                        </m:r>
                      </m:e>
                      <m:sup>
                        <m:r>
                          <a:rPr lang="de-CH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de-CH" sz="2400" b="0" dirty="0">
                  <a:ea typeface="Cambria Math" panose="02040503050406030204" pitchFamily="18" charset="0"/>
                </a:endParaRPr>
              </a:p>
              <a:p>
                <a:pPr marL="800100" lvl="1" indent="-342900">
                  <a:lnSpc>
                    <a:spcPts val="3400"/>
                  </a:lnSpc>
                  <a:buFont typeface="Symbol" panose="05050102010706020507" pitchFamily="18" charset="2"/>
                  <a:buChar char="-"/>
                </a:pPr>
                <a:r>
                  <a:rPr lang="de-CH" sz="2400" dirty="0"/>
                  <a:t>Potentielle Energie:	</a:t>
                </a:r>
                <a14:m>
                  <m:oMath xmlns:m="http://schemas.openxmlformats.org/officeDocument/2006/math"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𝑃𝐸</m:t>
                    </m:r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de-CH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de-CH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𝑔</m:t>
                    </m:r>
                    <m:r>
                      <a:rPr lang="de-CH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de-CH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𝑧</m:t>
                    </m:r>
                  </m:oMath>
                </a14:m>
                <a:endParaRPr lang="de-CH" sz="2400" b="0" dirty="0">
                  <a:ea typeface="Cambria Math" panose="02040503050406030204" pitchFamily="18" charset="0"/>
                </a:endParaRPr>
              </a:p>
              <a:p>
                <a:pPr marL="800100" lvl="1" indent="-342900">
                  <a:lnSpc>
                    <a:spcPts val="3400"/>
                  </a:lnSpc>
                  <a:buFont typeface="Symbol" panose="05050102010706020507" pitchFamily="18" charset="2"/>
                  <a:buChar char="-"/>
                </a:pPr>
                <a:r>
                  <a:rPr lang="de-CH" sz="2400" dirty="0"/>
                  <a:t>Innere Energie U</a:t>
                </a:r>
              </a:p>
              <a:p>
                <a:pPr marL="800100" lvl="1" indent="-342900">
                  <a:lnSpc>
                    <a:spcPts val="3400"/>
                  </a:lnSpc>
                  <a:buFont typeface="Symbol" panose="05050102010706020507" pitchFamily="18" charset="2"/>
                  <a:buChar char="-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Folglich gilt für die Gesamtenergie E:		</a:t>
                </a:r>
                <a:r>
                  <a:rPr lang="de-CH" sz="2400" b="1" dirty="0"/>
                  <a:t> </a:t>
                </a:r>
                <a14:m>
                  <m:oMath xmlns:m="http://schemas.openxmlformats.org/officeDocument/2006/math"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𝑬</m:t>
                    </m:r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𝑲𝑬</m:t>
                    </m:r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𝑷𝑬</m:t>
                    </m:r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𝑼</m:t>
                    </m:r>
                  </m:oMath>
                </a14:m>
                <a:br>
                  <a:rPr lang="de-CH" sz="2400" b="1" dirty="0"/>
                </a:br>
                <a:r>
                  <a:rPr lang="de-CH" sz="2400" dirty="0"/>
                  <a:t>Die Energiedifferenz zwischen 2 Zuständen: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de-CH" sz="2400" b="1" i="1">
                        <a:latin typeface="Cambria Math" panose="02040503050406030204" pitchFamily="18" charset="0"/>
                      </a:rPr>
                      <m:t>𝑬</m:t>
                    </m:r>
                    <m:r>
                      <a:rPr lang="de-CH" sz="2400" b="1" i="1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l-GR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de-CH" sz="2400" b="1" i="1">
                        <a:latin typeface="Cambria Math" panose="02040503050406030204" pitchFamily="18" charset="0"/>
                      </a:rPr>
                      <m:t>𝑲𝑬</m:t>
                    </m:r>
                    <m:r>
                      <a:rPr lang="de-CH" sz="2400" b="1" i="1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l-GR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de-CH" sz="2400" b="1" i="1">
                        <a:latin typeface="Cambria Math" panose="02040503050406030204" pitchFamily="18" charset="0"/>
                      </a:rPr>
                      <m:t>𝑷𝑬</m:t>
                    </m:r>
                    <m:r>
                      <a:rPr lang="de-CH" sz="2400" b="1" i="1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l-GR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de-CH" sz="2400" b="1" i="1">
                        <a:latin typeface="Cambria Math" panose="02040503050406030204" pitchFamily="18" charset="0"/>
                      </a:rPr>
                      <m:t>𝑼</m:t>
                    </m:r>
                  </m:oMath>
                </a14:m>
                <a:br>
                  <a:rPr lang="de-CH" sz="2400" b="1" dirty="0"/>
                </a:br>
                <a:r>
                  <a:rPr lang="de-CH" sz="2400" dirty="0"/>
                  <a:t>	</a:t>
                </a:r>
                <a:endParaRPr lang="de-CH" sz="2400" b="1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b="1" dirty="0"/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999" y="1440000"/>
                <a:ext cx="11232000" cy="5194091"/>
              </a:xfrm>
              <a:prstGeom prst="rect">
                <a:avLst/>
              </a:prstGeom>
              <a:blipFill rotWithShape="0">
                <a:blip r:embed="rId3"/>
                <a:stretch>
                  <a:fillRect l="-760" t="-23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04591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11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Erster Hauptsatz für geschlossene Systeme II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444146" y="1416146"/>
                <a:ext cx="11232000" cy="5194091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Erster Hauptsatz für </a:t>
                </a:r>
                <a:r>
                  <a:rPr lang="de-CH" sz="2400" b="1" dirty="0"/>
                  <a:t>geschlossene </a:t>
                </a:r>
                <a:r>
                  <a:rPr lang="de-CH" sz="2400" dirty="0"/>
                  <a:t>Systeme:</a:t>
                </a: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Einheiten: [E] = [U] = [W] = [Q] = J</a:t>
                </a: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Vereinfachter 1. Hauptsatz: </a:t>
                </a:r>
                <a14:m>
                  <m:oMath xmlns:m="http://schemas.openxmlformats.org/officeDocument/2006/math">
                    <m:r>
                      <a:rPr lang="el-GR" sz="24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𝛥</m:t>
                    </m:r>
                    <m:r>
                      <a:rPr lang="de-CH" sz="24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𝐾𝐸</m:t>
                    </m:r>
                    <m:r>
                      <a:rPr lang="de-CH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=0,  </m:t>
                    </m:r>
                    <m:r>
                      <a:rPr lang="el-GR" sz="24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𝛥</m:t>
                    </m:r>
                    <m:r>
                      <a:rPr lang="de-CH" sz="24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𝑃𝐸</m:t>
                    </m:r>
                    <m:r>
                      <a:rPr lang="de-CH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endParaRPr lang="de-CH" sz="2400" dirty="0"/>
              </a:p>
              <a:p>
                <a:pPr marL="3086100" lvl="6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b="1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6">
                  <a:lnSpc>
                    <a:spcPts val="3400"/>
                  </a:lnSpc>
                </a:pPr>
                <a:r>
                  <a:rPr lang="de-CH" sz="2400" b="1" dirty="0">
                    <a:ea typeface="Cambria Math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r>
                      <a:rPr lang="el-GR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𝜟</m:t>
                    </m:r>
                    <m:r>
                      <a:rPr lang="de-CH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𝑼</m:t>
                    </m:r>
                    <m:r>
                      <a:rPr lang="de-CH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de-CH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𝑸</m:t>
                    </m:r>
                    <m:r>
                      <a:rPr lang="de-CH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de-CH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𝑾</m:t>
                    </m:r>
                  </m:oMath>
                </a14:m>
                <a:endParaRPr lang="de-CH" sz="2400" b="1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146" y="1416146"/>
                <a:ext cx="11232000" cy="5194091"/>
              </a:xfrm>
              <a:prstGeom prst="rect">
                <a:avLst/>
              </a:prstGeom>
              <a:blipFill>
                <a:blip r:embed="rId3"/>
                <a:stretch>
                  <a:fillRect l="-760" t="-235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hteck 6"/>
          <p:cNvSpPr/>
          <p:nvPr/>
        </p:nvSpPr>
        <p:spPr>
          <a:xfrm>
            <a:off x="2649254" y="2086327"/>
            <a:ext cx="6941489" cy="78083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feld 1"/>
              <p:cNvSpPr txBox="1"/>
              <p:nvPr/>
            </p:nvSpPr>
            <p:spPr>
              <a:xfrm>
                <a:off x="2790722" y="2215137"/>
                <a:ext cx="66585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𝜟</m:t>
                      </m:r>
                      <m:r>
                        <a:rPr lang="de-CH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𝑬</m:t>
                      </m:r>
                      <m:r>
                        <a:rPr lang="de-CH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l-GR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𝜟</m:t>
                      </m:r>
                      <m:r>
                        <a:rPr lang="de-CH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𝑲𝑬</m:t>
                      </m:r>
                      <m:r>
                        <a:rPr lang="de-CH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l-GR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𝜟</m:t>
                      </m:r>
                      <m:r>
                        <a:rPr lang="de-CH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𝑷𝑬</m:t>
                      </m:r>
                      <m:r>
                        <a:rPr lang="de-CH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l-GR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𝜟</m:t>
                      </m:r>
                      <m:r>
                        <a:rPr lang="de-CH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𝑼</m:t>
                      </m:r>
                      <m:r>
                        <a:rPr lang="de-CH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de-CH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𝑸</m:t>
                      </m:r>
                      <m:r>
                        <a:rPr lang="de-CH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de-CH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𝑾</m:t>
                      </m:r>
                    </m:oMath>
                  </m:oMathPara>
                </a14:m>
                <a:endParaRPr lang="de-CH" sz="2800" b="1" dirty="0"/>
              </a:p>
            </p:txBody>
          </p:sp>
        </mc:Choice>
        <mc:Fallback xmlns="">
          <p:sp>
            <p:nvSpPr>
              <p:cNvPr id="2" name="Textfeld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0722" y="2215137"/>
                <a:ext cx="6658555" cy="52322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ahmen 7"/>
          <p:cNvSpPr/>
          <p:nvPr/>
        </p:nvSpPr>
        <p:spPr>
          <a:xfrm>
            <a:off x="4749421" y="4735773"/>
            <a:ext cx="2483892" cy="832514"/>
          </a:xfrm>
          <a:prstGeom prst="fram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4417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12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Erster Hauptsatz für geschlossene Systeme III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467999" y="1272210"/>
                <a:ext cx="11232000" cy="5361882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Schreibt man den ersten Hauptsatz als momentane Änderung der Energie E so wird er auch </a:t>
                </a:r>
                <a:r>
                  <a:rPr lang="de-CH" sz="2400" b="1" dirty="0"/>
                  <a:t>Leistungsbilanz</a:t>
                </a:r>
                <a:r>
                  <a:rPr lang="de-CH" sz="2400" dirty="0"/>
                  <a:t> genannt</a:t>
                </a: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b="1" dirty="0"/>
                  <a:t>Leistung</a:t>
                </a:r>
                <a:r>
                  <a:rPr lang="de-CH" sz="2400" dirty="0"/>
                  <a:t> ist pro Zeiteinheit geleistete Arbeit: 	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de-CH" sz="2400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CH" sz="2400" b="1" i="1" smtClean="0"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</m:acc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CH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CH" sz="2400" b="1" i="1" smtClean="0">
                            <a:latin typeface="Cambria Math" panose="02040503050406030204" pitchFamily="18" charset="0"/>
                          </a:rPr>
                          <m:t>𝒅𝑾</m:t>
                        </m:r>
                      </m:num>
                      <m:den>
                        <m:r>
                          <a:rPr lang="de-CH" sz="2400" b="1" i="1" smtClean="0">
                            <a:latin typeface="Cambria Math" panose="02040503050406030204" pitchFamily="18" charset="0"/>
                          </a:rPr>
                          <m:t>𝒅𝒕</m:t>
                        </m:r>
                      </m:den>
                    </m:f>
                    <m:r>
                      <a:rPr lang="de-CH" sz="2400" b="1" i="0" smtClean="0">
                        <a:latin typeface="Cambria Math" panose="02040503050406030204" pitchFamily="18" charset="0"/>
                      </a:rPr>
                      <m:t>  ,       </m:t>
                    </m:r>
                    <m:acc>
                      <m:accPr>
                        <m:chr m:val="̇"/>
                        <m:ctrlPr>
                          <a:rPr lang="de-CH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]</m:t>
                        </m:r>
                      </m:e>
                    </m:acc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CH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num>
                      <m:den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Die Leistungsbilanz lautet:</a:t>
                </a: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Einheiten: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de-CH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]</m:t>
                        </m:r>
                      </m:e>
                    </m:acc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̇"/>
                        <m:ctrlPr>
                          <a:rPr lang="de-CH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]</m:t>
                        </m:r>
                      </m:e>
                    </m:acc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̇"/>
                        <m:ctrlPr>
                          <a:rPr lang="de-CH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CH" sz="2400" i="1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de-CH" sz="2400" i="1">
                            <a:latin typeface="Cambria Math" panose="02040503050406030204" pitchFamily="18" charset="0"/>
                          </a:rPr>
                          <m:t>𝑊</m:t>
                        </m:r>
                        <m:r>
                          <a:rPr lang="de-CH" sz="2400" i="1">
                            <a:latin typeface="Cambria Math" panose="02040503050406030204" pitchFamily="18" charset="0"/>
                          </a:rPr>
                          <m:t>]</m:t>
                        </m:r>
                      </m:e>
                    </m:acc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999" y="1272210"/>
                <a:ext cx="11232000" cy="5361882"/>
              </a:xfrm>
              <a:prstGeom prst="rect">
                <a:avLst/>
              </a:prstGeom>
              <a:blipFill rotWithShape="0">
                <a:blip r:embed="rId2"/>
                <a:stretch>
                  <a:fillRect l="-760" t="-228" r="-489" b="-455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6135" y="3085106"/>
            <a:ext cx="7943671" cy="135042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3694632" y="4761150"/>
                <a:ext cx="4778734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CH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CH" b="0" i="1" smtClean="0">
                              <a:latin typeface="Cambria Math" charset="0"/>
                            </a:rPr>
                            <m:t>𝑑</m:t>
                          </m:r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de-CH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̇"/>
                          <m:ctrlPr>
                            <a:rPr lang="de-CH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</m:acc>
                      <m:r>
                        <a:rPr lang="de-CH" b="0" i="1" smtClean="0">
                          <a:latin typeface="Cambria Math" panose="02040503050406030204" pitchFamily="18" charset="0"/>
                        </a:rPr>
                        <m:t>−</m:t>
                      </m:r>
                      <m:acc>
                        <m:accPr>
                          <m:chr m:val="̇"/>
                          <m:ctrlPr>
                            <a:rPr lang="de-CH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</m:acc>
                    </m:oMath>
                  </m:oMathPara>
                </a14:m>
                <a:endParaRPr lang="de-CH" dirty="0"/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4632" y="4761150"/>
                <a:ext cx="4778734" cy="63478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hteck 7"/>
          <p:cNvSpPr/>
          <p:nvPr/>
        </p:nvSpPr>
        <p:spPr>
          <a:xfrm>
            <a:off x="5008727" y="4627753"/>
            <a:ext cx="2169995" cy="92685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318416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13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Ideale Gase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feld 5"/>
              <p:cNvSpPr txBox="1"/>
              <p:nvPr/>
            </p:nvSpPr>
            <p:spPr>
              <a:xfrm>
                <a:off x="467999" y="1440000"/>
                <a:ext cx="11232000" cy="5194091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Gase, bei welchen keine Wechselwirkungskräfte zwischen Gas-Molekülen auftreten (häufig als Näherung)</a:t>
                </a: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Ideale Gasgleichung:</a:t>
                </a:r>
                <a:br>
                  <a:rPr lang="de-CH" sz="2400" dirty="0"/>
                </a:br>
                <a:br>
                  <a:rPr lang="de-CH" sz="2400" dirty="0"/>
                </a:br>
                <a:r>
                  <a:rPr lang="de-CH" sz="2400" dirty="0"/>
                  <a:t>wobei: 	-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de-CH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</m:acc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=8.314 </m:t>
                    </m:r>
                    <m:f>
                      <m:fPr>
                        <m:type m:val="skw"/>
                        <m:ctrlPr>
                          <a:rPr lang="de-CH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num>
                      <m:den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𝑚𝑜𝑙𝐾</m:t>
                        </m:r>
                      </m:den>
                    </m:f>
                  </m:oMath>
                </a14:m>
                <a:r>
                  <a:rPr lang="de-CH" sz="2400" b="0" dirty="0"/>
                  <a:t> (universelle Gaskonstante)</a:t>
                </a:r>
              </a:p>
              <a:p>
                <a:pPr lvl="4">
                  <a:lnSpc>
                    <a:spcPts val="3400"/>
                  </a:lnSpc>
                </a:pPr>
                <a:r>
                  <a:rPr lang="de-CH" sz="2400" dirty="0"/>
                  <a:t>- </a:t>
                </a:r>
                <a14:m>
                  <m:oMath xmlns:m="http://schemas.openxmlformats.org/officeDocument/2006/math"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CH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acc>
                          <m:accPr>
                            <m:chr m:val="̅"/>
                            <m:ctrlP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</m:acc>
                      </m:num>
                      <m:den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den>
                    </m:f>
                  </m:oMath>
                </a14:m>
                <a:r>
                  <a:rPr lang="de-CH" sz="2400" dirty="0"/>
                  <a:t> mit M: Molare Masse (Tab. A-1) (gilt nur für je eine Substanz, Achtung Einheiten für ideale Gasgleichung)</a:t>
                </a:r>
              </a:p>
              <a:p>
                <a:pPr>
                  <a:lnSpc>
                    <a:spcPts val="3400"/>
                  </a:lnSpc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Arbeiten mit Idealen Gasen:</a:t>
                </a:r>
              </a:p>
              <a:p>
                <a:pPr marL="800100" lvl="1" indent="-342900">
                  <a:lnSpc>
                    <a:spcPts val="3400"/>
                  </a:lnSpc>
                  <a:buFont typeface="Symbol" panose="05050102010706020507" pitchFamily="18" charset="2"/>
                  <a:buChar char="-"/>
                </a:pPr>
                <a:r>
                  <a:rPr lang="de-CH" sz="2400" dirty="0"/>
                  <a:t>Kein «Hügel» in p-v/T-v-Diagramm da keine Aggregatszustandsänderung</a:t>
                </a:r>
              </a:p>
              <a:p>
                <a:pPr marL="800100" lvl="1" indent="-342900">
                  <a:lnSpc>
                    <a:spcPts val="3400"/>
                  </a:lnSpc>
                  <a:buFont typeface="Symbol" panose="05050102010706020507" pitchFamily="18" charset="2"/>
                  <a:buChar char="-"/>
                </a:pPr>
                <a:r>
                  <a:rPr lang="de-CH" sz="2400" dirty="0"/>
                  <a:t>Anstelle der Tabellen benutzen wir häufig ideale Gasgleichung</a:t>
                </a:r>
              </a:p>
              <a:p>
                <a:pPr marL="800100" lvl="1" indent="-342900">
                  <a:lnSpc>
                    <a:spcPts val="3400"/>
                  </a:lnSpc>
                  <a:buFont typeface="Symbol" panose="05050102010706020507" pitchFamily="18" charset="2"/>
                  <a:buChar char="-"/>
                </a:pPr>
                <a:r>
                  <a:rPr lang="de-CH" sz="2400" dirty="0"/>
                  <a:t>Wasserdampf ist kein ideales Gas ausser in Aufgabenstellung </a:t>
                </a:r>
                <a:r>
                  <a:rPr lang="de-CH" sz="2400"/>
                  <a:t>so angenommen</a:t>
                </a:r>
                <a:endParaRPr lang="de-CH" sz="2400" dirty="0"/>
              </a:p>
            </p:txBody>
          </p:sp>
        </mc:Choice>
        <mc:Fallback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999" y="1440000"/>
                <a:ext cx="11232000" cy="5194091"/>
              </a:xfrm>
              <a:prstGeom prst="rect">
                <a:avLst/>
              </a:prstGeom>
              <a:blipFill>
                <a:blip r:embed="rId3"/>
                <a:stretch>
                  <a:fillRect l="-760" t="-235" b="-3638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feld 1"/>
              <p:cNvSpPr txBox="1"/>
              <p:nvPr/>
            </p:nvSpPr>
            <p:spPr>
              <a:xfrm>
                <a:off x="2027582" y="2433179"/>
                <a:ext cx="843633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𝒑𝑽</m:t>
                      </m:r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𝒏</m:t>
                      </m:r>
                      <m:acc>
                        <m:accPr>
                          <m:chr m:val="̅"/>
                          <m:ctrlPr>
                            <a:rPr lang="de-CH" sz="24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CH" sz="2400" b="1" i="1" smtClean="0"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</m:acc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𝑻</m:t>
                      </m:r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   </m:t>
                      </m:r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𝒃𝒛𝒘</m:t>
                      </m:r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.    </m:t>
                      </m:r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𝒑𝒗</m:t>
                      </m:r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𝑹𝑻</m:t>
                      </m:r>
                    </m:oMath>
                  </m:oMathPara>
                </a14:m>
                <a:endParaRPr lang="de-CH" sz="2400" b="1" dirty="0"/>
              </a:p>
            </p:txBody>
          </p:sp>
        </mc:Choice>
        <mc:Fallback xmlns="">
          <p:sp>
            <p:nvSpPr>
              <p:cNvPr id="2" name="Textfeld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7582" y="2433179"/>
                <a:ext cx="8436334" cy="461665"/>
              </a:xfrm>
              <a:prstGeom prst="rect">
                <a:avLst/>
              </a:prstGeom>
              <a:blipFill rotWithShape="0">
                <a:blip r:embed="rId4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hteck 6"/>
          <p:cNvSpPr/>
          <p:nvPr/>
        </p:nvSpPr>
        <p:spPr>
          <a:xfrm>
            <a:off x="4230093" y="2393666"/>
            <a:ext cx="4031311" cy="54068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645994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14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Kreisprozesse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467999" y="1440000"/>
                <a:ext cx="11232000" cy="5194091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Endet eine Durchführung von Teilprozessen wieder am Anfangspunkt, nennt man dies einen </a:t>
                </a:r>
                <a:r>
                  <a:rPr lang="de-CH" sz="2400" b="1" dirty="0"/>
                  <a:t>Kreisprozess</a:t>
                </a:r>
                <a:r>
                  <a:rPr lang="de-CH" sz="2400" dirty="0"/>
                  <a:t> (geschlossene Kurve in Diagramm)</a:t>
                </a: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Sich periodisch wiederholende Kreisprozesse haben wichtige Anwendungen in Thermodynamik (Dampfmaschine, Ottomotor…)</a:t>
                </a: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Erster Hauptsatz für Kreisprozesse:</a:t>
                </a:r>
                <a:br>
                  <a:rPr lang="de-CH" sz="2400" dirty="0"/>
                </a:br>
                <a:r>
                  <a:rPr lang="de-CH" sz="2400" dirty="0"/>
                  <a:t>Da Anfangs- und Endpunkt übereinstimmt, muss gelten: </a:t>
                </a:r>
                <a14:m>
                  <m:oMath xmlns:m="http://schemas.openxmlformats.org/officeDocument/2006/math">
                    <m:r>
                      <a:rPr lang="el-GR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𝜟</m:t>
                    </m:r>
                    <m:sSub>
                      <m:sSubPr>
                        <m:ctrlPr>
                          <a:rPr lang="el-G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2400" b="1" i="1" smtClean="0">
                            <a:latin typeface="Cambria Math" charset="0"/>
                            <a:ea typeface="Cambria Math" panose="02040503050406030204" pitchFamily="18" charset="0"/>
                          </a:rPr>
                          <m:t>𝑼</m:t>
                        </m:r>
                      </m:e>
                      <m:sub>
                        <m:r>
                          <a:rPr lang="de-CH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𝑲𝑷</m:t>
                        </m:r>
                      </m:sub>
                    </m:sSub>
                    <m:r>
                      <a:rPr lang="de-CH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de-CH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de-CH" sz="2400" dirty="0"/>
                  <a:t> (weil innere Energie eine Zustandsgrösse)</a:t>
                </a:r>
              </a:p>
              <a:p>
                <a:pPr marL="0" lvl="6">
                  <a:lnSpc>
                    <a:spcPts val="3400"/>
                  </a:lnSpc>
                </a:pPr>
                <a:endParaRPr lang="de-CH" sz="2400" dirty="0"/>
              </a:p>
              <a:p>
                <a:pPr marL="0" lvl="6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l-GR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𝜟</m:t>
                    </m:r>
                    <m:r>
                      <a:rPr lang="de-CH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𝑼</m:t>
                    </m:r>
                    <m:r>
                      <a:rPr lang="de-CH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de-CH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𝑸</m:t>
                    </m:r>
                    <m:r>
                      <a:rPr lang="de-CH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de-CH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𝑾</m:t>
                    </m:r>
                  </m:oMath>
                </a14:m>
                <a:r>
                  <a:rPr lang="de-CH" sz="2400" b="1" dirty="0"/>
                  <a:t> = 0	</a:t>
                </a:r>
                <a:r>
                  <a:rPr lang="de-CH" sz="2400" b="1" dirty="0">
                    <a:sym typeface="Wingdings"/>
                  </a:rPr>
                  <a:t></a:t>
                </a:r>
                <a:endParaRPr lang="de-CH" sz="2400" b="1" dirty="0"/>
              </a:p>
              <a:p>
                <a:pPr>
                  <a:lnSpc>
                    <a:spcPts val="3400"/>
                  </a:lnSpc>
                </a:pPr>
                <a:endParaRPr lang="de-CH" sz="2400" dirty="0"/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999" y="1440000"/>
                <a:ext cx="11232000" cy="5194091"/>
              </a:xfrm>
              <a:prstGeom prst="rect">
                <a:avLst/>
              </a:prstGeom>
              <a:blipFill>
                <a:blip r:embed="rId3"/>
                <a:stretch>
                  <a:fillRect l="-760" t="-235" r="-326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feld 1"/>
              <p:cNvSpPr txBox="1"/>
              <p:nvPr/>
            </p:nvSpPr>
            <p:spPr>
              <a:xfrm>
                <a:off x="4785834" y="5809558"/>
                <a:ext cx="186230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400" b="1" i="1" smtClean="0">
                              <a:latin typeface="Cambria Math" panose="02040503050406030204" pitchFamily="18" charset="0"/>
                            </a:rPr>
                            <m:t>𝑾</m:t>
                          </m:r>
                        </m:e>
                        <m:sub>
                          <m:r>
                            <a:rPr lang="de-CH" sz="2400" b="1" i="1" smtClean="0">
                              <a:latin typeface="Cambria Math" panose="02040503050406030204" pitchFamily="18" charset="0"/>
                            </a:rPr>
                            <m:t>𝑲𝑷</m:t>
                          </m:r>
                        </m:sub>
                      </m:sSub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CH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400" b="1" i="1" smtClean="0"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  <m:sub>
                          <m:r>
                            <a:rPr lang="de-CH" sz="2400" b="1" i="1" smtClean="0">
                              <a:latin typeface="Cambria Math" panose="02040503050406030204" pitchFamily="18" charset="0"/>
                            </a:rPr>
                            <m:t>𝑲𝑷</m:t>
                          </m:r>
                        </m:sub>
                      </m:sSub>
                    </m:oMath>
                  </m:oMathPara>
                </a14:m>
                <a:endParaRPr lang="de-CH" sz="2400" b="1" dirty="0"/>
              </a:p>
            </p:txBody>
          </p:sp>
        </mc:Choice>
        <mc:Fallback xmlns="">
          <p:sp>
            <p:nvSpPr>
              <p:cNvPr id="2" name="Textfeld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5834" y="5809558"/>
                <a:ext cx="1862305" cy="461665"/>
              </a:xfrm>
              <a:prstGeom prst="rect">
                <a:avLst/>
              </a:prstGeom>
              <a:blipFill>
                <a:blip r:embed="rId4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hteck 6"/>
          <p:cNvSpPr/>
          <p:nvPr/>
        </p:nvSpPr>
        <p:spPr>
          <a:xfrm>
            <a:off x="4587902" y="5662704"/>
            <a:ext cx="2258170" cy="75537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40213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2</a:t>
            </a:fld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2" name="Textfeld 1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Ablauf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467999" y="1440000"/>
            <a:ext cx="11232000" cy="51940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Inkompressible Flüssigkeiten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Prozesse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Arbeit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Wärme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Erster Hauptsatz für geschlossene Systeme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Ideale Gase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Kreisprozesse</a:t>
            </a:r>
          </a:p>
        </p:txBody>
      </p:sp>
    </p:spTree>
    <p:extLst>
      <p:ext uri="{BB962C8B-B14F-4D97-AF65-F5344CB8AC3E}">
        <p14:creationId xmlns:p14="http://schemas.microsoft.com/office/powerpoint/2010/main" val="3646550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3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Inkompressible Flüssigkeiten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382571" y="1212998"/>
            <a:ext cx="11232000" cy="53865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Für inkompressible Flüssigkeiten gilt: Spezifisches Volumen und spezifische innere Energie sind praktisch nur Funktionen der Temperatur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D.h. sind Zustandsgrössen für eine Flüssigkeit bei </a:t>
            </a:r>
            <a:br>
              <a:rPr lang="de-CH" sz="2400" dirty="0"/>
            </a:br>
            <a:r>
              <a:rPr lang="de-CH" sz="2400" dirty="0"/>
              <a:t>Temperatur T</a:t>
            </a:r>
            <a:r>
              <a:rPr lang="de-CH" sz="2400" baseline="30000" dirty="0"/>
              <a:t>*</a:t>
            </a:r>
            <a:r>
              <a:rPr lang="de-CH" sz="2400" dirty="0"/>
              <a:t> und Druck p</a:t>
            </a:r>
            <a:r>
              <a:rPr lang="de-CH" sz="2400" baseline="30000" dirty="0"/>
              <a:t>*</a:t>
            </a:r>
            <a:r>
              <a:rPr lang="de-CH" sz="2400" dirty="0"/>
              <a:t> gesucht, können diejenigen</a:t>
            </a:r>
            <a:br>
              <a:rPr lang="de-CH" sz="2400" dirty="0"/>
            </a:br>
            <a:r>
              <a:rPr lang="de-CH" sz="2400" dirty="0"/>
              <a:t>Grössen der gesättigten Flüssigkeit bei Temperatur T</a:t>
            </a:r>
            <a:r>
              <a:rPr lang="de-CH" sz="2400" baseline="30000" dirty="0"/>
              <a:t>*</a:t>
            </a:r>
            <a:r>
              <a:rPr lang="de-CH" sz="2400" dirty="0"/>
              <a:t> </a:t>
            </a:r>
            <a:br>
              <a:rPr lang="de-CH" sz="2400" dirty="0"/>
            </a:br>
            <a:r>
              <a:rPr lang="de-CH" sz="2400" dirty="0"/>
              <a:t>aus den Tabellen gelesen werden (keine Rücksicht mehr</a:t>
            </a:r>
            <a:br>
              <a:rPr lang="de-CH" sz="2400" dirty="0"/>
            </a:br>
            <a:r>
              <a:rPr lang="de-CH" sz="2400" dirty="0"/>
              <a:t>auf Druck, da näherungsweise druckunabhängig)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b="1" dirty="0"/>
              <a:t>Ausnahme</a:t>
            </a:r>
            <a:r>
              <a:rPr lang="de-CH" sz="2400" dirty="0"/>
              <a:t> bildet Wasser: In Tab. A-5 haben wir genaue </a:t>
            </a:r>
            <a:br>
              <a:rPr lang="de-CH" sz="2400" dirty="0"/>
            </a:br>
            <a:r>
              <a:rPr lang="de-CH" sz="2400" dirty="0"/>
              <a:t>Daten für flüssiges Wasser bei hohen Drücken, daher obige Annäherung für flüssiges Wasser nur bei niedrigen Drücken (unter 25 bar) verwenden</a:t>
            </a:r>
            <a:endParaRPr lang="de-CH" sz="2400" b="1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>
              <a:lnSpc>
                <a:spcPts val="3400"/>
              </a:lnSpc>
            </a:pPr>
            <a:endParaRPr lang="de-CH" sz="2400" dirty="0"/>
          </a:p>
          <a:p>
            <a:pPr>
              <a:lnSpc>
                <a:spcPts val="3400"/>
              </a:lnSpc>
            </a:pPr>
            <a:endParaRPr lang="de-CH" sz="2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/>
          <a:srcRect l="3553"/>
          <a:stretch/>
        </p:blipFill>
        <p:spPr>
          <a:xfrm>
            <a:off x="8014915" y="1632150"/>
            <a:ext cx="3599656" cy="3687307"/>
          </a:xfrm>
          <a:prstGeom prst="rect">
            <a:avLst/>
          </a:prstGeom>
        </p:spPr>
      </p:pic>
      <p:sp>
        <p:nvSpPr>
          <p:cNvPr id="7" name="Flussdiagramm: Verbindungsstelle 6"/>
          <p:cNvSpPr/>
          <p:nvPr/>
        </p:nvSpPr>
        <p:spPr>
          <a:xfrm>
            <a:off x="8690776" y="2833757"/>
            <a:ext cx="135172" cy="12722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Flussdiagramm: Verbindungsstelle 7"/>
          <p:cNvSpPr/>
          <p:nvPr/>
        </p:nvSpPr>
        <p:spPr>
          <a:xfrm>
            <a:off x="8922690" y="3599347"/>
            <a:ext cx="135172" cy="12722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Rechteck 8"/>
          <p:cNvSpPr/>
          <p:nvPr/>
        </p:nvSpPr>
        <p:spPr>
          <a:xfrm>
            <a:off x="9573469" y="4190338"/>
            <a:ext cx="524786" cy="263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" name="Rechteck 9"/>
          <p:cNvSpPr/>
          <p:nvPr/>
        </p:nvSpPr>
        <p:spPr>
          <a:xfrm>
            <a:off x="9604795" y="4517667"/>
            <a:ext cx="524786" cy="263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12" name="Gerade Verbindung mit Pfeil 11"/>
          <p:cNvCxnSpPr/>
          <p:nvPr/>
        </p:nvCxnSpPr>
        <p:spPr>
          <a:xfrm>
            <a:off x="8660297" y="3137094"/>
            <a:ext cx="135172" cy="442535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12"/>
              <p:cNvSpPr txBox="1"/>
              <p:nvPr/>
            </p:nvSpPr>
            <p:spPr>
              <a:xfrm>
                <a:off x="3991554" y="2218415"/>
                <a:ext cx="1856919" cy="6908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b="0" i="1" smtClean="0">
                          <a:latin typeface="Cambria Math" panose="02040503050406030204" pitchFamily="18" charset="0"/>
                        </a:rPr>
                        <m:t>𝑣</m:t>
                      </m:r>
                      <m:d>
                        <m:dPr>
                          <m:ctrlPr>
                            <a:rPr lang="de-CH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lang="de-CH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sSub>
                        <m:sSubPr>
                          <m:ctrlP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d>
                        <m:dPr>
                          <m:ctrlP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</m:oMath>
                  </m:oMathPara>
                </a14:m>
                <a:endParaRPr lang="de-CH" b="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CH" b="0" i="0" smtClean="0">
                          <a:latin typeface="Cambria Math" panose="02040503050406030204" pitchFamily="18" charset="0"/>
                        </a:rPr>
                        <m:t>u</m:t>
                      </m:r>
                      <m:d>
                        <m:dPr>
                          <m:ctrlPr>
                            <a:rPr lang="de-CH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CH" i="1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de-CH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CH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lang="de-CH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sSub>
                        <m:sSubPr>
                          <m:ctrlPr>
                            <a:rPr lang="de-CH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de-CH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d>
                        <m:dPr>
                          <m:ctrlPr>
                            <a:rPr lang="de-CH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CH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</m:oMath>
                  </m:oMathPara>
                </a14:m>
                <a:endParaRPr lang="de-CH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3" name="Textfeld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1554" y="2218415"/>
                <a:ext cx="1856919" cy="690830"/>
              </a:xfrm>
              <a:prstGeom prst="rect">
                <a:avLst/>
              </a:prstGeom>
              <a:blipFill rotWithShape="0">
                <a:blip r:embed="rId4"/>
                <a:stretch>
                  <a:fillRect b="-4425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Gerader Verbinder 14"/>
          <p:cNvCxnSpPr/>
          <p:nvPr/>
        </p:nvCxnSpPr>
        <p:spPr>
          <a:xfrm>
            <a:off x="8468139" y="2907527"/>
            <a:ext cx="2885661" cy="0"/>
          </a:xfrm>
          <a:prstGeom prst="line">
            <a:avLst/>
          </a:prstGeom>
          <a:ln w="28575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>
            <a:off x="8468139" y="3664227"/>
            <a:ext cx="2885661" cy="0"/>
          </a:xfrm>
          <a:prstGeom prst="line">
            <a:avLst/>
          </a:prstGeom>
          <a:ln w="28575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3568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4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Inkompressible Flüssigkeit</a:t>
            </a:r>
          </a:p>
        </p:txBody>
      </p:sp>
      <p:pic>
        <p:nvPicPr>
          <p:cNvPr id="2" name="Bild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0000">
            <a:off x="1747744" y="1052775"/>
            <a:ext cx="8696512" cy="5526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080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5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Inkompressible Flüssigkeit</a:t>
            </a:r>
          </a:p>
        </p:txBody>
      </p:sp>
      <p:pic>
        <p:nvPicPr>
          <p:cNvPr id="2" name="Bild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0000">
            <a:off x="1747744" y="1052775"/>
            <a:ext cx="8696512" cy="5526077"/>
          </a:xfrm>
          <a:prstGeom prst="rect">
            <a:avLst/>
          </a:prstGeom>
        </p:spPr>
      </p:pic>
      <p:sp>
        <p:nvSpPr>
          <p:cNvPr id="6" name="Rahmen 5"/>
          <p:cNvSpPr/>
          <p:nvPr/>
        </p:nvSpPr>
        <p:spPr>
          <a:xfrm>
            <a:off x="2086377" y="3284113"/>
            <a:ext cx="7881871" cy="309093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9096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6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Prozesse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7999" y="1440000"/>
            <a:ext cx="11232000" cy="51940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Durchläuft das System einen Prozess, verändert es seinen Zustand in einen nächsten Zustand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1. Übung: 		Bestimmung des Zustands eines System</a:t>
            </a:r>
            <a:br>
              <a:rPr lang="de-CH" sz="2400" dirty="0"/>
            </a:br>
            <a:r>
              <a:rPr lang="de-CH" sz="2400" dirty="0"/>
              <a:t>Ab 2. Übung: 	Betrachtung von Prozessen und Zustandsänderungen</a:t>
            </a:r>
            <a:br>
              <a:rPr lang="de-CH" sz="2400" dirty="0"/>
            </a:br>
            <a:r>
              <a:rPr lang="de-CH" sz="2400" dirty="0"/>
              <a:t>			(Wärme- bzw. Leistungsabgabe, Wirkungsgrade…)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Charakterisierung von Prozessen:</a:t>
            </a:r>
          </a:p>
          <a:p>
            <a:pPr marL="800100" lvl="1" indent="-342900">
              <a:lnSpc>
                <a:spcPts val="3400"/>
              </a:lnSpc>
              <a:buFont typeface="Symbol" panose="05050102010706020507" pitchFamily="18" charset="2"/>
              <a:buChar char="-"/>
            </a:pPr>
            <a:r>
              <a:rPr lang="de-CH" sz="2400" b="1" dirty="0"/>
              <a:t>Isothermer</a:t>
            </a:r>
            <a:r>
              <a:rPr lang="de-CH" sz="2400" dirty="0"/>
              <a:t> Prozess: 	</a:t>
            </a:r>
            <a:r>
              <a:rPr lang="de-CH" sz="2400" b="1" dirty="0"/>
              <a:t>Temperatur</a:t>
            </a:r>
            <a:r>
              <a:rPr lang="de-CH" sz="2400" dirty="0"/>
              <a:t> konstant</a:t>
            </a:r>
          </a:p>
          <a:p>
            <a:pPr marL="800100" lvl="1" indent="-342900">
              <a:lnSpc>
                <a:spcPts val="3400"/>
              </a:lnSpc>
              <a:buFont typeface="Symbol" panose="05050102010706020507" pitchFamily="18" charset="2"/>
              <a:buChar char="-"/>
            </a:pPr>
            <a:r>
              <a:rPr lang="de-CH" sz="2400" b="1" dirty="0"/>
              <a:t>Isobarer</a:t>
            </a:r>
            <a:r>
              <a:rPr lang="de-CH" sz="2400" dirty="0"/>
              <a:t> Prozess: 	</a:t>
            </a:r>
            <a:r>
              <a:rPr lang="de-CH" sz="2400" b="1" dirty="0"/>
              <a:t>Druck</a:t>
            </a:r>
            <a:r>
              <a:rPr lang="de-CH" sz="2400" dirty="0"/>
              <a:t> konstant</a:t>
            </a:r>
          </a:p>
          <a:p>
            <a:pPr marL="800100" lvl="1" indent="-342900">
              <a:lnSpc>
                <a:spcPts val="3400"/>
              </a:lnSpc>
              <a:buFont typeface="Symbol" panose="05050102010706020507" pitchFamily="18" charset="2"/>
              <a:buChar char="-"/>
            </a:pPr>
            <a:r>
              <a:rPr lang="de-CH" sz="2400" b="1" dirty="0"/>
              <a:t>Isochorer</a:t>
            </a:r>
            <a:r>
              <a:rPr lang="de-CH" sz="2400" dirty="0"/>
              <a:t> Prozess: 	</a:t>
            </a:r>
            <a:r>
              <a:rPr lang="de-CH" sz="2400" b="1" dirty="0"/>
              <a:t>Volumen</a:t>
            </a:r>
            <a:r>
              <a:rPr lang="de-CH" sz="2400" dirty="0"/>
              <a:t> konstant </a:t>
            </a:r>
          </a:p>
          <a:p>
            <a:pPr marL="800100" lvl="1" indent="-342900">
              <a:lnSpc>
                <a:spcPts val="3400"/>
              </a:lnSpc>
              <a:buFont typeface="Symbol" panose="05050102010706020507" pitchFamily="18" charset="2"/>
              <a:buChar char="-"/>
            </a:pPr>
            <a:r>
              <a:rPr lang="de-CH" sz="2400" b="1" dirty="0"/>
              <a:t>Adiabater </a:t>
            </a:r>
            <a:r>
              <a:rPr lang="de-CH" sz="2400" dirty="0"/>
              <a:t>Prozess:	Kein </a:t>
            </a:r>
            <a:r>
              <a:rPr lang="de-CH" sz="2400" b="1" dirty="0"/>
              <a:t>Wärmefluss</a:t>
            </a:r>
          </a:p>
          <a:p>
            <a:pPr marL="800100" lvl="1" indent="-342900">
              <a:lnSpc>
                <a:spcPts val="3400"/>
              </a:lnSpc>
              <a:buFont typeface="Symbol" panose="05050102010706020507" pitchFamily="18" charset="2"/>
              <a:buChar char="-"/>
            </a:pPr>
            <a:endParaRPr lang="de-CH" sz="2400" dirty="0"/>
          </a:p>
        </p:txBody>
      </p:sp>
    </p:spTree>
    <p:extLst>
      <p:ext uri="{BB962C8B-B14F-4D97-AF65-F5344CB8AC3E}">
        <p14:creationId xmlns:p14="http://schemas.microsoft.com/office/powerpoint/2010/main" val="1065015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7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Arbeit 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480000" y="1212998"/>
                <a:ext cx="11232000" cy="5281475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Mechanik:	 </a:t>
                </a:r>
                <a14:m>
                  <m:oMath xmlns:m="http://schemas.openxmlformats.org/officeDocument/2006/math"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𝑊</m:t>
                    </m:r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limLoc m:val="undOvr"/>
                        <m:ctrlPr>
                          <a:rPr lang="de-CH" sz="24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4"/>
                          </m:rPr>
                          <a:rPr lang="de-CH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acc>
                          <m:accPr>
                            <m:chr m:val="⃗"/>
                            <m:ctrlP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∙</m:t>
                        </m:r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acc>
                          <m:accPr>
                            <m:chr m:val="⃗"/>
                            <m:ctrlP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acc>
                      </m:e>
                    </m:nary>
                    <m:r>
                      <a:rPr lang="de-CH" sz="2400" b="0" i="1" smtClean="0">
                        <a:latin typeface="Cambria Math" charset="0"/>
                      </a:rPr>
                      <m:t>=</m:t>
                    </m:r>
                    <m:nary>
                      <m:naryPr>
                        <m:limLoc m:val="undOvr"/>
                        <m:ctrlPr>
                          <a:rPr lang="de-CH" sz="24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/>
                          </m:rPr>
                          <a:rPr lang="de-CH" sz="2400" b="0" i="1" smtClean="0">
                            <a:latin typeface="Cambria Math" charset="0"/>
                          </a:rPr>
                          <m:t>𝑉</m:t>
                        </m:r>
                        <m:r>
                          <m:rPr>
                            <m:brk m:alnAt="24"/>
                          </m:rPr>
                          <a:rPr lang="de-CH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de-CH" sz="2400" b="0" i="1" smtClean="0">
                            <a:latin typeface="Cambria Math" charset="0"/>
                          </a:rPr>
                          <m:t>𝑉</m:t>
                        </m:r>
                        <m:r>
                          <a:rPr lang="de-CH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r>
                          <a:rPr lang="de-CH" sz="2400" b="0" i="1" smtClean="0">
                            <a:latin typeface="Cambria Math" charset="0"/>
                          </a:rPr>
                          <m:t>𝑝</m:t>
                        </m:r>
                        <m:r>
                          <a:rPr lang="de-CH" sz="2400" b="0" i="1" smtClean="0">
                            <a:latin typeface="Cambria Math" charset="0"/>
                          </a:rPr>
                          <m:t>(</m:t>
                        </m:r>
                        <m:r>
                          <a:rPr lang="de-CH" sz="2400" b="0" i="1" smtClean="0">
                            <a:latin typeface="Cambria Math" charset="0"/>
                          </a:rPr>
                          <m:t>𝑉</m:t>
                        </m:r>
                        <m:r>
                          <a:rPr lang="de-CH" sz="2400" b="0" i="1" smtClean="0">
                            <a:latin typeface="Cambria Math" charset="0"/>
                          </a:rPr>
                          <m:t>)∙</m:t>
                        </m:r>
                        <m:r>
                          <a:rPr lang="de-CH" sz="2400" i="1">
                            <a:latin typeface="Cambria Math" panose="02040503050406030204" pitchFamily="18" charset="0"/>
                          </a:rPr>
                          <m:t>𝑑𝑉</m:t>
                        </m:r>
                      </m:e>
                    </m:nary>
                    <m:r>
                      <a:rPr lang="de-CH" sz="2400" b="0" i="0" smtClean="0">
                        <a:latin typeface="Cambria Math" panose="02040503050406030204" pitchFamily="18" charset="0"/>
                      </a:rPr>
                      <m:t>,         </m:t>
                    </m:r>
                    <m:d>
                      <m:dPr>
                        <m:begChr m:val="["/>
                        <m:endChr m:val="]"/>
                        <m:ctrlPr>
                          <a:rPr lang="de-CH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de-CH" sz="2400" b="0" i="0" smtClean="0">
                            <a:latin typeface="Cambria Math" panose="02040503050406030204" pitchFamily="18" charset="0"/>
                          </a:rPr>
                          <m:t>W</m:t>
                        </m:r>
                      </m:e>
                    </m:d>
                    <m:r>
                      <a:rPr lang="de-CH" sz="24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de-CH" sz="2400" b="0" i="0" smtClean="0">
                        <a:latin typeface="Cambria Math" panose="02040503050406030204" pitchFamily="18" charset="0"/>
                      </a:rPr>
                      <m:t>J</m:t>
                    </m:r>
                  </m:oMath>
                </a14:m>
                <a:endParaRPr lang="de-CH" sz="2400" b="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Arbeit ist </a:t>
                </a:r>
                <a:r>
                  <a:rPr lang="de-CH" sz="2400" b="1" dirty="0"/>
                  <a:t>keine Zustandsgrösse</a:t>
                </a:r>
                <a:r>
                  <a:rPr lang="de-CH" sz="2400" dirty="0"/>
                  <a:t>:</a:t>
                </a:r>
                <a:br>
                  <a:rPr lang="de-CH" sz="2400" dirty="0"/>
                </a:br>
                <a:r>
                  <a:rPr lang="de-CH" sz="2400" dirty="0"/>
                  <a:t>				</a:t>
                </a:r>
              </a:p>
              <a:p>
                <a:pPr>
                  <a:lnSpc>
                    <a:spcPts val="34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400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de-CH" sz="2400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</m:sub>
                      </m:sSub>
                      <m:r>
                        <a:rPr lang="de-CH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de-CH" sz="24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de-CH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de-CH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el-GR" sz="2400" i="1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de-CH" sz="2400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  <m:r>
                            <a:rPr lang="de-CH" sz="2400" b="0" i="1" smtClean="0">
                              <a:latin typeface="Cambria Math" panose="02040503050406030204" pitchFamily="18" charset="0"/>
                            </a:rPr>
                            <m:t>≠</m:t>
                          </m:r>
                        </m:e>
                      </m:nary>
                      <m:sSub>
                        <m:sSubPr>
                          <m:ctrlPr>
                            <a:rPr lang="de-CH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400" i="1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de-CH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de-CH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de-CH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400" i="1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de-CH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br>
                  <a:rPr lang="de-CH" sz="2400" dirty="0"/>
                </a:br>
                <a:br>
                  <a:rPr lang="de-CH" sz="2400" dirty="0"/>
                </a:br>
                <a:r>
                  <a:rPr lang="de-CH" sz="2400" dirty="0"/>
                  <a:t>Grössen W</a:t>
                </a:r>
                <a:r>
                  <a:rPr lang="de-CH" sz="2400" baseline="-25000" dirty="0"/>
                  <a:t>1 </a:t>
                </a:r>
                <a:r>
                  <a:rPr lang="de-CH" sz="2400" dirty="0"/>
                  <a:t>und W</a:t>
                </a:r>
                <a:r>
                  <a:rPr lang="de-CH" sz="2400" baseline="-25000" dirty="0"/>
                  <a:t>2 </a:t>
                </a:r>
                <a:r>
                  <a:rPr lang="de-CH" sz="2400" dirty="0"/>
                  <a:t>bedeutungslos, da Arbeit keine Zustandsgrösse (W</a:t>
                </a:r>
                <a:r>
                  <a:rPr lang="de-CH" sz="2400" baseline="-25000" dirty="0"/>
                  <a:t>2</a:t>
                </a:r>
                <a:r>
                  <a:rPr lang="de-CH" sz="2400" dirty="0"/>
                  <a:t> hängt beispielsweise vom gewählten Weg von 1 nach 2 ab)</a:t>
                </a:r>
              </a:p>
              <a:p>
                <a:pPr>
                  <a:lnSpc>
                    <a:spcPts val="3400"/>
                  </a:lnSpc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b="1" dirty="0"/>
                  <a:t>Vorzeichenkonvention:</a:t>
                </a:r>
              </a:p>
              <a:p>
                <a:pPr marL="800100" lvl="1" indent="-342900">
                  <a:lnSpc>
                    <a:spcPts val="3400"/>
                  </a:lnSpc>
                  <a:buFont typeface="Symbol" panose="05050102010706020507" pitchFamily="18" charset="2"/>
                  <a:buChar char="-"/>
                </a:pPr>
                <a:r>
                  <a:rPr lang="de-CH" sz="2400" b="1" dirty="0"/>
                  <a:t>W&gt;0: </a:t>
                </a:r>
                <a:r>
                  <a:rPr lang="de-CH" sz="2400" dirty="0"/>
                  <a:t>Vom System geleistete Arbeit (</a:t>
                </a:r>
                <a:r>
                  <a:rPr lang="de-CH" sz="2400" b="1" dirty="0"/>
                  <a:t>ab</a:t>
                </a:r>
                <a:r>
                  <a:rPr lang="de-CH" sz="2400" dirty="0"/>
                  <a:t>geführte Arbeit)</a:t>
                </a:r>
              </a:p>
              <a:p>
                <a:pPr marL="800100" lvl="1" indent="-342900">
                  <a:lnSpc>
                    <a:spcPts val="3400"/>
                  </a:lnSpc>
                  <a:buFont typeface="Symbol" panose="05050102010706020507" pitchFamily="18" charset="2"/>
                  <a:buChar char="-"/>
                </a:pPr>
                <a:r>
                  <a:rPr lang="de-CH" sz="2400" b="1" dirty="0"/>
                  <a:t>W&lt;0: </a:t>
                </a:r>
                <a:r>
                  <a:rPr lang="de-CH" sz="2400" dirty="0"/>
                  <a:t>Am System geleistete Arbeit (</a:t>
                </a:r>
                <a:r>
                  <a:rPr lang="de-CH" sz="2400" b="1" dirty="0"/>
                  <a:t>zu</a:t>
                </a:r>
                <a:r>
                  <a:rPr lang="de-CH" sz="2400" dirty="0"/>
                  <a:t>geführte Arbeit)</a:t>
                </a:r>
                <a:endParaRPr lang="de-CH" sz="2400" b="1" dirty="0"/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000" y="1212998"/>
                <a:ext cx="11232000" cy="5281475"/>
              </a:xfrm>
              <a:prstGeom prst="rect">
                <a:avLst/>
              </a:prstGeom>
              <a:blipFill>
                <a:blip r:embed="rId3"/>
                <a:stretch>
                  <a:fillRect l="-869" t="-2309" b="-1963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044374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8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467999" y="363069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Arbeit II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393048" y="1116766"/>
                <a:ext cx="11232000" cy="5494839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Beispiel wie System Arbeit verrichtet: </a:t>
                </a:r>
                <a:r>
                  <a:rPr lang="de-CH" sz="2400" b="1" dirty="0"/>
                  <a:t>Expansions- und Kompressionsarbeit</a:t>
                </a: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Beispiel Zylinder-Kolben-Apparat:</a:t>
                </a:r>
              </a:p>
              <a:p>
                <a:pPr marL="800100" lvl="1" indent="-342900">
                  <a:lnSpc>
                    <a:spcPts val="3400"/>
                  </a:lnSpc>
                  <a:buFont typeface="Symbol" panose="05050102010706020507" pitchFamily="18" charset="2"/>
                  <a:buChar char="-"/>
                </a:pPr>
                <a:r>
                  <a:rPr lang="de-CH" sz="2400" dirty="0"/>
                  <a:t>Es gilt: </a:t>
                </a:r>
                <a14:m>
                  <m:oMath xmlns:m="http://schemas.openxmlformats.org/officeDocument/2006/math">
                    <m:r>
                      <a:rPr lang="el-GR" sz="2400" b="1" i="1" smtClean="0">
                        <a:latin typeface="Cambria Math" panose="02040503050406030204" pitchFamily="18" charset="0"/>
                      </a:rPr>
                      <m:t>𝜹</m:t>
                    </m:r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𝑾</m:t>
                    </m:r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𝒑</m:t>
                    </m:r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∙</m:t>
                    </m:r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𝑨</m:t>
                    </m:r>
                    <m:r>
                      <a:rPr lang="de-CH" sz="2400" b="1" i="1">
                        <a:latin typeface="Cambria Math" panose="02040503050406030204" pitchFamily="18" charset="0"/>
                      </a:rPr>
                      <m:t>∙</m:t>
                    </m:r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𝒅𝒙</m:t>
                    </m:r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𝒑</m:t>
                    </m:r>
                    <m:r>
                      <a:rPr lang="de-CH" sz="2400" b="1" i="1">
                        <a:latin typeface="Cambria Math" panose="02040503050406030204" pitchFamily="18" charset="0"/>
                      </a:rPr>
                      <m:t>∙</m:t>
                    </m:r>
                    <m:r>
                      <a:rPr lang="de-CH" sz="2400" b="1" i="0" smtClean="0">
                        <a:latin typeface="Cambria Math" panose="02040503050406030204" pitchFamily="18" charset="0"/>
                      </a:rPr>
                      <m:t>𝐝𝐕</m:t>
                    </m:r>
                  </m:oMath>
                </a14:m>
                <a:endParaRPr lang="de-CH" sz="2400" b="1" dirty="0"/>
              </a:p>
              <a:p>
                <a:pPr marL="800100" lvl="1" indent="-342900">
                  <a:lnSpc>
                    <a:spcPts val="3400"/>
                  </a:lnSpc>
                  <a:buFont typeface="Symbol" panose="05050102010706020507" pitchFamily="18" charset="2"/>
                  <a:buChar char="-"/>
                </a:pPr>
                <a:r>
                  <a:rPr lang="de-CH" sz="2400" dirty="0"/>
                  <a:t>Volumenarbeit:</a:t>
                </a:r>
              </a:p>
              <a:p>
                <a:pPr lvl="1">
                  <a:lnSpc>
                    <a:spcPts val="3400"/>
                  </a:lnSpc>
                </a:pPr>
                <a:r>
                  <a:rPr lang="de-CH" sz="2400" b="1" dirty="0"/>
                  <a:t>	</a:t>
                </a:r>
                <a:endParaRPr lang="de-CH" sz="2400" b="1" i="1" dirty="0">
                  <a:latin typeface="Cambria Math" panose="02040503050406030204" pitchFamily="18" charset="0"/>
                </a:endParaRPr>
              </a:p>
              <a:p>
                <a:pPr lvl="1">
                  <a:lnSpc>
                    <a:spcPts val="34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CH" sz="2400" b="1" i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br>
                  <a:rPr lang="de-CH" sz="2400" b="1" dirty="0"/>
                </a:br>
                <a:endParaRPr lang="de-CH" sz="2400" b="1" dirty="0"/>
              </a:p>
              <a:p>
                <a:pPr>
                  <a:lnSpc>
                    <a:spcPts val="3400"/>
                  </a:lnSpc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Expansion: </a:t>
                </a:r>
                <a:r>
                  <a:rPr lang="de-CH" sz="2400" b="1" dirty="0"/>
                  <a:t>W&gt;0</a:t>
                </a:r>
                <a:br>
                  <a:rPr lang="de-CH" sz="2400" dirty="0"/>
                </a:br>
                <a:r>
                  <a:rPr lang="de-CH" sz="2400" dirty="0"/>
                  <a:t>Kompression: </a:t>
                </a:r>
                <a:r>
                  <a:rPr lang="de-CH" sz="2400" b="1" dirty="0"/>
                  <a:t>W&lt;0</a:t>
                </a: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p-V-Diagramm: Fläche unter Kurve entspricht Arbeit (abhängig von Weg)</a:t>
                </a: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b="1" dirty="0">
                    <a:solidFill>
                      <a:schemeClr val="tx1"/>
                    </a:solidFill>
                  </a:rPr>
                  <a:t>Polytrope Zustandsänderung:</a:t>
                </a:r>
                <a:br>
                  <a:rPr lang="de-CH" sz="2400" b="1" dirty="0">
                    <a:solidFill>
                      <a:schemeClr val="tx1"/>
                    </a:solidFill>
                  </a:rPr>
                </a:br>
                <a:r>
                  <a:rPr lang="de-CH" sz="2400" dirty="0">
                    <a:solidFill>
                      <a:schemeClr val="tx1"/>
                    </a:solidFill>
                  </a:rPr>
                  <a:t>Ansatz für Funktion p(V): 	</a:t>
                </a:r>
                <a14:m>
                  <m:oMath xmlns:m="http://schemas.openxmlformats.org/officeDocument/2006/math">
                    <m:r>
                      <a:rPr lang="de-CH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𝒑</m:t>
                    </m:r>
                    <m:r>
                      <a:rPr lang="de-CH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de-CH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CH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𝑽</m:t>
                        </m:r>
                      </m:e>
                      <m:sup>
                        <m:r>
                          <a:rPr lang="de-CH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𝒏</m:t>
                        </m:r>
                      </m:sup>
                    </m:sSup>
                    <m:r>
                      <a:rPr lang="de-CH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de-CH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𝒌𝒐𝒏𝒔𝒕</m:t>
                    </m:r>
                    <m:r>
                      <a:rPr lang="de-CH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de-CH" sz="2400" dirty="0">
                    <a:solidFill>
                      <a:schemeClr val="tx1"/>
                    </a:solidFill>
                  </a:rPr>
                  <a:t>            mit n: Polytropenkoeffizient</a:t>
                </a:r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048" y="1116766"/>
                <a:ext cx="11232000" cy="5494839"/>
              </a:xfrm>
              <a:prstGeom prst="rect">
                <a:avLst/>
              </a:prstGeom>
              <a:blipFill>
                <a:blip r:embed="rId3"/>
                <a:stretch>
                  <a:fillRect l="-705" t="-222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Grafi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7734" y="1986363"/>
            <a:ext cx="5227928" cy="2840301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4811843" y="406233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C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feld 8"/>
              <p:cNvSpPr txBox="1">
                <a:spLocks/>
              </p:cNvSpPr>
              <p:nvPr/>
            </p:nvSpPr>
            <p:spPr>
              <a:xfrm>
                <a:off x="2634008" y="2750695"/>
                <a:ext cx="3062173" cy="1311639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rtlCol="0" anchor="ctr" anchorCtr="1">
                <a:noAutofit/>
              </a:bodyPr>
              <a:lstStyle/>
              <a:p>
                <a:pPr lvl="1" algn="ctr">
                  <a:lnSpc>
                    <a:spcPts val="3400"/>
                  </a:lnSpc>
                </a:pPr>
                <a:endParaRPr lang="de-CH" sz="2000" b="1" dirty="0"/>
              </a:p>
              <a:p>
                <a:pPr lvl="1" algn="ctr">
                  <a:lnSpc>
                    <a:spcPts val="3400"/>
                  </a:lnSpc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de-CH" sz="2000" b="1" i="1">
                          <a:latin typeface="Cambria Math" panose="02040503050406030204" pitchFamily="18" charset="0"/>
                        </a:rPr>
                        <m:t>𝑾</m:t>
                      </m:r>
                      <m:r>
                        <a:rPr lang="de-CH" sz="2000" b="1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de-CH" sz="2000" b="1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de-CH" sz="20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i="1"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de-CH" sz="2000" b="1" i="1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de-CH" sz="20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i="1"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de-CH" sz="2000" b="1" i="1" smtClean="0">
                                  <a:latin typeface="Cambria Math" charset="0"/>
                                </a:rPr>
                                <m:t>𝟐</m:t>
                              </m:r>
                            </m:sub>
                          </m:sSub>
                        </m:sup>
                        <m:e>
                          <m:r>
                            <a:rPr lang="de-CH" sz="2000" b="1" i="1">
                              <a:latin typeface="Cambria Math" panose="02040503050406030204" pitchFamily="18" charset="0"/>
                            </a:rPr>
                            <m:t>𝒑</m:t>
                          </m:r>
                          <m:r>
                            <a:rPr lang="de-CH" sz="2000" b="1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de-CH" sz="2000" b="1" i="1">
                              <a:latin typeface="Cambria Math" panose="02040503050406030204" pitchFamily="18" charset="0"/>
                            </a:rPr>
                            <m:t>𝑽</m:t>
                          </m:r>
                          <m:r>
                            <a:rPr lang="de-CH" sz="2000" b="1" i="1">
                              <a:latin typeface="Cambria Math" panose="02040503050406030204" pitchFamily="18" charset="0"/>
                            </a:rPr>
                            <m:t>)∙</m:t>
                          </m:r>
                          <m:r>
                            <a:rPr lang="de-CH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𝒅𝑽</m:t>
                          </m:r>
                        </m:e>
                      </m:nary>
                    </m:oMath>
                  </m:oMathPara>
                </a14:m>
                <a:endParaRPr lang="de-CH" sz="2000" dirty="0"/>
              </a:p>
            </p:txBody>
          </p:sp>
        </mc:Choice>
        <mc:Fallback xmlns="">
          <p:sp>
            <p:nvSpPr>
              <p:cNvPr id="9" name="Textfeld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4008" y="2750695"/>
                <a:ext cx="3062173" cy="1311639"/>
              </a:xfrm>
              <a:prstGeom prst="rect">
                <a:avLst/>
              </a:prstGeom>
              <a:blipFill rotWithShape="0">
                <a:blip r:embed="rId5"/>
                <a:stretch>
                  <a:fillRect t="-68837" r="-2191" b="-124651"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feld 11"/>
          <p:cNvSpPr txBox="1"/>
          <p:nvPr/>
        </p:nvSpPr>
        <p:spPr>
          <a:xfrm>
            <a:off x="2954599" y="2941983"/>
            <a:ext cx="2730345" cy="112035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356770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9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Wärme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467999" y="1440000"/>
                <a:ext cx="11232000" cy="5194091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Übertragene Wärmemenge entspricht dem Fluss von Wärme über die Systemgrenze</a:t>
                </a: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Wärme Q ist </a:t>
                </a:r>
                <a:r>
                  <a:rPr lang="de-CH" sz="2400" b="1" dirty="0"/>
                  <a:t>keine</a:t>
                </a:r>
                <a:r>
                  <a:rPr lang="de-CH" sz="2400" dirty="0"/>
                  <a:t> </a:t>
                </a:r>
                <a:r>
                  <a:rPr lang="de-CH" sz="2400" b="1" dirty="0"/>
                  <a:t>Zustandsgrösse</a:t>
                </a:r>
                <a:r>
                  <a:rPr lang="de-CH" sz="2400" dirty="0"/>
                  <a:t>:</a:t>
                </a: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>
                  <a:lnSpc>
                    <a:spcPts val="34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4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de-CH" sz="2400" i="1">
                              <a:latin typeface="Cambria Math" panose="02040503050406030204" pitchFamily="18" charset="0"/>
                            </a:rPr>
                            <m:t>12</m:t>
                          </m:r>
                        </m:sub>
                      </m:sSub>
                      <m:r>
                        <a:rPr lang="de-CH" sz="2400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de-CH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de-CH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de-CH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el-GR" sz="2400" i="1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de-CH" sz="24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de-CH" sz="2400" i="1">
                              <a:latin typeface="Cambria Math" panose="02040503050406030204" pitchFamily="18" charset="0"/>
                            </a:rPr>
                            <m:t>≠</m:t>
                          </m:r>
                        </m:e>
                      </m:nary>
                      <m:sSub>
                        <m:sSubPr>
                          <m:ctrlPr>
                            <a:rPr lang="de-CH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4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de-CH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de-CH" sz="2400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de-CH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4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de-CH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de-CH" sz="2400" dirty="0"/>
              </a:p>
              <a:p>
                <a:pPr>
                  <a:lnSpc>
                    <a:spcPts val="3400"/>
                  </a:lnSpc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b="1" dirty="0"/>
                  <a:t>Vorzeichenkonvention:</a:t>
                </a:r>
              </a:p>
              <a:p>
                <a:pPr marL="800100" lvl="1" indent="-342900">
                  <a:lnSpc>
                    <a:spcPts val="3400"/>
                  </a:lnSpc>
                  <a:buFont typeface="Symbol" panose="05050102010706020507" pitchFamily="18" charset="2"/>
                  <a:buChar char="-"/>
                </a:pPr>
                <a:r>
                  <a:rPr lang="de-CH" sz="2400" b="1" dirty="0"/>
                  <a:t>Q&gt;0:	</a:t>
                </a:r>
                <a:r>
                  <a:rPr lang="de-CH" sz="2400" dirty="0"/>
                  <a:t>Dem System zugeführte Wärme</a:t>
                </a:r>
              </a:p>
              <a:p>
                <a:pPr marL="800100" lvl="1" indent="-342900">
                  <a:lnSpc>
                    <a:spcPts val="3400"/>
                  </a:lnSpc>
                  <a:buFont typeface="Symbol" panose="05050102010706020507" pitchFamily="18" charset="2"/>
                  <a:buChar char="-"/>
                </a:pPr>
                <a:r>
                  <a:rPr lang="de-CH" sz="2400" b="1" dirty="0"/>
                  <a:t>Q&lt;0:	</a:t>
                </a:r>
                <a:r>
                  <a:rPr lang="de-CH" sz="2400" dirty="0"/>
                  <a:t>Vom System abgegebene Wärme</a:t>
                </a:r>
              </a:p>
              <a:p>
                <a:pPr marL="800100" lvl="1" indent="-342900">
                  <a:lnSpc>
                    <a:spcPts val="3400"/>
                  </a:lnSpc>
                  <a:buFont typeface="Symbol" panose="05050102010706020507" pitchFamily="18" charset="2"/>
                  <a:buChar char="-"/>
                </a:pPr>
                <a:endParaRPr lang="de-CH" sz="2400" b="1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 err="1"/>
                  <a:t>Adiabater</a:t>
                </a:r>
                <a:r>
                  <a:rPr lang="de-CH" sz="2400" dirty="0"/>
                  <a:t> Prozess:   </a:t>
                </a:r>
                <a:r>
                  <a:rPr lang="de-CH" sz="2400" b="1" dirty="0"/>
                  <a:t>Q = 0</a:t>
                </a: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Einheit: [Q] = J</a:t>
                </a:r>
                <a:r>
                  <a:rPr lang="de-CH" sz="2400" b="1" dirty="0"/>
                  <a:t>	</a:t>
                </a:r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999" y="1440000"/>
                <a:ext cx="11232000" cy="5194091"/>
              </a:xfrm>
              <a:prstGeom prst="rect">
                <a:avLst/>
              </a:prstGeom>
              <a:blipFill rotWithShape="0">
                <a:blip r:embed="rId3"/>
                <a:stretch>
                  <a:fillRect l="-760" t="-1068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349710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722</Words>
  <Application>Microsoft Office PowerPoint</Application>
  <PresentationFormat>Breitbild</PresentationFormat>
  <Paragraphs>183</Paragraphs>
  <Slides>14</Slides>
  <Notes>11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Cambria Math</vt:lpstr>
      <vt:lpstr>Symbol</vt:lpstr>
      <vt:lpstr>Wingdings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Loris Albisetti</dc:creator>
  <cp:lastModifiedBy>C2LbaFIiCA@student.ethz.ch</cp:lastModifiedBy>
  <cp:revision>159</cp:revision>
  <cp:lastPrinted>2016-10-11T17:54:58Z</cp:lastPrinted>
  <dcterms:created xsi:type="dcterms:W3CDTF">2015-09-14T10:44:56Z</dcterms:created>
  <dcterms:modified xsi:type="dcterms:W3CDTF">2018-10-11T21:39:49Z</dcterms:modified>
</cp:coreProperties>
</file>