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1" r:id="rId2"/>
    <p:sldId id="27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68" r:id="rId16"/>
    <p:sldId id="269" r:id="rId17"/>
    <p:sldId id="273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9" autoAdjust="0"/>
    <p:restoredTop sz="90048"/>
  </p:normalViewPr>
  <p:slideViewPr>
    <p:cSldViewPr snapToGrid="0">
      <p:cViewPr varScale="1">
        <p:scale>
          <a:sx n="77" d="100"/>
          <a:sy n="77" d="100"/>
        </p:scale>
        <p:origin x="105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08.11.2018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7996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Bsp. für Formulierung nach </a:t>
            </a:r>
            <a:r>
              <a:rPr lang="de-CH" dirty="0" err="1"/>
              <a:t>Clausius</a:t>
            </a:r>
            <a:r>
              <a:rPr lang="de-CH" dirty="0"/>
              <a:t>: Heissen </a:t>
            </a:r>
            <a:r>
              <a:rPr lang="de-CH" dirty="0" err="1"/>
              <a:t>Kaffebecher</a:t>
            </a:r>
            <a:r>
              <a:rPr lang="de-CH" dirty="0"/>
              <a:t> in kalten Schnee stellen </a:t>
            </a:r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dirty="0" err="1">
                <a:sym typeface="Wingdings" panose="05000000000000000000" pitchFamily="2" charset="2"/>
              </a:rPr>
              <a:t>Kaffe</a:t>
            </a:r>
            <a:r>
              <a:rPr lang="de-CH" dirty="0">
                <a:sym typeface="Wingdings" panose="05000000000000000000" pitchFamily="2" charset="2"/>
              </a:rPr>
              <a:t> kühlt ab, Schnee schmilzt (NICHT Kaffee wird heisser und Schnee noch kälter)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811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Wärmereservoir = geschlossenes System, dessen Temperatur immer konstant bleibt, unabhängig davon wie viel Wärme zu- oder abgeführt wird (Idealisierung von grossen Systemen wie z.B. einem See, Flüssen oder der Atmosphäre, wo das Entziehen / Zuführen von Energie die Temperatur des Gesamtsystems kaum ändert)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704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150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 dirty="0"/>
              <a:t>W_KP </a:t>
            </a:r>
            <a:r>
              <a:rPr lang="de-CH" dirty="0"/>
              <a:t>bezeichnet die </a:t>
            </a:r>
            <a:r>
              <a:rPr lang="de-CH" b="1" dirty="0"/>
              <a:t>Nettoarbeit</a:t>
            </a:r>
            <a:r>
              <a:rPr lang="de-CH" dirty="0"/>
              <a:t> (evtl. in Rohner ZF S. 5 oben links anpassen von «nutz» zu «netto») = vom </a:t>
            </a:r>
            <a:r>
              <a:rPr lang="de-CH" dirty="0" err="1"/>
              <a:t>Sys</a:t>
            </a:r>
            <a:r>
              <a:rPr lang="de-CH" dirty="0"/>
              <a:t>. geleistete Arbeit – am </a:t>
            </a:r>
            <a:r>
              <a:rPr lang="de-CH" dirty="0" err="1"/>
              <a:t>Sys</a:t>
            </a:r>
            <a:r>
              <a:rPr lang="de-CH" dirty="0"/>
              <a:t>. geleistete Arbeit</a:t>
            </a:r>
          </a:p>
          <a:p>
            <a:r>
              <a:rPr lang="de-CH" b="1" dirty="0" err="1"/>
              <a:t>Q_zu</a:t>
            </a:r>
            <a:r>
              <a:rPr lang="de-CH" b="1" dirty="0"/>
              <a:t> </a:t>
            </a:r>
            <a:r>
              <a:rPr lang="de-CH" dirty="0"/>
              <a:t>meint wirklich </a:t>
            </a:r>
            <a:r>
              <a:rPr lang="de-CH" b="1" dirty="0"/>
              <a:t>nur zugeführte Energie</a:t>
            </a:r>
          </a:p>
          <a:p>
            <a:r>
              <a:rPr lang="de-CH" dirty="0"/>
              <a:t>1. HS:</a:t>
            </a:r>
            <a:r>
              <a:rPr lang="de-CH" baseline="0" dirty="0"/>
              <a:t> Delta U = 0 für KP (da U Zustandsgrösse) </a:t>
            </a:r>
            <a:r>
              <a:rPr lang="de-CH" baseline="0" dirty="0">
                <a:sym typeface="Wingdings" panose="05000000000000000000" pitchFamily="2" charset="2"/>
              </a:rPr>
              <a:t> </a:t>
            </a:r>
            <a:r>
              <a:rPr lang="de-CH" baseline="0" dirty="0"/>
              <a:t>W_KP=</a:t>
            </a:r>
            <a:r>
              <a:rPr lang="de-CH" baseline="0" dirty="0" err="1"/>
              <a:t>Q_zu-Q_ab</a:t>
            </a:r>
            <a:r>
              <a:rPr lang="de-CH" baseline="0" dirty="0"/>
              <a:t> (im KP)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270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Wärme nur bei isothermer Expansion (2-3) zugeführt</a:t>
            </a:r>
          </a:p>
          <a:p>
            <a:r>
              <a:rPr lang="de-CH" dirty="0" err="1"/>
              <a:t>Wärem</a:t>
            </a:r>
            <a:r>
              <a:rPr lang="de-CH" dirty="0"/>
              <a:t> nur bei isothermer Kompression (4-1) abgeführt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3590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Reversibler Prozess = keine Entropie wird erzeugt</a:t>
            </a:r>
          </a:p>
          <a:p>
            <a:r>
              <a:rPr lang="de-CH" dirty="0"/>
              <a:t>Irreversibler Kreisprozess: Entropiedifferenz S_2 – S_1 = 0 J/K, aber </a:t>
            </a:r>
            <a:r>
              <a:rPr lang="de-CH" dirty="0" err="1"/>
              <a:t>S_erz</a:t>
            </a:r>
            <a:r>
              <a:rPr lang="de-CH" dirty="0"/>
              <a:t> von 0 verschieden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940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Umgekehrte Richtung gilt nur für ideales Gas</a:t>
            </a:r>
          </a:p>
          <a:p>
            <a:r>
              <a:rPr lang="de-CH" dirty="0"/>
              <a:t>Reversibel alleine bedeutet nur, dass keine Entropie erzeugt wird, sagt aber nichts über die Änderung der Entropie als Zustandsgrösse aus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30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08.11.2018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08.11.2018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08.11.2018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08.11.2018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08.11.2018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08.11.2018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08.11.2018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08.11.2018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08.11.2018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08.11.2018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08.11.2018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08.11.2018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endParaRPr lang="de-CH" sz="32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BCAF44C-E3A9-41DF-961C-5AB3CB09A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2998"/>
            <a:ext cx="12391389" cy="424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632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Kreisprozess nach Carnot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052776"/>
            <a:ext cx="11232000" cy="55813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Wärme-Kraft-Maschine:</a:t>
            </a:r>
            <a:br>
              <a:rPr lang="de-CH" sz="2400" b="1" dirty="0"/>
            </a:br>
            <a:r>
              <a:rPr lang="de-CH" sz="2400" dirty="0"/>
              <a:t>Wird der Carnot Prozess im </a:t>
            </a:r>
            <a:r>
              <a:rPr lang="de-CH" sz="2400" b="1" dirty="0"/>
              <a:t>Uhrzeigersinn</a:t>
            </a:r>
            <a:r>
              <a:rPr lang="de-CH" sz="2400" dirty="0"/>
              <a:t> betrieben, leistet er Arbeit. D.h. Wärme wird aus heissem Reservoir bezogen und zu einem gewissen Teil in Arbeit umgewandelt. Rest wird als Abwärme ans kalte Reservoir abgegeben.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Wärmepumpe / Kältemaschine:</a:t>
            </a:r>
            <a:br>
              <a:rPr lang="de-CH" sz="2400" b="1" dirty="0"/>
            </a:br>
            <a:r>
              <a:rPr lang="de-CH" sz="2400" dirty="0"/>
              <a:t>Beim Durchgang im </a:t>
            </a:r>
            <a:r>
              <a:rPr lang="de-CH" sz="2400" b="1" dirty="0"/>
              <a:t>Gegenuhrzeigersinn</a:t>
            </a:r>
            <a:r>
              <a:rPr lang="de-CH" sz="2400" dirty="0"/>
              <a:t> muss Arbeit hineingesteckt werden um Wärme aus dem kalten Reservoir auf höheres Temperaturniveau ins warme Reservoir zu verschieben</a:t>
            </a:r>
            <a:endParaRPr lang="de-CH" sz="2400" b="1" dirty="0"/>
          </a:p>
        </p:txBody>
      </p:sp>
    </p:spTree>
    <p:extLst>
      <p:ext uri="{BB962C8B-B14F-4D97-AF65-F5344CB8AC3E}">
        <p14:creationId xmlns:p14="http://schemas.microsoft.com/office/powerpoint/2010/main" val="2609741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11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Kreisprozess nach Carnot – Thermischer Wirkungsgrad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Der thermische Wirkungsgrad für einen Kreisprozess gibt das Verhältnis zwischen geleisteter Arbeit und zugeführter Wärme wider: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Laut 1. Hauptsatz gilt lediglich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e>
                      <m:sub>
                        <m:r>
                          <a:rPr lang="de-CH" sz="2400" b="1" i="1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de-CH" sz="2400" dirty="0"/>
                  <a:t> (für </a:t>
                </a:r>
                <a:r>
                  <a:rPr lang="de-CH" sz="2400" dirty="0" err="1"/>
                  <a:t>Q</a:t>
                </a:r>
                <a:r>
                  <a:rPr lang="de-CH" sz="2400" baseline="-25000" dirty="0" err="1"/>
                  <a:t>ab</a:t>
                </a:r>
                <a:r>
                  <a:rPr lang="de-CH" sz="2400" dirty="0"/>
                  <a:t>=0)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Da nun aber laut 2. Hauptsatz Q</a:t>
                </a:r>
                <a:r>
                  <a:rPr lang="de-CH" sz="2400" baseline="-25000" dirty="0"/>
                  <a:t>ab</a:t>
                </a:r>
                <a:r>
                  <a:rPr lang="de-CH" sz="2400" dirty="0"/>
                  <a:t>≠0 gilt für den thermischen Wirkungsgrad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e>
                      <m:sub>
                        <m:r>
                          <a:rPr lang="de-CH" sz="2400" b="1" i="1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de-CH" sz="2400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de-CH" sz="2400" b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Der Wirkungsgrad macht also eine Aussage darüber, wieviel Wärme in Arbeit umgewandelt wird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blipFill rotWithShape="0">
                <a:blip r:embed="rId3"/>
                <a:stretch>
                  <a:fillRect l="-760" t="-22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4543350" y="2342198"/>
                <a:ext cx="3081297" cy="72231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𝑲𝑷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𝒛𝒖</m:t>
                              </m:r>
                            </m:sub>
                          </m:sSub>
                        </m:den>
                      </m:f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𝒂𝒃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𝒛𝒖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3350" y="2342198"/>
                <a:ext cx="3081297" cy="72231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0848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12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Kreisprozess nach Carnot – Thermischer Wirkungsgrad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313970"/>
                <a:ext cx="11232000" cy="532012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In einem Carnot Prozess gilt: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Q</a:t>
                </a:r>
                <a:r>
                  <a:rPr lang="de-CH" sz="2400" baseline="-25000" dirty="0"/>
                  <a:t>23</a:t>
                </a:r>
                <a:r>
                  <a:rPr lang="de-CH" sz="2400" dirty="0"/>
                  <a:t> = </a:t>
                </a:r>
                <a:r>
                  <a:rPr lang="de-CH" sz="2400" dirty="0" err="1"/>
                  <a:t>Q</a:t>
                </a:r>
                <a:r>
                  <a:rPr lang="de-CH" sz="2400" baseline="-25000" dirty="0" err="1"/>
                  <a:t>zu</a:t>
                </a:r>
                <a:r>
                  <a:rPr lang="de-CH" sz="2400" dirty="0"/>
                  <a:t> = Q</a:t>
                </a:r>
                <a:r>
                  <a:rPr lang="de-CH" sz="2400" baseline="-25000" dirty="0"/>
                  <a:t>H</a:t>
                </a:r>
                <a:r>
                  <a:rPr lang="de-CH" sz="2400" dirty="0"/>
                  <a:t>  bzw.  Q</a:t>
                </a:r>
                <a:r>
                  <a:rPr lang="de-CH" sz="2400" baseline="-25000" dirty="0"/>
                  <a:t>41</a:t>
                </a:r>
                <a:r>
                  <a:rPr lang="de-CH" sz="2400" dirty="0"/>
                  <a:t> = </a:t>
                </a:r>
                <a:r>
                  <a:rPr lang="de-CH" sz="2400" dirty="0" err="1"/>
                  <a:t>Q</a:t>
                </a:r>
                <a:r>
                  <a:rPr lang="de-CH" sz="2400" baseline="-25000" dirty="0" err="1"/>
                  <a:t>ab</a:t>
                </a:r>
                <a:r>
                  <a:rPr lang="de-CH" sz="2400" dirty="0"/>
                  <a:t> = Q</a:t>
                </a:r>
                <a:r>
                  <a:rPr lang="de-CH" sz="2400" baseline="-25000" dirty="0"/>
                  <a:t>C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endParaRPr lang="de-CH" sz="2400" b="1" baseline="-25000" dirty="0"/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𝑯</m:t>
                            </m:r>
                          </m:sub>
                        </m:sSub>
                      </m:den>
                    </m:f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de-CH" sz="2400" b="1" i="1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de-CH" sz="2400" b="1" i="1">
                                <a:latin typeface="Cambria Math" panose="02040503050406030204" pitchFamily="18" charset="0"/>
                              </a:rPr>
                              <m:t>𝑯</m:t>
                            </m:r>
                          </m:sub>
                        </m:sSub>
                      </m:den>
                    </m:f>
                  </m:oMath>
                </a14:m>
                <a:r>
                  <a:rPr lang="de-CH" sz="2400" dirty="0"/>
                  <a:t>   (Beweis Kap. 6.6)</a:t>
                </a:r>
              </a:p>
              <a:p>
                <a:pPr marL="342900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Damit folgt für den thermischen Wirkungsgrad von einem Carnot Prozess: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endParaRPr lang="de-CH" sz="2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313970"/>
                <a:ext cx="11232000" cy="5320121"/>
              </a:xfrm>
              <a:prstGeom prst="rect">
                <a:avLst/>
              </a:prstGeom>
              <a:blipFill rotWithShape="0">
                <a:blip r:embed="rId3"/>
                <a:stretch>
                  <a:fillRect l="-760" t="-2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3403759" y="5068526"/>
                <a:ext cx="4887045" cy="720838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𝑪𝒂𝒓𝒏𝒐𝒕</m:t>
                          </m:r>
                        </m:sub>
                      </m:sSub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</m:den>
                      </m:f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</m:den>
                      </m:f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000" b="1" i="1" smtClean="0"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3759" y="5068526"/>
                <a:ext cx="4887045" cy="72083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1"/>
          <p:cNvPicPr>
            <a:picLocks noChangeAspect="1"/>
          </p:cNvPicPr>
          <p:nvPr/>
        </p:nvPicPr>
        <p:blipFill rotWithShape="1">
          <a:blip r:embed="rId5"/>
          <a:srcRect l="7953" t="17410" r="6246" b="8690"/>
          <a:stretch/>
        </p:blipFill>
        <p:spPr>
          <a:xfrm>
            <a:off x="7574507" y="1052775"/>
            <a:ext cx="2838736" cy="331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48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Kreisprozess nach Carnot – Schlussfolgerungen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052775"/>
            <a:ext cx="11232000" cy="55813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Der thermische Wirkungsgrad eines Carnot Prozesses besagt, wieviel Arbeit theoretisch maximal aus einem (idealen/reversiblen) Prozess gewonnen werden kann, der zwischen 2 bestimmten Wärmereservoirs (mit T</a:t>
            </a:r>
            <a:r>
              <a:rPr lang="de-CH" sz="2400" b="1" baseline="-25000" dirty="0"/>
              <a:t>H</a:t>
            </a:r>
            <a:r>
              <a:rPr lang="de-CH" sz="2400" b="1" dirty="0"/>
              <a:t> und T</a:t>
            </a:r>
            <a:r>
              <a:rPr lang="de-CH" sz="2400" b="1" baseline="-25000" dirty="0"/>
              <a:t>C</a:t>
            </a:r>
            <a:r>
              <a:rPr lang="de-CH" sz="2400" b="1" dirty="0"/>
              <a:t>) abläuft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Alle reversiblen Kreisprozesse, die zwischen denselben Wärmereservoirs arbeiten, haben denselben thermischen Wirkungsgrad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Thermische Wirkungsgrade von </a:t>
            </a:r>
            <a:r>
              <a:rPr lang="de-CH" sz="2400" b="1" dirty="0"/>
              <a:t>irreversiblen</a:t>
            </a:r>
            <a:r>
              <a:rPr lang="de-CH" sz="2400" dirty="0"/>
              <a:t> Kreisprozessen sind immer kleiner als von reversiblen Kreisprozessen zwischen den selben thermischen Reservoirs (da Irreversibilität Verlust von möglicher Arbeitsleistung bedeutet)</a:t>
            </a:r>
          </a:p>
        </p:txBody>
      </p:sp>
    </p:spTree>
    <p:extLst>
      <p:ext uri="{BB962C8B-B14F-4D97-AF65-F5344CB8AC3E}">
        <p14:creationId xmlns:p14="http://schemas.microsoft.com/office/powerpoint/2010/main" val="3878433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Entropie beschreibt 2 Dinge:</a:t>
            </a:r>
          </a:p>
          <a:p>
            <a:pPr marL="800100" lvl="1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Die Richtung, in welche ein Prozess spontan abläuft</a:t>
            </a:r>
          </a:p>
          <a:p>
            <a:pPr marL="800100" lvl="1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Mass für Irreversibilität eines Prozessablaufs    			              (Chemie: Mass der Unordnung)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Entropie S ist eine </a:t>
            </a:r>
            <a:r>
              <a:rPr lang="de-CH" sz="2400" b="1" dirty="0"/>
              <a:t>Zustandsgrösse </a:t>
            </a:r>
            <a:r>
              <a:rPr lang="de-CH" sz="2400" dirty="0"/>
              <a:t>und hat die Einheit </a:t>
            </a:r>
            <a:r>
              <a:rPr lang="de-CH" sz="2400" b="1" dirty="0"/>
              <a:t>J/K.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Erzeugte Entropie </a:t>
            </a:r>
            <a:r>
              <a:rPr lang="de-CH" sz="2400" dirty="0" err="1"/>
              <a:t>S</a:t>
            </a:r>
            <a:r>
              <a:rPr lang="de-CH" sz="2400" baseline="-25000" dirty="0" err="1"/>
              <a:t>erz</a:t>
            </a:r>
            <a:r>
              <a:rPr lang="de-CH" sz="2400" dirty="0"/>
              <a:t> ist jedoch </a:t>
            </a:r>
            <a:r>
              <a:rPr lang="de-CH" sz="2400" b="1" dirty="0"/>
              <a:t>keine Erhaltungsgrösse</a:t>
            </a:r>
            <a:r>
              <a:rPr lang="de-CH" sz="2400" dirty="0"/>
              <a:t> (Entropie wird bei</a:t>
            </a:r>
          </a:p>
          <a:p>
            <a:pPr>
              <a:lnSpc>
                <a:spcPts val="3400"/>
              </a:lnSpc>
            </a:pPr>
            <a:r>
              <a:rPr lang="de-CH" sz="2400" dirty="0"/>
              <a:t>     irreversiblen Prozessen produziert, kann jedoch nicht vernichtet werden)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Ein Prozess wird spontan immer in </a:t>
            </a:r>
            <a:r>
              <a:rPr lang="de-CH" sz="2400" b="1" dirty="0"/>
              <a:t>Richtung der zunehmenden Entropie</a:t>
            </a:r>
            <a:r>
              <a:rPr lang="de-CH" sz="2400" dirty="0"/>
              <a:t> verlaufen </a:t>
            </a:r>
          </a:p>
        </p:txBody>
      </p:sp>
    </p:spTree>
    <p:extLst>
      <p:ext uri="{BB962C8B-B14F-4D97-AF65-F5344CB8AC3E}">
        <p14:creationId xmlns:p14="http://schemas.microsoft.com/office/powerpoint/2010/main" val="3703365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Entropie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306286"/>
            <a:ext cx="11232000" cy="53278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Isentrope Prozesse:</a:t>
            </a:r>
            <a:br>
              <a:rPr lang="de-CH" sz="2400" b="1" dirty="0"/>
            </a:br>
            <a:r>
              <a:rPr lang="de-CH" sz="2400" dirty="0"/>
              <a:t>Prozess bei konstanter Entropie (Zustandsgrösse!)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Wichtig für heutige Übung:</a:t>
            </a:r>
            <a:br>
              <a:rPr lang="de-CH" sz="2400" dirty="0"/>
            </a:b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Mehr dazu in der nächsten Übung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714708" y="3317475"/>
            <a:ext cx="7267492" cy="8309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/>
              <a:t>Ein reversibler </a:t>
            </a:r>
            <a:r>
              <a:rPr lang="de-CH" sz="2400" b="1" dirty="0" err="1"/>
              <a:t>adiabater</a:t>
            </a:r>
            <a:r>
              <a:rPr lang="de-CH" sz="2400" b="1" dirty="0"/>
              <a:t> Prozess ist gleichzeitig ein isentroper Prozess</a:t>
            </a:r>
          </a:p>
        </p:txBody>
      </p:sp>
    </p:spTree>
    <p:extLst>
      <p:ext uri="{BB962C8B-B14F-4D97-AF65-F5344CB8AC3E}">
        <p14:creationId xmlns:p14="http://schemas.microsoft.com/office/powerpoint/2010/main" val="743539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Isentroper Prozess – ideale Gase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Verhältnis der spezifischen Wärmekapazitäten: 	</a:t>
                </a:r>
                <a14:m>
                  <m:oMath xmlns:m="http://schemas.openxmlformats.org/officeDocument/2006/math"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𝜿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de-CH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de-CH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𝒗</m:t>
                            </m:r>
                          </m:sub>
                        </m:sSub>
                      </m:den>
                    </m:f>
                  </m:oMath>
                </a14:m>
                <a:endParaRPr lang="de-CH" sz="2400" b="1" i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i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Für </a:t>
                </a:r>
                <a:r>
                  <a:rPr lang="de-CH" sz="2400" dirty="0" err="1"/>
                  <a:t>c</a:t>
                </a:r>
                <a:r>
                  <a:rPr lang="de-CH" sz="2400" baseline="-25000" dirty="0" err="1"/>
                  <a:t>p</a:t>
                </a:r>
                <a:r>
                  <a:rPr lang="de-CH" sz="2400" dirty="0"/>
                  <a:t> und c</a:t>
                </a:r>
                <a:r>
                  <a:rPr lang="de-CH" sz="2400" baseline="-25000" dirty="0"/>
                  <a:t>v</a:t>
                </a:r>
                <a:r>
                  <a:rPr lang="de-CH" sz="2400" dirty="0"/>
                  <a:t> konstant (also auch </a:t>
                </a:r>
                <a14:m>
                  <m:oMath xmlns:m="http://schemas.openxmlformats.org/officeDocument/2006/math"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𝜿</m:t>
                    </m:r>
                  </m:oMath>
                </a14:m>
                <a:r>
                  <a:rPr lang="de-CH" sz="2400" b="1" i="1" dirty="0"/>
                  <a:t> </a:t>
                </a:r>
                <a:r>
                  <a:rPr lang="de-CH" sz="2400" dirty="0"/>
                  <a:t>konstant) kann für einen isentropen Prozess folgendes geschrieben werden: </a:t>
                </a:r>
                <a:r>
                  <a:rPr lang="de-CH" sz="2400" b="1" i="1" dirty="0"/>
                  <a:t> 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i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i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i="1" dirty="0"/>
              </a:p>
              <a:p>
                <a:pPr>
                  <a:lnSpc>
                    <a:spcPts val="3400"/>
                  </a:lnSpc>
                </a:pPr>
                <a:r>
                  <a:rPr lang="de-CH" sz="2400" b="1" dirty="0">
                    <a:sym typeface="Wingdings"/>
                  </a:rPr>
                  <a:t>     </a:t>
                </a:r>
                <a:r>
                  <a:rPr lang="de-CH" sz="2400" b="1" i="1" dirty="0">
                    <a:sym typeface="Wingdings"/>
                  </a:rPr>
                  <a:t> </a:t>
                </a:r>
                <a:r>
                  <a:rPr lang="de-CH" sz="2400" b="1" dirty="0"/>
                  <a:t>eine isentrope Änderung ist ein polytroper Prozess </a:t>
                </a:r>
              </a:p>
              <a:p>
                <a:pPr>
                  <a:lnSpc>
                    <a:spcPts val="3400"/>
                  </a:lnSpc>
                </a:pPr>
                <a:r>
                  <a:rPr lang="de-CH" sz="2400" b="1" dirty="0"/>
                  <a:t>           mit Polytropenkoeffizient n =</a:t>
                </a:r>
                <a:r>
                  <a:rPr lang="de-CH" sz="2400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CH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𝜿</m:t>
                    </m:r>
                  </m:oMath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 rotWithShape="0">
                <a:blip r:embed="rId2"/>
                <a:stretch>
                  <a:fillRect l="-760" t="-14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4242217" y="3402767"/>
                <a:ext cx="2600794" cy="40011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000" b="1" i="1" smtClean="0"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de-CH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p>
                          <m:r>
                            <a:rPr lang="de-CH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𝜿</m:t>
                          </m:r>
                        </m:sup>
                      </m:sSup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𝒌𝒐𝒏𝒔𝒕</m:t>
                      </m:r>
                      <m:r>
                        <a:rPr lang="de-CH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2217" y="3402767"/>
                <a:ext cx="2600794" cy="400110"/>
              </a:xfrm>
              <a:prstGeom prst="rect">
                <a:avLst/>
              </a:prstGeom>
              <a:blipFill>
                <a:blip r:embed="rId3"/>
                <a:stretch>
                  <a:fillRect b="-2817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2071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5CDDB0D-8A25-48C4-BE5C-F42202C79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498" y="0"/>
            <a:ext cx="56450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893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endParaRPr lang="de-CH" sz="32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C80CDD6-C8F6-404D-9D88-15F9A226B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199" y="1880233"/>
            <a:ext cx="9081601" cy="309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06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6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</a:t>
            </a:r>
            <a:r>
              <a:rPr lang="de-CH" sz="1400"/>
              <a:t>	                 Thermodynamik </a:t>
            </a:r>
            <a:r>
              <a:rPr lang="de-CH" sz="1400" dirty="0"/>
              <a:t>I</a:t>
            </a:r>
            <a:endParaRPr lang="de-DE" sz="14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8" name="Fußzeilenplatzhalter 8">
            <a:extLst>
              <a:ext uri="{FF2B5EF4-FFF2-40B4-BE49-F238E27FC236}">
                <a16:creationId xmlns:a16="http://schemas.microsoft.com/office/drawing/2014/main" id="{5F80E509-8967-44FE-A003-EEE7B6733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Zweiter Hauptsatz der Thermodynamik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Reversible vs. Irreversible Prozesse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Kreisprozess nach Carnot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Thermischer Wirkungsgrad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Schlussfolgerungen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Entropie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Ideale Gase</a:t>
            </a:r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Zweiter Hauptsatz der Thermodynamik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Prozesse laufen </a:t>
            </a:r>
            <a:r>
              <a:rPr lang="de-CH" sz="2400" b="1" dirty="0"/>
              <a:t>spontan</a:t>
            </a:r>
            <a:r>
              <a:rPr lang="de-CH" sz="2400" dirty="0"/>
              <a:t> nur in eine vorgegebene Richtung ab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Beispiel: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Der zweite Hauptsatz erlaubt uns eine Aussage über folgende 2 Dinge zu machen:</a:t>
            </a:r>
          </a:p>
          <a:p>
            <a:pPr marL="800100" lvl="1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Richtung, in welche Prozess ablaufen wird</a:t>
            </a:r>
          </a:p>
          <a:p>
            <a:pPr marL="800100" lvl="1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Anteil der vorhandenen Energie, die in Arbeit umgewandelt werden kann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643" y="2143047"/>
            <a:ext cx="4277351" cy="230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015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Zweiter Hauptsatz der Thermodynamik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04000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2 Formulierungen für den zweiten Hauptsatz:</a:t>
            </a:r>
            <a:br>
              <a:rPr lang="de-CH" sz="2400" dirty="0"/>
            </a:br>
            <a:endParaRPr lang="de-CH" sz="2400" dirty="0"/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i="1" dirty="0"/>
              <a:t>Formulierung nach </a:t>
            </a:r>
            <a:r>
              <a:rPr lang="de-CH" sz="2400" b="1" i="1" dirty="0" err="1"/>
              <a:t>Clausius</a:t>
            </a:r>
            <a:r>
              <a:rPr lang="de-CH" sz="2400" b="1" i="1" dirty="0"/>
              <a:t>:</a:t>
            </a:r>
            <a:br>
              <a:rPr lang="de-CH" sz="2400" b="1" i="1" dirty="0"/>
            </a:br>
            <a:r>
              <a:rPr lang="de-CH" sz="2400" i="1" dirty="0"/>
              <a:t>Wärme kann nicht von selbst (spontan) von einem Körper mit tieferer Temperatur auf einen Körper mit höheren Temperatur übertragen werden.</a:t>
            </a:r>
            <a:br>
              <a:rPr lang="de-CH" sz="2400" i="1" dirty="0"/>
            </a:br>
            <a:endParaRPr lang="de-CH" sz="2400" i="1" dirty="0"/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b="1" i="1" dirty="0"/>
              <a:t>Formulierung nach Kelvin-Planck:</a:t>
            </a:r>
            <a:br>
              <a:rPr lang="de-CH" sz="2400" b="1" i="1" dirty="0"/>
            </a:br>
            <a:r>
              <a:rPr lang="de-CH" sz="2400" i="1" dirty="0"/>
              <a:t>Ein Kreisprozess kann zugeführte Wärme nicht zu 100% in Arbeit umwandeln.        Es gibt immer Abwärme.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endParaRPr lang="de-CH" sz="2400" b="1" i="1" dirty="0"/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endParaRPr lang="de-CH" sz="2400" b="1" i="1" dirty="0"/>
          </a:p>
        </p:txBody>
      </p:sp>
    </p:spTree>
    <p:extLst>
      <p:ext uri="{BB962C8B-B14F-4D97-AF65-F5344CB8AC3E}">
        <p14:creationId xmlns:p14="http://schemas.microsoft.com/office/powerpoint/2010/main" val="1722333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Zweiter Hauptsatz der Thermodynamik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052775"/>
            <a:ext cx="11539122" cy="55813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Erklärung zur Formulierung nach Kelvin-Planck: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1.Haupsatz würde bei linker Situation </a:t>
            </a:r>
            <a:r>
              <a:rPr lang="de-CH" sz="2400" dirty="0" err="1"/>
              <a:t>ver</a:t>
            </a:r>
            <a:r>
              <a:rPr lang="de-CH" sz="2400" dirty="0"/>
              <a:t>-</a:t>
            </a:r>
            <a:br>
              <a:rPr lang="de-CH" sz="2400" dirty="0"/>
            </a:br>
            <a:r>
              <a:rPr lang="de-CH" sz="2400" dirty="0"/>
              <a:t>langen, dass gesamte Wärme Q</a:t>
            </a:r>
            <a:r>
              <a:rPr lang="de-CH" sz="2400" baseline="-25000" dirty="0"/>
              <a:t>H </a:t>
            </a:r>
            <a:r>
              <a:rPr lang="de-CH" sz="2400" dirty="0"/>
              <a:t>zu Arbeit</a:t>
            </a:r>
            <a:br>
              <a:rPr lang="de-CH" sz="2400" dirty="0"/>
            </a:br>
            <a:r>
              <a:rPr lang="de-CH" sz="2400" dirty="0"/>
              <a:t>W</a:t>
            </a:r>
            <a:r>
              <a:rPr lang="de-CH" sz="2400" baseline="-25000" dirty="0"/>
              <a:t>KP </a:t>
            </a:r>
            <a:r>
              <a:rPr lang="de-CH" sz="2400" dirty="0"/>
              <a:t>umgewandelt wird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 2. Hauptsatz sagt nun aber, dass dies unmöglich ist, da jeder KP ein zweites Reservoir auf tieferer Temperatur braucht, an das Abwärme abgegeben werden kann </a:t>
            </a:r>
            <a:br>
              <a:rPr lang="de-CH" sz="2400" dirty="0"/>
            </a:br>
            <a:br>
              <a:rPr lang="de-CH" sz="2400" dirty="0"/>
            </a:br>
            <a:br>
              <a:rPr lang="de-CH" sz="2400" dirty="0"/>
            </a:br>
            <a:br>
              <a:rPr lang="de-CH" sz="2400" dirty="0"/>
            </a:br>
            <a:br>
              <a:rPr lang="de-CH" sz="2400" dirty="0"/>
            </a:br>
            <a:br>
              <a:rPr lang="de-CH" sz="2400" dirty="0"/>
            </a:br>
            <a:br>
              <a:rPr lang="de-CH" sz="2400" dirty="0"/>
            </a:br>
            <a:br>
              <a:rPr lang="de-CH" sz="2400" dirty="0"/>
            </a:br>
            <a:br>
              <a:rPr lang="de-CH" sz="2400" dirty="0"/>
            </a:br>
            <a:br>
              <a:rPr lang="de-CH" sz="2400" dirty="0"/>
            </a:br>
            <a:endParaRPr lang="de-CH" sz="2400" dirty="0"/>
          </a:p>
        </p:txBody>
      </p:sp>
      <p:sp>
        <p:nvSpPr>
          <p:cNvPr id="2" name="Rechteck 1"/>
          <p:cNvSpPr/>
          <p:nvPr/>
        </p:nvSpPr>
        <p:spPr>
          <a:xfrm>
            <a:off x="1469033" y="1642520"/>
            <a:ext cx="2660753" cy="77199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Reservoir, T</a:t>
            </a:r>
            <a:r>
              <a:rPr lang="de-CH" baseline="-25000" dirty="0">
                <a:solidFill>
                  <a:schemeClr val="tx1"/>
                </a:solidFill>
              </a:rPr>
              <a:t>H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8" name="Pfeil nach unten 7"/>
          <p:cNvSpPr/>
          <p:nvPr/>
        </p:nvSpPr>
        <p:spPr>
          <a:xfrm>
            <a:off x="2673866" y="2489051"/>
            <a:ext cx="251086" cy="41972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feld 8"/>
          <p:cNvSpPr txBox="1"/>
          <p:nvPr/>
        </p:nvSpPr>
        <p:spPr>
          <a:xfrm>
            <a:off x="2278502" y="2432332"/>
            <a:ext cx="520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Q</a:t>
            </a:r>
            <a:r>
              <a:rPr lang="de-CH" baseline="-25000" dirty="0"/>
              <a:t>H</a:t>
            </a:r>
            <a:endParaRPr lang="de-CH" dirty="0"/>
          </a:p>
        </p:txBody>
      </p:sp>
      <p:sp>
        <p:nvSpPr>
          <p:cNvPr id="10" name="Ellipse 9"/>
          <p:cNvSpPr/>
          <p:nvPr/>
        </p:nvSpPr>
        <p:spPr>
          <a:xfrm>
            <a:off x="2027415" y="2965494"/>
            <a:ext cx="1543987" cy="8094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dirty="0">
                <a:solidFill>
                  <a:schemeClr val="tx1"/>
                </a:solidFill>
              </a:rPr>
              <a:t>KP</a:t>
            </a:r>
          </a:p>
        </p:txBody>
      </p:sp>
      <p:sp>
        <p:nvSpPr>
          <p:cNvPr id="14" name="Pfeil nach rechts 13"/>
          <p:cNvSpPr/>
          <p:nvPr/>
        </p:nvSpPr>
        <p:spPr>
          <a:xfrm>
            <a:off x="3680085" y="3227821"/>
            <a:ext cx="449701" cy="284813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Textfeld 14"/>
          <p:cNvSpPr txBox="1"/>
          <p:nvPr/>
        </p:nvSpPr>
        <p:spPr>
          <a:xfrm>
            <a:off x="3625743" y="2854173"/>
            <a:ext cx="55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W</a:t>
            </a:r>
            <a:r>
              <a:rPr lang="de-CH" baseline="-25000" dirty="0"/>
              <a:t>KP</a:t>
            </a:r>
            <a:endParaRPr lang="de-CH" dirty="0"/>
          </a:p>
        </p:txBody>
      </p:sp>
      <p:sp>
        <p:nvSpPr>
          <p:cNvPr id="16" name="Rechteck 15"/>
          <p:cNvSpPr/>
          <p:nvPr/>
        </p:nvSpPr>
        <p:spPr>
          <a:xfrm>
            <a:off x="7160299" y="1642520"/>
            <a:ext cx="2660753" cy="77199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Reservoir, T</a:t>
            </a:r>
            <a:r>
              <a:rPr lang="de-CH" baseline="-25000" dirty="0">
                <a:solidFill>
                  <a:schemeClr val="tx1"/>
                </a:solidFill>
              </a:rPr>
              <a:t>H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7" name="Pfeil nach unten 16"/>
          <p:cNvSpPr/>
          <p:nvPr/>
        </p:nvSpPr>
        <p:spPr>
          <a:xfrm>
            <a:off x="8365132" y="2485407"/>
            <a:ext cx="251086" cy="41972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/>
          <p:cNvSpPr/>
          <p:nvPr/>
        </p:nvSpPr>
        <p:spPr>
          <a:xfrm>
            <a:off x="7718681" y="2976024"/>
            <a:ext cx="1543987" cy="8094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dirty="0">
                <a:solidFill>
                  <a:schemeClr val="tx1"/>
                </a:solidFill>
              </a:rPr>
              <a:t>KP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7979135" y="2486038"/>
            <a:ext cx="520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Q</a:t>
            </a:r>
            <a:r>
              <a:rPr lang="de-CH" baseline="-25000" dirty="0"/>
              <a:t>H</a:t>
            </a:r>
            <a:endParaRPr lang="de-CH" dirty="0"/>
          </a:p>
        </p:txBody>
      </p:sp>
      <p:sp>
        <p:nvSpPr>
          <p:cNvPr id="22" name="Pfeil nach rechts 21"/>
          <p:cNvSpPr/>
          <p:nvPr/>
        </p:nvSpPr>
        <p:spPr>
          <a:xfrm>
            <a:off x="9371351" y="3238351"/>
            <a:ext cx="449701" cy="284813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Textfeld 22"/>
          <p:cNvSpPr txBox="1"/>
          <p:nvPr/>
        </p:nvSpPr>
        <p:spPr>
          <a:xfrm>
            <a:off x="9238310" y="2854173"/>
            <a:ext cx="55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W</a:t>
            </a:r>
            <a:r>
              <a:rPr lang="de-CH" baseline="-25000" dirty="0"/>
              <a:t>KP</a:t>
            </a:r>
            <a:endParaRPr lang="de-CH" dirty="0"/>
          </a:p>
        </p:txBody>
      </p:sp>
      <p:sp>
        <p:nvSpPr>
          <p:cNvPr id="24" name="Rechteck 23"/>
          <p:cNvSpPr/>
          <p:nvPr/>
        </p:nvSpPr>
        <p:spPr>
          <a:xfrm>
            <a:off x="7160299" y="4414066"/>
            <a:ext cx="2660753" cy="771994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Reservoir, T</a:t>
            </a:r>
            <a:r>
              <a:rPr lang="de-CH" baseline="-25000" dirty="0">
                <a:solidFill>
                  <a:schemeClr val="tx1"/>
                </a:solidFill>
              </a:rPr>
              <a:t>C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5" name="Pfeil nach unten 24"/>
          <p:cNvSpPr/>
          <p:nvPr/>
        </p:nvSpPr>
        <p:spPr>
          <a:xfrm>
            <a:off x="8378872" y="3874719"/>
            <a:ext cx="251086" cy="419724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Textfeld 25"/>
          <p:cNvSpPr txBox="1"/>
          <p:nvPr/>
        </p:nvSpPr>
        <p:spPr>
          <a:xfrm>
            <a:off x="7966642" y="3802615"/>
            <a:ext cx="520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Q</a:t>
            </a:r>
            <a:r>
              <a:rPr lang="de-CH" baseline="-25000" dirty="0"/>
              <a:t>C</a:t>
            </a:r>
            <a:endParaRPr lang="de-CH" dirty="0"/>
          </a:p>
        </p:txBody>
      </p:sp>
      <p:sp>
        <p:nvSpPr>
          <p:cNvPr id="27" name="Textfeld 26"/>
          <p:cNvSpPr txBox="1"/>
          <p:nvPr/>
        </p:nvSpPr>
        <p:spPr>
          <a:xfrm>
            <a:off x="1474120" y="3965623"/>
            <a:ext cx="257080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/>
              <a:t>Perpetuum Mobile 2. Art</a:t>
            </a:r>
          </a:p>
        </p:txBody>
      </p:sp>
    </p:spTree>
    <p:extLst>
      <p:ext uri="{BB962C8B-B14F-4D97-AF65-F5344CB8AC3E}">
        <p14:creationId xmlns:p14="http://schemas.microsoft.com/office/powerpoint/2010/main" val="128701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Reversible vs. Irreversible Prozesse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Prozess ist </a:t>
            </a:r>
            <a:r>
              <a:rPr lang="de-CH" sz="2400" b="1" dirty="0"/>
              <a:t>reversibel </a:t>
            </a:r>
            <a:r>
              <a:rPr lang="de-CH" sz="2400" dirty="0"/>
              <a:t>resp. </a:t>
            </a:r>
            <a:r>
              <a:rPr lang="de-CH" sz="2400" b="1" dirty="0"/>
              <a:t>umkehrbar</a:t>
            </a:r>
            <a:r>
              <a:rPr lang="de-CH" sz="2400" dirty="0"/>
              <a:t> wenn Ausgangszustand im System und allen Teilen der Umgebung wieder hergestellt werden kann.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Bei einem reversiblen Prozess wird genau die abgeführte und verlustlos gespeicherte Energie benötigt um das System wieder in den Ausganszustand zurückzuführen.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Reale Prozesse sind immer irreversibel </a:t>
            </a:r>
          </a:p>
        </p:txBody>
      </p:sp>
    </p:spTree>
    <p:extLst>
      <p:ext uri="{BB962C8B-B14F-4D97-AF65-F5344CB8AC3E}">
        <p14:creationId xmlns:p14="http://schemas.microsoft.com/office/powerpoint/2010/main" val="895503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Kreisprozess nach Carnot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75683" y="1052776"/>
            <a:ext cx="7244488" cy="55813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Der Carnotprozess beschreibt einen idealisierten Kreisprozess, welcher aus 4 </a:t>
            </a:r>
            <a:r>
              <a:rPr lang="de-CH" sz="2400" b="1" dirty="0"/>
              <a:t>reversiblen</a:t>
            </a:r>
            <a:r>
              <a:rPr lang="de-CH" sz="2400" dirty="0"/>
              <a:t> Teilprozessen besteht: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1</a:t>
            </a:r>
            <a:r>
              <a:rPr lang="de-CH" sz="2400" dirty="0">
                <a:sym typeface="Wingdings" panose="05000000000000000000" pitchFamily="2" charset="2"/>
              </a:rPr>
              <a:t></a:t>
            </a:r>
            <a:r>
              <a:rPr lang="de-CH" sz="2400" dirty="0"/>
              <a:t>2: Adiabate Kompression (T</a:t>
            </a:r>
            <a:r>
              <a:rPr lang="de-CH" sz="2400" baseline="-25000" dirty="0"/>
              <a:t>C </a:t>
            </a:r>
            <a:r>
              <a:rPr lang="de-CH" sz="2400" dirty="0">
                <a:sym typeface="Wingdings" panose="05000000000000000000" pitchFamily="2" charset="2"/>
              </a:rPr>
              <a:t> </a:t>
            </a:r>
            <a:r>
              <a:rPr lang="de-CH" sz="2400" dirty="0"/>
              <a:t>T</a:t>
            </a:r>
            <a:r>
              <a:rPr lang="de-CH" sz="2400" baseline="-25000" dirty="0"/>
              <a:t>H</a:t>
            </a:r>
            <a:r>
              <a:rPr lang="de-CH" sz="2400" dirty="0">
                <a:sym typeface="Wingdings" panose="05000000000000000000" pitchFamily="2" charset="2"/>
              </a:rPr>
              <a:t>)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>
                <a:sym typeface="Wingdings" panose="05000000000000000000" pitchFamily="2" charset="2"/>
              </a:rPr>
              <a:t>23: Isotherme Expansion (Wärme Q</a:t>
            </a:r>
            <a:r>
              <a:rPr lang="de-CH" sz="2400" baseline="-25000" dirty="0">
                <a:sym typeface="Wingdings" panose="05000000000000000000" pitchFamily="2" charset="2"/>
              </a:rPr>
              <a:t>H</a:t>
            </a:r>
            <a:r>
              <a:rPr lang="de-CH" sz="2400" dirty="0">
                <a:sym typeface="Wingdings" panose="05000000000000000000" pitchFamily="2" charset="2"/>
              </a:rPr>
              <a:t> aus  		         Reservoir </a:t>
            </a:r>
            <a:r>
              <a:rPr lang="de-CH" sz="2400" dirty="0"/>
              <a:t>T</a:t>
            </a:r>
            <a:r>
              <a:rPr lang="de-CH" sz="2400" baseline="-25000" dirty="0"/>
              <a:t>H </a:t>
            </a:r>
            <a:r>
              <a:rPr lang="de-CH" sz="2400" dirty="0"/>
              <a:t>bezogen)</a:t>
            </a:r>
            <a:r>
              <a:rPr lang="de-CH" sz="2400" baseline="-25000" dirty="0">
                <a:sym typeface="Wingdings" panose="05000000000000000000" pitchFamily="2" charset="2"/>
              </a:rPr>
              <a:t> 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>
                <a:sym typeface="Wingdings" panose="05000000000000000000" pitchFamily="2" charset="2"/>
              </a:rPr>
              <a:t>34: Adiabate Expansion </a:t>
            </a:r>
            <a:r>
              <a:rPr lang="de-CH" sz="2400" dirty="0"/>
              <a:t>(T</a:t>
            </a:r>
            <a:r>
              <a:rPr lang="de-CH" sz="2400" baseline="-25000" dirty="0"/>
              <a:t>H </a:t>
            </a:r>
            <a:r>
              <a:rPr lang="de-CH" sz="2400" dirty="0">
                <a:sym typeface="Wingdings" panose="05000000000000000000" pitchFamily="2" charset="2"/>
              </a:rPr>
              <a:t> </a:t>
            </a:r>
            <a:r>
              <a:rPr lang="de-CH" sz="2400" dirty="0"/>
              <a:t>T</a:t>
            </a:r>
            <a:r>
              <a:rPr lang="de-CH" sz="2400" baseline="-25000" dirty="0"/>
              <a:t>C</a:t>
            </a:r>
            <a:r>
              <a:rPr lang="de-CH" sz="2400" dirty="0">
                <a:sym typeface="Wingdings" panose="05000000000000000000" pitchFamily="2" charset="2"/>
              </a:rPr>
              <a:t>)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>
                <a:sym typeface="Wingdings" panose="05000000000000000000" pitchFamily="2" charset="2"/>
              </a:rPr>
              <a:t>41: Isotherme Kompression (Wärme Q</a:t>
            </a:r>
            <a:r>
              <a:rPr lang="de-CH" sz="2400" baseline="-25000" dirty="0">
                <a:sym typeface="Wingdings" panose="05000000000000000000" pitchFamily="2" charset="2"/>
              </a:rPr>
              <a:t>C</a:t>
            </a:r>
            <a:r>
              <a:rPr lang="de-CH" sz="2400" dirty="0">
                <a:sym typeface="Wingdings" panose="05000000000000000000" pitchFamily="2" charset="2"/>
              </a:rPr>
              <a:t> an  	         Reservoir </a:t>
            </a:r>
            <a:r>
              <a:rPr lang="de-CH" sz="2400" dirty="0"/>
              <a:t>T</a:t>
            </a:r>
            <a:r>
              <a:rPr lang="de-CH" sz="2400" baseline="-25000" dirty="0"/>
              <a:t>C</a:t>
            </a:r>
            <a:r>
              <a:rPr lang="de-CH" sz="2400" dirty="0"/>
              <a:t> abgegeben) 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>
                <a:sym typeface="Wingdings" panose="05000000000000000000" pitchFamily="2" charset="2"/>
              </a:rPr>
              <a:t>Für die Temperaturen gilt also:</a:t>
            </a:r>
            <a:r>
              <a:rPr lang="de-CH" sz="2400" baseline="-25000" dirty="0">
                <a:sym typeface="Wingdings" panose="05000000000000000000" pitchFamily="2" charset="2"/>
              </a:rPr>
              <a:t> 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T</a:t>
            </a:r>
            <a:r>
              <a:rPr lang="de-CH" sz="2400" baseline="-25000" dirty="0"/>
              <a:t>1</a:t>
            </a:r>
            <a:r>
              <a:rPr lang="de-CH" sz="2400" dirty="0"/>
              <a:t> = T</a:t>
            </a:r>
            <a:r>
              <a:rPr lang="de-CH" sz="2400" baseline="-25000" dirty="0"/>
              <a:t>4</a:t>
            </a:r>
            <a:r>
              <a:rPr lang="de-CH" sz="2400" dirty="0"/>
              <a:t> = T</a:t>
            </a:r>
            <a:r>
              <a:rPr lang="de-CH" sz="2400" baseline="-25000" dirty="0"/>
              <a:t>C</a:t>
            </a: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r>
              <a:rPr lang="de-CH" sz="2400" dirty="0"/>
              <a:t>T</a:t>
            </a:r>
            <a:r>
              <a:rPr lang="de-CH" sz="2400" baseline="-25000" dirty="0"/>
              <a:t>2 </a:t>
            </a:r>
            <a:r>
              <a:rPr lang="de-CH" sz="2400" dirty="0"/>
              <a:t>= T</a:t>
            </a:r>
            <a:r>
              <a:rPr lang="de-CH" sz="2400" baseline="-25000" dirty="0"/>
              <a:t>3 </a:t>
            </a:r>
            <a:r>
              <a:rPr lang="de-CH" sz="2400" dirty="0"/>
              <a:t>=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/>
              <a:t>T</a:t>
            </a:r>
            <a:r>
              <a:rPr lang="de-CH" sz="2400" baseline="-25000" dirty="0"/>
              <a:t>H </a:t>
            </a:r>
            <a:endParaRPr lang="de-CH" sz="2400" dirty="0">
              <a:sym typeface="Wingdings" panose="05000000000000000000" pitchFamily="2" charset="2"/>
            </a:endParaRPr>
          </a:p>
          <a:p>
            <a:pPr marL="800100" lvl="1" indent="-342900">
              <a:lnSpc>
                <a:spcPts val="3400"/>
              </a:lnSpc>
              <a:buFont typeface="Symbol" panose="05050102010706020507" pitchFamily="18" charset="2"/>
              <a:buChar char="-"/>
            </a:pP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2487" y="934043"/>
            <a:ext cx="4320709" cy="586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806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783</Words>
  <Application>Microsoft Office PowerPoint</Application>
  <PresentationFormat>Breitbild</PresentationFormat>
  <Paragraphs>189</Paragraphs>
  <Slides>17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C2LbaFIiCA@student.ethz.ch</cp:lastModifiedBy>
  <cp:revision>169</cp:revision>
  <dcterms:created xsi:type="dcterms:W3CDTF">2015-09-14T10:44:56Z</dcterms:created>
  <dcterms:modified xsi:type="dcterms:W3CDTF">2018-11-08T23:08:42Z</dcterms:modified>
</cp:coreProperties>
</file>