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9" autoAdjust="0"/>
    <p:restoredTop sz="94660"/>
  </p:normalViewPr>
  <p:slideViewPr>
    <p:cSldViewPr snapToGrid="0">
      <p:cViewPr varScale="1">
        <p:scale>
          <a:sx n="81" d="100"/>
          <a:sy n="81" d="100"/>
        </p:scale>
        <p:origin x="89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Beispiel</a:t>
            </a:r>
          </a:p>
          <a:p>
            <a:r>
              <a:rPr lang="de-CH" b="0" dirty="0"/>
              <a:t>Hinweis nochmals: Fehler in Rohner ZF bei Formel für s(</a:t>
            </a:r>
            <a:r>
              <a:rPr lang="de-CH" b="0" dirty="0" err="1"/>
              <a:t>T,v</a:t>
            </a:r>
            <a:r>
              <a:rPr lang="de-CH" b="0" dirty="0"/>
              <a:t>) mit Vorzeichen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413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 = 1/Ro -&gt; v = </a:t>
            </a:r>
            <a:r>
              <a:rPr lang="de-CH" dirty="0" err="1"/>
              <a:t>konst</a:t>
            </a:r>
            <a:r>
              <a:rPr lang="de-CH" dirty="0"/>
              <a:t>.</a:t>
            </a:r>
          </a:p>
          <a:p>
            <a:r>
              <a:rPr lang="de-CH" dirty="0"/>
              <a:t>c(T): nur eine spezifische Wärmekapazität bei inkompressiblen Flüssigkeiten, nicht mehr </a:t>
            </a:r>
            <a:r>
              <a:rPr lang="de-CH" dirty="0" err="1"/>
              <a:t>c_v</a:t>
            </a:r>
            <a:r>
              <a:rPr lang="de-CH" dirty="0"/>
              <a:t> und </a:t>
            </a:r>
            <a:r>
              <a:rPr lang="de-CH" dirty="0" err="1"/>
              <a:t>c_p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5808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Beispiel für Grenztemperaturen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247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Düse: links höherer Druck als rechts (Fluid staut sich bei geringer Geschwindigkeit vor der Verengung)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973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06.12.2018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06.12.2018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06.12.2018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8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0A3D910E-1205-4F62-B3E4-627DFBBD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11495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Eigenschaften technischer Komponenten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Düse: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Diffusor:</a:t>
            </a:r>
          </a:p>
        </p:txBody>
      </p:sp>
      <p:sp>
        <p:nvSpPr>
          <p:cNvPr id="7" name="Flussdiagramm: Manuelle Verarbeitung 6"/>
          <p:cNvSpPr/>
          <p:nvPr/>
        </p:nvSpPr>
        <p:spPr>
          <a:xfrm rot="16200000">
            <a:off x="3095471" y="1940465"/>
            <a:ext cx="1484026" cy="128165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1766339" y="2581294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4754386" y="2564621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1344744" y="1918290"/>
            <a:ext cx="1713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Geringe Geschwindigkeit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616350" y="1912575"/>
            <a:ext cx="1713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Hohe Geschwindigkeit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973012" y="1897186"/>
            <a:ext cx="45057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Verengung der Strömung und somit Beschleunigung des </a:t>
            </a:r>
            <a:r>
              <a:rPr lang="de-CH" sz="2000" dirty="0" err="1"/>
              <a:t>Fluids</a:t>
            </a:r>
            <a:r>
              <a:rPr lang="de-CH" sz="2000" dirty="0"/>
              <a:t> durch Druckdifferenz. Dabei wird keine Arbeit geleistet. </a:t>
            </a:r>
          </a:p>
        </p:txBody>
      </p:sp>
      <p:sp>
        <p:nvSpPr>
          <p:cNvPr id="13" name="Flussdiagramm: Manuelle Verarbeitung 12"/>
          <p:cNvSpPr/>
          <p:nvPr/>
        </p:nvSpPr>
        <p:spPr>
          <a:xfrm rot="5400000">
            <a:off x="3095471" y="4552928"/>
            <a:ext cx="1484026" cy="128165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1766338" y="5186262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4757592" y="5193757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4682554" y="4520994"/>
            <a:ext cx="1713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Geringe Geschwindigkeit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380660" y="4476492"/>
            <a:ext cx="1713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Hohe Geschwindigkeit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973012" y="4520994"/>
            <a:ext cx="43807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Erweiterung des Strömungsquerschnitts und somit Abbremsung des </a:t>
            </a:r>
            <a:r>
              <a:rPr lang="de-CH" sz="2000" dirty="0" err="1"/>
              <a:t>Fluids</a:t>
            </a:r>
            <a:r>
              <a:rPr lang="de-CH" sz="2000" dirty="0"/>
              <a:t>. Keine Arbeit geleistet. </a:t>
            </a:r>
          </a:p>
        </p:txBody>
      </p:sp>
    </p:spTree>
    <p:extLst>
      <p:ext uri="{BB962C8B-B14F-4D97-AF65-F5344CB8AC3E}">
        <p14:creationId xmlns:p14="http://schemas.microsoft.com/office/powerpoint/2010/main" val="81358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Eigenschaften technischer Komponenten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Kondensator: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Verdampfer:</a:t>
            </a:r>
          </a:p>
        </p:txBody>
      </p:sp>
      <p:sp>
        <p:nvSpPr>
          <p:cNvPr id="2" name="Rechteck 1"/>
          <p:cNvSpPr/>
          <p:nvPr/>
        </p:nvSpPr>
        <p:spPr>
          <a:xfrm>
            <a:off x="2608733" y="2239271"/>
            <a:ext cx="2653260" cy="738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256674" y="2608312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5459809" y="2608313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256674" y="2221087"/>
            <a:ext cx="171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gasförmig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534495" y="2221087"/>
            <a:ext cx="171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flüssig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307547" y="2128754"/>
            <a:ext cx="43332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Fluid wird meist durch Abkühlen von gasförmigen in flüssigen Aggregatszustand überführt. Keine Arbeit wird geleistet. </a:t>
            </a:r>
          </a:p>
        </p:txBody>
      </p:sp>
      <p:sp>
        <p:nvSpPr>
          <p:cNvPr id="12" name="Pfeil nach rechts 11"/>
          <p:cNvSpPr/>
          <p:nvPr/>
        </p:nvSpPr>
        <p:spPr>
          <a:xfrm rot="16200000">
            <a:off x="3574711" y="1944835"/>
            <a:ext cx="820814" cy="367837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4121368" y="1569161"/>
                <a:ext cx="453454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368" y="1569161"/>
                <a:ext cx="453454" cy="377989"/>
              </a:xfrm>
              <a:prstGeom prst="rect">
                <a:avLst/>
              </a:prstGeom>
              <a:blipFill rotWithShape="0">
                <a:blip r:embed="rId2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hteck 13"/>
          <p:cNvSpPr/>
          <p:nvPr/>
        </p:nvSpPr>
        <p:spPr>
          <a:xfrm>
            <a:off x="2605425" y="4520274"/>
            <a:ext cx="2653260" cy="738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1272500" y="4881821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5437367" y="4874326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392082" y="4414894"/>
            <a:ext cx="171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flüssig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438593" y="4414894"/>
            <a:ext cx="171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gasförmig</a:t>
            </a:r>
          </a:p>
        </p:txBody>
      </p:sp>
      <p:sp>
        <p:nvSpPr>
          <p:cNvPr id="19" name="Pfeil nach rechts 18"/>
          <p:cNvSpPr/>
          <p:nvPr/>
        </p:nvSpPr>
        <p:spPr>
          <a:xfrm rot="5400000">
            <a:off x="3566288" y="4211397"/>
            <a:ext cx="820814" cy="367837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4052527" y="3984908"/>
                <a:ext cx="453454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2527" y="3984908"/>
                <a:ext cx="453454" cy="377989"/>
              </a:xfrm>
              <a:prstGeom prst="rect">
                <a:avLst/>
              </a:prstGeom>
              <a:blipFill rotWithShape="0">
                <a:blip r:embed="rId3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21"/>
          <p:cNvSpPr txBox="1"/>
          <p:nvPr/>
        </p:nvSpPr>
        <p:spPr>
          <a:xfrm>
            <a:off x="7248369" y="4322561"/>
            <a:ext cx="43332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Durch Zuführen thermischer Energie wird Fluid von flüssigen in gasförmigen Zustand umgewandelt. Keine Arbeit wird geleistet.</a:t>
            </a:r>
          </a:p>
        </p:txBody>
      </p:sp>
    </p:spTree>
    <p:extLst>
      <p:ext uri="{BB962C8B-B14F-4D97-AF65-F5344CB8AC3E}">
        <p14:creationId xmlns:p14="http://schemas.microsoft.com/office/powerpoint/2010/main" val="1301264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Eigenschaften technischer Komponenten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Drosselelement / Ventil:</a:t>
            </a:r>
          </a:p>
        </p:txBody>
      </p:sp>
      <p:sp>
        <p:nvSpPr>
          <p:cNvPr id="2" name="Flussdiagramm: Verbindungsstelle 1"/>
          <p:cNvSpPr/>
          <p:nvPr/>
        </p:nvSpPr>
        <p:spPr>
          <a:xfrm>
            <a:off x="2814772" y="2614547"/>
            <a:ext cx="959370" cy="981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Gerader Verbinder 7"/>
          <p:cNvCxnSpPr>
            <a:stCxn id="2" idx="1"/>
            <a:endCxn id="2" idx="5"/>
          </p:cNvCxnSpPr>
          <p:nvPr/>
        </p:nvCxnSpPr>
        <p:spPr>
          <a:xfrm>
            <a:off x="2955268" y="2758336"/>
            <a:ext cx="678378" cy="6942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r Verbinder 9"/>
          <p:cNvCxnSpPr>
            <a:stCxn id="2" idx="3"/>
            <a:endCxn id="2" idx="7"/>
          </p:cNvCxnSpPr>
          <p:nvPr/>
        </p:nvCxnSpPr>
        <p:spPr>
          <a:xfrm flipV="1">
            <a:off x="2955268" y="2758336"/>
            <a:ext cx="678378" cy="6942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279822" y="3097980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4042934" y="3097980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1222730" y="2704502"/>
            <a:ext cx="145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Hoher Druck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945355" y="2704502"/>
            <a:ext cx="145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Tiefer Druck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6468256" y="1836295"/>
                <a:ext cx="511914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000" dirty="0"/>
                  <a:t>Fluid entspannt sich von hohen Druck auf tiefen Druck ohne Arbeit zu leisten.</a:t>
                </a:r>
              </a:p>
              <a:p>
                <a:endParaRPr lang="de-CH" sz="2000" dirty="0"/>
              </a:p>
              <a:p>
                <a:r>
                  <a:rPr lang="de-CH" sz="2000" dirty="0"/>
                  <a:t>Wenn adiabat und keine KE sowie PE gilt gemäss 1. HS für offene Systeme:</a:t>
                </a:r>
              </a:p>
              <a:p>
                <a:endParaRPr lang="de-CH" sz="2000" dirty="0"/>
              </a:p>
              <a:p>
                <a:pPr algn="ctr"/>
                <a14:m>
                  <m:oMath xmlns:m="http://schemas.openxmlformats.org/officeDocument/2006/math">
                    <m:r>
                      <a:rPr lang="de-CH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CH" sz="2000" b="1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de-CH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0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acc>
                    <m:r>
                      <a:rPr lang="de-CH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de-CH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de-CH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de-CH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CH" sz="2000" b="1" dirty="0"/>
                  <a:t> </a:t>
                </a:r>
              </a:p>
              <a:p>
                <a:pPr algn="ctr"/>
                <a:endParaRPr lang="de-CH" sz="2000" b="1" dirty="0"/>
              </a:p>
              <a:p>
                <a:r>
                  <a:rPr lang="de-CH" sz="2000" dirty="0"/>
                  <a:t>Das heisst Drosselelemente sind oft </a:t>
                </a:r>
                <a:r>
                  <a:rPr lang="de-CH" sz="2000" b="1" dirty="0" err="1"/>
                  <a:t>isenthalp</a:t>
                </a:r>
                <a:r>
                  <a:rPr lang="de-CH" sz="2000" dirty="0"/>
                  <a:t>!</a:t>
                </a: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256" y="1836295"/>
                <a:ext cx="5119141" cy="2862322"/>
              </a:xfrm>
              <a:prstGeom prst="rect">
                <a:avLst/>
              </a:prstGeom>
              <a:blipFill>
                <a:blip r:embed="rId2"/>
                <a:stretch>
                  <a:fillRect l="-1190" t="-1064" r="-2143" b="-276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897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Entropie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Entropiedifferenzen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Entropiebilanz für geschlossene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Entropiebilanz für 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Eigenschaften technischer Komponenten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</a:t>
            </a:r>
            <a:r>
              <a:rPr lang="de-CH" sz="2400" b="1" dirty="0"/>
              <a:t>Entropie S</a:t>
            </a:r>
            <a:r>
              <a:rPr lang="de-CH" sz="2400" dirty="0"/>
              <a:t> ist eine </a:t>
            </a:r>
            <a:r>
              <a:rPr lang="de-CH" sz="2400" b="1" dirty="0"/>
              <a:t>Zustandsgrösse.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Entropiedifferenz</a:t>
            </a:r>
            <a:r>
              <a:rPr lang="de-CH" sz="2400" dirty="0"/>
              <a:t> S</a:t>
            </a:r>
            <a:r>
              <a:rPr lang="de-CH" sz="2400" baseline="-25000" dirty="0"/>
              <a:t>1</a:t>
            </a:r>
            <a:r>
              <a:rPr lang="de-CH" sz="2400" dirty="0"/>
              <a:t> – S</a:t>
            </a:r>
            <a:r>
              <a:rPr lang="de-CH" sz="2400" baseline="-25000" dirty="0"/>
              <a:t>2</a:t>
            </a:r>
            <a:r>
              <a:rPr lang="de-CH" sz="2400" dirty="0"/>
              <a:t> ist </a:t>
            </a:r>
            <a:r>
              <a:rPr lang="de-CH" sz="2400" b="1" dirty="0"/>
              <a:t>unabhängig</a:t>
            </a:r>
            <a:r>
              <a:rPr lang="de-CH" sz="2400" dirty="0"/>
              <a:t> ob reversibler oder irreversibler Prozess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 Prozess wird spontan immer in </a:t>
            </a:r>
            <a:r>
              <a:rPr lang="de-CH" sz="2400" b="1" dirty="0"/>
              <a:t>Richtung zunehmender Entropie</a:t>
            </a:r>
            <a:r>
              <a:rPr lang="de-CH" sz="2400" dirty="0"/>
              <a:t> verlaufen </a:t>
            </a:r>
          </a:p>
          <a:p>
            <a:pPr>
              <a:lnSpc>
                <a:spcPts val="3400"/>
              </a:lnSpc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erzeugte Entropie </a:t>
            </a:r>
            <a:r>
              <a:rPr lang="de-CH" sz="2400" b="1" dirty="0" err="1"/>
              <a:t>S</a:t>
            </a:r>
            <a:r>
              <a:rPr lang="de-CH" sz="2400" b="1" baseline="-25000" dirty="0" err="1"/>
              <a:t>erz</a:t>
            </a:r>
            <a:r>
              <a:rPr lang="de-CH" sz="2400" b="1" dirty="0"/>
              <a:t> </a:t>
            </a:r>
            <a:r>
              <a:rPr lang="de-CH" sz="2400" dirty="0"/>
              <a:t>ist jedoch </a:t>
            </a:r>
            <a:r>
              <a:rPr lang="de-CH" sz="2400" b="1" dirty="0"/>
              <a:t>keine Erhaltungsgrösse</a:t>
            </a:r>
            <a:r>
              <a:rPr lang="de-CH" sz="2400" dirty="0"/>
              <a:t>. Entropie wird bei irreversiblen Prozessen erzeugt und kann nicht vernichtet werden.</a:t>
            </a:r>
            <a:br>
              <a:rPr lang="de-CH" sz="2400" dirty="0"/>
            </a:br>
            <a:r>
              <a:rPr lang="de-CH" sz="2400" b="1" dirty="0"/>
              <a:t>Beispiel:</a:t>
            </a:r>
            <a:r>
              <a:rPr lang="de-CH" sz="2400" dirty="0"/>
              <a:t> Nach einem Zyklus in einem Kreisprozess nimmt Zustandsfunktion S wieder den selben Wert an. Ist der Kreisprozess jedoch nicht reversibel, wurde Entropie erzeugt und folglich </a:t>
            </a:r>
            <a:r>
              <a:rPr lang="de-CH" sz="2400" dirty="0" err="1"/>
              <a:t>S</a:t>
            </a:r>
            <a:r>
              <a:rPr lang="de-CH" sz="2400" baseline="-25000" dirty="0" err="1"/>
              <a:t>erz</a:t>
            </a:r>
            <a:r>
              <a:rPr lang="de-CH" sz="2400" dirty="0"/>
              <a:t> &gt; 0.</a:t>
            </a:r>
          </a:p>
        </p:txBody>
      </p:sp>
    </p:spTree>
    <p:extLst>
      <p:ext uri="{BB962C8B-B14F-4D97-AF65-F5344CB8AC3E}">
        <p14:creationId xmlns:p14="http://schemas.microsoft.com/office/powerpoint/2010/main" val="1311923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16570"/>
                <a:ext cx="11232000" cy="52175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Wichtig: </a:t>
                </a:r>
                <a:r>
                  <a:rPr lang="de-CH" sz="2400" dirty="0"/>
                  <a:t>Sprechen wir von Entropiedifferenzen </a:t>
                </a:r>
                <a14:m>
                  <m:oMath xmlns:m="http://schemas.openxmlformats.org/officeDocument/2006/math">
                    <m:r>
                      <a:rPr lang="de-CH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sz="2400" dirty="0"/>
                  <a:t>betrachten wir, wie sich die Zustandsfunktion S zweier Zustände unterscheidet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Es gibt folgende Möglichkeiten um Entropiedifferenzen zu berechnen: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Reale Stoffe: Tabellen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Ideale Gase:	1.) Tabellen</a:t>
                </a:r>
              </a:p>
              <a:p>
                <a:pPr lvl="6">
                  <a:lnSpc>
                    <a:spcPts val="3400"/>
                  </a:lnSpc>
                </a:pPr>
                <a:r>
                  <a:rPr lang="de-CH" sz="2400" dirty="0"/>
                  <a:t>2.) Formel mit spezifischen Wärmekapazitäten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Inkompressible Flüssigkeiten: Formel mit spezifischen Wärmekapazitäten	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 err="1"/>
                  <a:t>TdS</a:t>
                </a:r>
                <a:r>
                  <a:rPr lang="de-CH" sz="2400" dirty="0"/>
                  <a:t>-Gleichungen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>
                  <a:lnSpc>
                    <a:spcPts val="3400"/>
                  </a:lnSpc>
                </a:pP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16570"/>
                <a:ext cx="11232000" cy="5217521"/>
              </a:xfrm>
              <a:prstGeom prst="rect">
                <a:avLst/>
              </a:prstGeom>
              <a:blipFill rotWithShape="0">
                <a:blip r:embed="rId2"/>
                <a:stretch>
                  <a:fillRect l="-760" t="-23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9744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 – ideale Gase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146748"/>
            <a:ext cx="11232000" cy="54873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Bestimmung mit Tabellen: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Bestimmung mit Formel: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t="12168" b="11865"/>
          <a:stretch/>
        </p:blipFill>
        <p:spPr>
          <a:xfrm>
            <a:off x="2869164" y="1738859"/>
            <a:ext cx="6229865" cy="9144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164" y="3598346"/>
            <a:ext cx="6229865" cy="228589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40357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 – inkompressible Flüssigkeiten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inkompressible Stoffe gilt 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𝒄𝒐𝒏𝒔𝒕</m:t>
                    </m:r>
                  </m:oMath>
                </a14:m>
                <a:r>
                  <a:rPr lang="de-CH" sz="2400" dirty="0"/>
                  <a:t>:</a:t>
                </a: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r>
                  <a:rPr lang="de-CH" sz="2400" dirty="0"/>
                  <a:t>Resp. für c = </a:t>
                </a:r>
                <a:r>
                  <a:rPr lang="de-CH" sz="2400" dirty="0" err="1"/>
                  <a:t>const</a:t>
                </a:r>
                <a:r>
                  <a:rPr lang="de-CH" sz="2400" dirty="0"/>
                  <a:t>: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3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785015" y="2031168"/>
                <a:ext cx="4482060" cy="106259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f>
                            <m:f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𝒅𝑻</m:t>
                              </m:r>
                            </m:num>
                            <m:den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015" y="2031168"/>
                <a:ext cx="4482060" cy="10625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785015" y="4169764"/>
                <a:ext cx="4482060" cy="74738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𝒍𝒏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015" y="4169764"/>
                <a:ext cx="4482060" cy="7473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32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Entropiebilanz für geschlossene Systeme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Entropiebilanz für einen Prozess 1</a:t>
                </a:r>
                <a:r>
                  <a:rPr lang="de-CH" sz="2400" dirty="0">
                    <a:sym typeface="Wingdings" panose="05000000000000000000" pitchFamily="2" charset="2"/>
                  </a:rPr>
                  <a:t>2 in einem geschlossenen System mit konstanten Temperaturen an Systemgrenzen lautet: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>
                    <a:sym typeface="Wingdings" panose="05000000000000000000" pitchFamily="2" charset="2"/>
                  </a:rPr>
                  <a:t>T</a:t>
                </a:r>
                <a:r>
                  <a:rPr lang="de-CH" sz="2400" baseline="-25000" dirty="0">
                    <a:sym typeface="Wingdings" panose="05000000000000000000" pitchFamily="2" charset="2"/>
                  </a:rPr>
                  <a:t>G</a:t>
                </a:r>
                <a:r>
                  <a:rPr lang="de-CH" sz="2400" dirty="0">
                    <a:sym typeface="Wingdings" panose="05000000000000000000" pitchFamily="2" charset="2"/>
                  </a:rPr>
                  <a:t>: Temperatur an Systemgrenze, bei welcher Wärme übertragen wird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>
                    <a:sym typeface="Wingdings" panose="05000000000000000000" pitchFamily="2" charset="2"/>
                  </a:rPr>
                  <a:t>Ein </a:t>
                </a:r>
                <a:r>
                  <a:rPr lang="de-CH" sz="2400" b="1" dirty="0" err="1">
                    <a:sym typeface="Wingdings" panose="05000000000000000000" pitchFamily="2" charset="2"/>
                  </a:rPr>
                  <a:t>adiabater</a:t>
                </a:r>
                <a:r>
                  <a:rPr lang="de-CH" sz="2400" b="1" dirty="0">
                    <a:sym typeface="Wingdings" panose="05000000000000000000" pitchFamily="2" charset="2"/>
                  </a:rPr>
                  <a:t> und reversibler Prozess ist gleichzeitig isentrop!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>
                    <a:sym typeface="Wingdings" panose="05000000000000000000" pitchFamily="2" charset="2"/>
                  </a:rPr>
                  <a:t>Gleichung hat Einheit </a:t>
                </a:r>
                <a:r>
                  <a:rPr lang="de-CH" sz="2400" b="1" dirty="0">
                    <a:sym typeface="Wingdings" panose="05000000000000000000" pitchFamily="2" charset="2"/>
                  </a:rPr>
                  <a:t>J/K</a:t>
                </a: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b="1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 err="1">
                    <a:sym typeface="Wingdings" panose="05000000000000000000" pitchFamily="2" charset="2"/>
                  </a:rPr>
                  <a:t>Clausius</a:t>
                </a:r>
                <a:r>
                  <a:rPr lang="de-CH" sz="2400" dirty="0">
                    <a:sym typeface="Wingdings" panose="05000000000000000000" pitchFamily="2" charset="2"/>
                  </a:rPr>
                  <a:t> Ungleichung:     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de-CH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𝜹</m:t>
                            </m:r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𝑮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𝟎</m:t>
                    </m:r>
                  </m:oMath>
                </a14:m>
                <a:endParaRPr lang="de-CH" sz="2400" b="1" dirty="0">
                  <a:sym typeface="Wingdings" panose="05000000000000000000" pitchFamily="2" charset="2"/>
                </a:endParaRPr>
              </a:p>
              <a:p>
                <a:pPr>
                  <a:lnSpc>
                    <a:spcPts val="3400"/>
                  </a:lnSpc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3"/>
                <a:stretch>
                  <a:fillRect l="-760" t="-33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929389" y="2383435"/>
                <a:ext cx="4444585" cy="100944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𝒆𝒓𝒛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sup>
                        <m:e>
                          <m:f>
                            <m:f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389" y="2383435"/>
                <a:ext cx="4444585" cy="10094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6265889" y="2377216"/>
            <a:ext cx="3942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err="1"/>
              <a:t>S</a:t>
            </a:r>
            <a:r>
              <a:rPr lang="de-CH" sz="2000" b="1" baseline="-25000" dirty="0" err="1"/>
              <a:t>erz</a:t>
            </a:r>
            <a:r>
              <a:rPr lang="de-CH" sz="2000" b="1" baseline="-25000" dirty="0"/>
              <a:t> </a:t>
            </a:r>
            <a:r>
              <a:rPr lang="de-CH" sz="2000" b="1" dirty="0"/>
              <a:t>= 0	       </a:t>
            </a:r>
            <a:r>
              <a:rPr lang="de-CH" sz="2000" b="1" dirty="0">
                <a:sym typeface="Wingdings" panose="05000000000000000000" pitchFamily="2" charset="2"/>
              </a:rPr>
              <a:t> reversibler Prozess</a:t>
            </a:r>
          </a:p>
          <a:p>
            <a:r>
              <a:rPr lang="de-CH" sz="2000" b="1">
                <a:sym typeface="Wingdings" panose="05000000000000000000" pitchFamily="2" charset="2"/>
              </a:rPr>
              <a:t>Q = 0</a:t>
            </a:r>
            <a:r>
              <a:rPr lang="de-CH" sz="2000" b="1" dirty="0">
                <a:sym typeface="Wingdings" panose="05000000000000000000" pitchFamily="2" charset="2"/>
              </a:rPr>
              <a:t>	        </a:t>
            </a:r>
            <a:r>
              <a:rPr lang="de-CH" sz="2000" b="1" dirty="0" err="1">
                <a:sym typeface="Wingdings" panose="05000000000000000000" pitchFamily="2" charset="2"/>
              </a:rPr>
              <a:t>adiabater</a:t>
            </a:r>
            <a:r>
              <a:rPr lang="de-CH" sz="2000" b="1" dirty="0">
                <a:sym typeface="Wingdings" panose="05000000000000000000" pitchFamily="2" charset="2"/>
              </a:rPr>
              <a:t> Prozess</a:t>
            </a:r>
          </a:p>
          <a:p>
            <a:r>
              <a:rPr lang="de-CH" sz="2000" b="1" dirty="0">
                <a:sym typeface="Wingdings" panose="05000000000000000000" pitchFamily="2" charset="2"/>
              </a:rPr>
              <a:t>S</a:t>
            </a:r>
            <a:r>
              <a:rPr lang="de-CH" sz="2000" b="1" baseline="-25000" dirty="0">
                <a:sym typeface="Wingdings" panose="05000000000000000000" pitchFamily="2" charset="2"/>
              </a:rPr>
              <a:t>2</a:t>
            </a:r>
            <a:r>
              <a:rPr lang="de-CH" sz="2000" b="1" dirty="0">
                <a:sym typeface="Wingdings" panose="05000000000000000000" pitchFamily="2" charset="2"/>
              </a:rPr>
              <a:t> – S</a:t>
            </a:r>
            <a:r>
              <a:rPr lang="de-CH" sz="2000" b="1" baseline="-25000" dirty="0">
                <a:sym typeface="Wingdings" panose="05000000000000000000" pitchFamily="2" charset="2"/>
              </a:rPr>
              <a:t>1</a:t>
            </a:r>
            <a:r>
              <a:rPr lang="de-CH" sz="2000" b="1" dirty="0">
                <a:sym typeface="Wingdings" panose="05000000000000000000" pitchFamily="2" charset="2"/>
              </a:rPr>
              <a:t> = 0      isentroper Prozess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2805332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Entropiebilanz für 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Analog zur Energie wird auch Entropie über Massenströme in ein System hineingeführt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Entropiebilanz für offene Systeme lautet: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Gleichung hat die Einheit </a:t>
            </a:r>
            <a:r>
              <a:rPr lang="de-CH" sz="2400" b="1" dirty="0"/>
              <a:t>W/K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t="11437" b="11531"/>
          <a:stretch/>
        </p:blipFill>
        <p:spPr>
          <a:xfrm>
            <a:off x="2910492" y="3306504"/>
            <a:ext cx="6347013" cy="118334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86586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Eigenschaften technischer Komponenten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81660"/>
            <a:ext cx="11232000" cy="53524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 Turbine: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Kompressor/Pumpe:</a:t>
            </a:r>
          </a:p>
        </p:txBody>
      </p:sp>
      <p:sp>
        <p:nvSpPr>
          <p:cNvPr id="2" name="Flussdiagramm: Manuelle Verarbeitung 1"/>
          <p:cNvSpPr/>
          <p:nvPr/>
        </p:nvSpPr>
        <p:spPr>
          <a:xfrm rot="5400000">
            <a:off x="3297835" y="2127842"/>
            <a:ext cx="1484026" cy="128165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1983696" y="2761175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4836826" y="2757428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feil nach rechts 9"/>
          <p:cNvSpPr/>
          <p:nvPr/>
        </p:nvSpPr>
        <p:spPr>
          <a:xfrm rot="16200000">
            <a:off x="3629441" y="1842739"/>
            <a:ext cx="820814" cy="367837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4227224" y="1561286"/>
                <a:ext cx="453454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224" y="1561286"/>
                <a:ext cx="453454" cy="37798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4866516" y="2111097"/>
            <a:ext cx="145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tiefer Druck</a:t>
            </a:r>
          </a:p>
          <a:p>
            <a:r>
              <a:rPr lang="de-CH" dirty="0"/>
              <a:t>(tiefe </a:t>
            </a:r>
            <a:r>
              <a:rPr lang="de-CH" dirty="0" err="1"/>
              <a:t>Temp</a:t>
            </a:r>
            <a:r>
              <a:rPr lang="de-CH" dirty="0"/>
              <a:t>.)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835043" y="2086096"/>
            <a:ext cx="145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Hoher Druck</a:t>
            </a:r>
          </a:p>
          <a:p>
            <a:r>
              <a:rPr lang="de-CH" dirty="0"/>
              <a:t>(hohe </a:t>
            </a:r>
            <a:r>
              <a:rPr lang="de-CH" dirty="0" err="1"/>
              <a:t>Temp</a:t>
            </a:r>
            <a:r>
              <a:rPr lang="de-CH" dirty="0"/>
              <a:t>.)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55239" y="2026657"/>
            <a:ext cx="3919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Fluid entspannt sich von hohen auf tieferes Druckniveau und leistet dabei Arbeit.</a:t>
            </a:r>
          </a:p>
        </p:txBody>
      </p:sp>
      <p:sp>
        <p:nvSpPr>
          <p:cNvPr id="15" name="Flussdiagramm: Manuelle Verarbeitung 14"/>
          <p:cNvSpPr/>
          <p:nvPr/>
        </p:nvSpPr>
        <p:spPr>
          <a:xfrm rot="16200000">
            <a:off x="3297836" y="4791095"/>
            <a:ext cx="1484026" cy="128165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 nach rechts 15"/>
          <p:cNvSpPr/>
          <p:nvPr/>
        </p:nvSpPr>
        <p:spPr>
          <a:xfrm rot="5400000">
            <a:off x="3629441" y="4482172"/>
            <a:ext cx="820814" cy="367837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4223767" y="4283803"/>
                <a:ext cx="453454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67" y="4283803"/>
                <a:ext cx="453454" cy="37798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 Verbindung mit Pfeil 17"/>
          <p:cNvCxnSpPr/>
          <p:nvPr/>
        </p:nvCxnSpPr>
        <p:spPr>
          <a:xfrm flipV="1">
            <a:off x="1983695" y="5431924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4836825" y="5424429"/>
            <a:ext cx="1154243" cy="74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4775615" y="4753332"/>
            <a:ext cx="145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Hoher Druck</a:t>
            </a:r>
          </a:p>
          <a:p>
            <a:r>
              <a:rPr lang="de-CH" dirty="0"/>
              <a:t>(hohe </a:t>
            </a:r>
            <a:r>
              <a:rPr lang="de-CH" dirty="0" err="1"/>
              <a:t>Temp</a:t>
            </a:r>
            <a:r>
              <a:rPr lang="de-CH" dirty="0"/>
              <a:t>.)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809380" y="4749350"/>
            <a:ext cx="145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tiefer Druck</a:t>
            </a:r>
          </a:p>
          <a:p>
            <a:r>
              <a:rPr lang="de-CH" dirty="0"/>
              <a:t>(tiefe </a:t>
            </a:r>
            <a:r>
              <a:rPr lang="de-CH" dirty="0" err="1"/>
              <a:t>Temp</a:t>
            </a:r>
            <a:r>
              <a:rPr lang="de-CH" dirty="0"/>
              <a:t>.)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255239" y="4366805"/>
            <a:ext cx="3919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/>
              <a:t>Durch Arbeit am Fluid wird dessen Druck erhöht. Bei der Pumpe interessiert uns der geförderte Massenstrom und beim Kompressor der Druckanstieg.</a:t>
            </a:r>
          </a:p>
        </p:txBody>
      </p:sp>
    </p:spTree>
    <p:extLst>
      <p:ext uri="{BB962C8B-B14F-4D97-AF65-F5344CB8AC3E}">
        <p14:creationId xmlns:p14="http://schemas.microsoft.com/office/powerpoint/2010/main" val="2204793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592</Words>
  <Application>Microsoft Office PowerPoint</Application>
  <PresentationFormat>Breitbild</PresentationFormat>
  <Paragraphs>162</Paragraphs>
  <Slides>12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Symbol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Pascal Hodel</cp:lastModifiedBy>
  <cp:revision>88</cp:revision>
  <dcterms:created xsi:type="dcterms:W3CDTF">2015-09-14T10:44:56Z</dcterms:created>
  <dcterms:modified xsi:type="dcterms:W3CDTF">2018-12-06T17:02:15Z</dcterms:modified>
</cp:coreProperties>
</file>