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E1FDD14-11CC-4A10-8446-33040647B4B4}">
          <p14:sldIdLst>
            <p14:sldId id="256"/>
            <p14:sldId id="257"/>
          </p14:sldIdLst>
        </p14:section>
        <p14:section name="Abschnitt ohne Titel" id="{AD3292AC-C5E7-46AD-838D-3E8AAA9A8FA4}">
          <p14:sldIdLst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is Albisetti" initials="L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05" autoAdjust="0"/>
    <p:restoredTop sz="88908"/>
  </p:normalViewPr>
  <p:slideViewPr>
    <p:cSldViewPr snapToGrid="0">
      <p:cViewPr varScale="1">
        <p:scale>
          <a:sx n="77" d="100"/>
          <a:sy n="77" d="100"/>
        </p:scale>
        <p:origin x="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04.10.2018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11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Kaffeebecher: (Skizze an Wandtafel)</a:t>
            </a:r>
          </a:p>
          <a:p>
            <a:r>
              <a:rPr lang="de-DE" dirty="0"/>
              <a:t>Systemgrenze um den Becher herum</a:t>
            </a:r>
          </a:p>
          <a:p>
            <a:r>
              <a:rPr lang="de-DE" b="1" dirty="0"/>
              <a:t>Offenes System</a:t>
            </a:r>
            <a:r>
              <a:rPr lang="de-DE" dirty="0"/>
              <a:t>: leerer Becher wird mit Kaffee gefüllt (Kaffeemasse </a:t>
            </a:r>
            <a:r>
              <a:rPr lang="de-DE" dirty="0" err="1"/>
              <a:t>fliesst</a:t>
            </a:r>
            <a:r>
              <a:rPr lang="de-DE" dirty="0"/>
              <a:t> über die Grenze um den Becher herum in den Becher hinein)</a:t>
            </a:r>
          </a:p>
          <a:p>
            <a:r>
              <a:rPr lang="de-DE" b="1" dirty="0"/>
              <a:t>Geschlossenes System</a:t>
            </a:r>
            <a:r>
              <a:rPr lang="de-DE" dirty="0"/>
              <a:t>: Becher ist jetzt voll, wir </a:t>
            </a:r>
            <a:r>
              <a:rPr lang="de-DE" dirty="0" err="1"/>
              <a:t>giessen</a:t>
            </a:r>
            <a:r>
              <a:rPr lang="de-DE" dirty="0"/>
              <a:t> keinen Kaffee mehr hinein, Deckel drauf so dass nichts aus dem Becher hinaus verdampfen kann, darf Wärme abgeben</a:t>
            </a:r>
          </a:p>
          <a:p>
            <a:r>
              <a:rPr lang="de-DE" b="1" dirty="0"/>
              <a:t>Isoliertes / adiabates System</a:t>
            </a:r>
            <a:r>
              <a:rPr lang="de-DE" dirty="0"/>
              <a:t>: Kaffeebecher und Deckel isolieren perfekt, d.h. tauschen keine Wärme mit der Umgebungsluft aus</a:t>
            </a:r>
          </a:p>
          <a:p>
            <a:r>
              <a:rPr lang="de-DE" b="1" dirty="0"/>
              <a:t>Nicht isoliertes / </a:t>
            </a:r>
            <a:r>
              <a:rPr lang="de-DE" b="1" dirty="0" err="1"/>
              <a:t>diathermes</a:t>
            </a:r>
            <a:r>
              <a:rPr lang="de-DE" b="1" dirty="0"/>
              <a:t> System</a:t>
            </a:r>
            <a:r>
              <a:rPr lang="de-DE" dirty="0"/>
              <a:t>: [realistische Betrachtung] Kaffee im Becher kühlt langsam ab, weil er Wärme durch den Becher hindurch nach </a:t>
            </a:r>
            <a:r>
              <a:rPr lang="de-DE" dirty="0" err="1"/>
              <a:t>Aussen</a:t>
            </a:r>
            <a:r>
              <a:rPr lang="de-DE" dirty="0"/>
              <a:t> abgibt</a:t>
            </a:r>
          </a:p>
          <a:p>
            <a:r>
              <a:rPr lang="de-DE" b="1" dirty="0"/>
              <a:t>Abgeschlossenes System</a:t>
            </a:r>
            <a:r>
              <a:rPr lang="de-DE" dirty="0"/>
              <a:t>: Deckel drauf so dass nichts verdampfen kann und perfekt isolierender Becher (zudem auch keine anderen Energieformen wie elektrische oder mechanische Energie über Systemgrenze)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198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werden</a:t>
            </a:r>
            <a:r>
              <a:rPr lang="de-DE" baseline="0" dirty="0"/>
              <a:t> immer nur homogene Systeme betrachten.</a:t>
            </a:r>
          </a:p>
          <a:p>
            <a:endParaRPr lang="de-DE" baseline="0" dirty="0"/>
          </a:p>
          <a:p>
            <a:r>
              <a:rPr lang="de-DE" baseline="0" dirty="0"/>
              <a:t>Beispiel Kaffeebecher: jetzt betrachten wir nur den Inhalt des Bechers (nicht mehr den Becher selber)</a:t>
            </a:r>
          </a:p>
          <a:p>
            <a:r>
              <a:rPr lang="de-DE" b="1" baseline="0" dirty="0"/>
              <a:t>Würfelzucker hinein</a:t>
            </a:r>
            <a:r>
              <a:rPr lang="de-DE" baseline="0" dirty="0"/>
              <a:t>: zu Beginn liegt der Würfelzucker am Boden des Bechers und löst sich erst langsam auf </a:t>
            </a:r>
            <a:r>
              <a:rPr lang="de-DE" baseline="0" dirty="0">
                <a:sym typeface="Wingdings" panose="05000000000000000000" pitchFamily="2" charset="2"/>
              </a:rPr>
              <a:t> nicht homogenes System da der Würfelzucker ganz andere chemische und physikalische Eigenschaften hat als der Kaffee im Becher</a:t>
            </a:r>
          </a:p>
          <a:p>
            <a:r>
              <a:rPr lang="de-DE" b="1" baseline="0" dirty="0">
                <a:sym typeface="Wingdings" panose="05000000000000000000" pitchFamily="2" charset="2"/>
              </a:rPr>
              <a:t>Nach langer Zeit </a:t>
            </a:r>
            <a:r>
              <a:rPr lang="de-DE" baseline="0" dirty="0">
                <a:sym typeface="Wingdings" panose="05000000000000000000" pitchFamily="2" charset="2"/>
              </a:rPr>
              <a:t>hat sich der Zucker vollständig aufgelöst und </a:t>
            </a:r>
            <a:r>
              <a:rPr lang="de-DE" baseline="0" dirty="0" err="1">
                <a:sym typeface="Wingdings" panose="05000000000000000000" pitchFamily="2" charset="2"/>
              </a:rPr>
              <a:t>gleichmässig</a:t>
            </a:r>
            <a:r>
              <a:rPr lang="de-DE" baseline="0" dirty="0">
                <a:sym typeface="Wingdings" panose="05000000000000000000" pitchFamily="2" charset="2"/>
              </a:rPr>
              <a:t> im Kaffee verteilt: chemisch und physikalisch homogenes System</a:t>
            </a:r>
          </a:p>
          <a:p>
            <a:endParaRPr lang="de-DE" baseline="0" dirty="0">
              <a:sym typeface="Wingdings" panose="05000000000000000000" pitchFamily="2" charset="2"/>
            </a:endParaRPr>
          </a:p>
          <a:p>
            <a:r>
              <a:rPr lang="de-DE" baseline="0" dirty="0">
                <a:sym typeface="Wingdings" panose="05000000000000000000" pitchFamily="2" charset="2"/>
              </a:rPr>
              <a:t>Bsp. Chemisch homogen, physikalisch inhomogen: Eiswürfel in Wasser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4086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Beispiel für Zustandsgrössen aus Mechanik: Besteigung eines Berges</a:t>
            </a:r>
          </a:p>
          <a:p>
            <a:r>
              <a:rPr lang="de-CH" dirty="0"/>
              <a:t>Je nach Weg der gewählt wird </a:t>
            </a:r>
            <a:r>
              <a:rPr lang="de-CH" b="1" dirty="0"/>
              <a:t>Rückenwind oder Gegenwind</a:t>
            </a:r>
            <a:r>
              <a:rPr lang="de-CH" dirty="0"/>
              <a:t>. </a:t>
            </a:r>
            <a:r>
              <a:rPr lang="de-CH" b="1" dirty="0"/>
              <a:t>Totale Arbeit </a:t>
            </a:r>
            <a:r>
              <a:rPr lang="de-CH" dirty="0"/>
              <a:t>bestehe aus </a:t>
            </a:r>
            <a:r>
              <a:rPr lang="de-CH" b="1" dirty="0"/>
              <a:t>potentieller Energie </a:t>
            </a:r>
            <a:r>
              <a:rPr lang="de-CH" dirty="0"/>
              <a:t>zur Besteigung des Berges </a:t>
            </a:r>
            <a:r>
              <a:rPr lang="de-CH" b="1" dirty="0"/>
              <a:t>+ Arbeit gegen den Wind oder vom Wind</a:t>
            </a:r>
            <a:r>
              <a:rPr lang="de-CH" dirty="0"/>
              <a:t> an uns geleistet. </a:t>
            </a:r>
            <a:r>
              <a:rPr lang="de-CH" b="1" dirty="0"/>
              <a:t>Potentielle Energie </a:t>
            </a:r>
            <a:r>
              <a:rPr lang="de-CH" dirty="0"/>
              <a:t>hängt nur ab von der Höhe über Meer des Berggipfels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b="1" dirty="0">
                <a:sym typeface="Wingdings" panose="05000000000000000000" pitchFamily="2" charset="2"/>
              </a:rPr>
              <a:t>wegunabhängig (Zustandsgrösse)</a:t>
            </a:r>
            <a:r>
              <a:rPr lang="de-CH" dirty="0">
                <a:sym typeface="Wingdings" panose="05000000000000000000" pitchFamily="2" charset="2"/>
              </a:rPr>
              <a:t>. </a:t>
            </a:r>
            <a:r>
              <a:rPr lang="de-CH" b="1" dirty="0">
                <a:sym typeface="Wingdings" panose="05000000000000000000" pitchFamily="2" charset="2"/>
              </a:rPr>
              <a:t>Arbeit</a:t>
            </a:r>
            <a:r>
              <a:rPr lang="de-CH" dirty="0">
                <a:sym typeface="Wingdings" panose="05000000000000000000" pitchFamily="2" charset="2"/>
              </a:rPr>
              <a:t> ist aber </a:t>
            </a:r>
            <a:r>
              <a:rPr lang="de-CH" b="1" dirty="0">
                <a:sym typeface="Wingdings" panose="05000000000000000000" pitchFamily="2" charset="2"/>
              </a:rPr>
              <a:t>wegabhängig</a:t>
            </a:r>
            <a:r>
              <a:rPr lang="de-CH" dirty="0">
                <a:sym typeface="Wingdings" panose="05000000000000000000" pitchFamily="2" charset="2"/>
              </a:rPr>
              <a:t> (Rücken- oder Gegenwind) (</a:t>
            </a:r>
            <a:r>
              <a:rPr lang="de-CH" b="1" dirty="0">
                <a:sym typeface="Wingdings" panose="05000000000000000000" pitchFamily="2" charset="2"/>
              </a:rPr>
              <a:t>keine Zustandsgrösse</a:t>
            </a:r>
            <a:r>
              <a:rPr lang="de-CH" b="0" dirty="0">
                <a:sym typeface="Wingdings" panose="05000000000000000000" pitchFamily="2" charset="2"/>
              </a:rPr>
              <a:t>)</a:t>
            </a:r>
            <a:endParaRPr lang="de-CH" dirty="0">
              <a:sym typeface="Wingdings" panose="05000000000000000000" pitchFamily="2" charset="2"/>
            </a:endParaRP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Beispiel intensive / extensive Zustandsgrössen: </a:t>
            </a:r>
            <a:r>
              <a:rPr lang="de-CH" b="1" dirty="0">
                <a:sym typeface="Wingdings" panose="05000000000000000000" pitchFamily="2" charset="2"/>
              </a:rPr>
              <a:t>Behälter gefüllt mit Gas, Trennwand einbringen, nur noch eine Hälfte betrachten </a:t>
            </a:r>
            <a:r>
              <a:rPr lang="de-CH" dirty="0">
                <a:sym typeface="Wingdings" panose="05000000000000000000" pitchFamily="2" charset="2"/>
              </a:rPr>
              <a:t> Druck &amp; Temperatur immer noch gleich (intensive Zustandsgrössen), aber Gewicht des Gases, Anzahl Mol halbiert (extensive Zustandsgrössen)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86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Fragen an alle</a:t>
            </a:r>
            <a:r>
              <a:rPr lang="de-CH" dirty="0"/>
              <a:t>: Was für</a:t>
            </a:r>
            <a:r>
              <a:rPr lang="de-CH" baseline="0" dirty="0"/>
              <a:t> ein Stoff gemäss dem Bild rechts?</a:t>
            </a:r>
          </a:p>
          <a:p>
            <a:r>
              <a:rPr lang="de-CH" b="1" baseline="0" dirty="0"/>
              <a:t>Lösung: </a:t>
            </a:r>
            <a:r>
              <a:rPr lang="de-CH" b="0" baseline="0" dirty="0"/>
              <a:t>Wasser, erkennbar an Ausbuchtung links im Bild (Dichteanomalie von Wasser, Eis ist weniger dicht als flüssiges Wasser; folge dazu Isobare bei sinkender Temperatur auf Seite Liquid)</a:t>
            </a:r>
          </a:p>
          <a:p>
            <a:endParaRPr lang="de-CH" b="0" baseline="0" dirty="0"/>
          </a:p>
          <a:p>
            <a:r>
              <a:rPr lang="de-CH" b="0" baseline="0" dirty="0"/>
              <a:t>Diagramm </a:t>
            </a:r>
            <a:r>
              <a:rPr lang="de-CH" b="1" baseline="0" dirty="0"/>
              <a:t>nur auf Oberfläche </a:t>
            </a:r>
            <a:r>
              <a:rPr lang="de-CH" b="0" baseline="0" dirty="0"/>
              <a:t>des gezeigten Volumens </a:t>
            </a:r>
            <a:r>
              <a:rPr lang="de-CH" b="1" baseline="0" dirty="0"/>
              <a:t>ablesen</a:t>
            </a:r>
          </a:p>
          <a:p>
            <a:endParaRPr lang="de-CH" b="0" baseline="0" dirty="0"/>
          </a:p>
          <a:p>
            <a:r>
              <a:rPr lang="de-CH" b="0" baseline="0" dirty="0"/>
              <a:t>Kinetische &amp; Potentielle Energie des Wassers werden bei dieser Betrachtung vernachlässigt</a:t>
            </a:r>
          </a:p>
          <a:p>
            <a:r>
              <a:rPr lang="de-CH" b="0" baseline="0" dirty="0"/>
              <a:t>p = f(</a:t>
            </a:r>
            <a:r>
              <a:rPr lang="de-CH" b="0" baseline="0" dirty="0" err="1"/>
              <a:t>v,T</a:t>
            </a:r>
            <a:r>
              <a:rPr lang="de-CH" b="0" baseline="0" dirty="0"/>
              <a:t>) </a:t>
            </a:r>
            <a:r>
              <a:rPr lang="de-CH" b="0" baseline="0" dirty="0" err="1"/>
              <a:t>Hintegrund</a:t>
            </a:r>
            <a:r>
              <a:rPr lang="de-CH" b="0" baseline="0" dirty="0"/>
              <a:t>: jede Art mit der der Energiezustand eines Systems geändert werden kann, bedingt eine unabhängige Zustandsvariable. Für ein einfaches System geschieht dies durch Transport von Wärme oder Arbeit über Systemgrenze </a:t>
            </a:r>
            <a:r>
              <a:rPr lang="de-CH" b="0" baseline="0" dirty="0">
                <a:sym typeface="Wingdings" panose="05000000000000000000" pitchFamily="2" charset="2"/>
              </a:rPr>
              <a:t> 2 unabhängige Zustandsvariablen.</a:t>
            </a:r>
            <a:endParaRPr lang="de-CH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292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/>
              <a:t>Unter der Kurve im flüssig-gasförmig Zweiphasengebiet (ergänzen in ZF von Patrik Rohner)</a:t>
            </a:r>
          </a:p>
          <a:p>
            <a:pPr marL="171450" indent="-171450">
              <a:buFontTx/>
              <a:buChar char="-"/>
            </a:pPr>
            <a:r>
              <a:rPr lang="de-CH" baseline="0" dirty="0"/>
              <a:t>Unterkühlte Flüssigkeit</a:t>
            </a:r>
          </a:p>
          <a:p>
            <a:pPr marL="171450" indent="-171450">
              <a:buFontTx/>
              <a:buChar char="-"/>
            </a:pPr>
            <a:r>
              <a:rPr lang="de-CH" baseline="0" dirty="0"/>
              <a:t>Überhitzten Dampf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Isotherme und Isobare verlaufen waagrecht</a:t>
            </a:r>
            <a:r>
              <a:rPr lang="de-CH" baseline="0" dirty="0"/>
              <a:t> im Zweiphasengebiet, da ganze Energie in Zustandsänderung investiert wird (Verdampfungswärme)</a:t>
            </a:r>
          </a:p>
          <a:p>
            <a:pPr marL="171450" indent="-171450">
              <a:buFontTx/>
              <a:buChar char="-"/>
            </a:pPr>
            <a:r>
              <a:rPr lang="de-CH" baseline="0" dirty="0"/>
              <a:t>Erklärung: Beginne im Gebiet der unterkühlten Flüssigkeit, folge der Isothermen oder Isobaren</a:t>
            </a:r>
          </a:p>
          <a:p>
            <a:pPr marL="171450" indent="-171450">
              <a:buFontTx/>
              <a:buChar char="-"/>
            </a:pPr>
            <a:r>
              <a:rPr lang="de-CH" baseline="0" dirty="0"/>
              <a:t>p-v-Diagramm: Sieden wenn Druck = Dampfdruck des Wassers</a:t>
            </a:r>
          </a:p>
          <a:p>
            <a:pPr marL="171450" indent="-171450">
              <a:buFontTx/>
              <a:buChar char="-"/>
            </a:pPr>
            <a:r>
              <a:rPr lang="de-CH" baseline="0" dirty="0"/>
              <a:t>T-v-Diagramm: Sieden wenn Temperatur = Siedetemperatur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31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Frage</a:t>
            </a:r>
            <a:r>
              <a:rPr lang="de-CH" dirty="0"/>
              <a:t>:</a:t>
            </a:r>
            <a:r>
              <a:rPr lang="de-CH" baseline="0" dirty="0"/>
              <a:t> Dampfmassenanteil bei gesättigter Flüssigkeit und bei gesättigtem Dampf?</a:t>
            </a:r>
          </a:p>
          <a:p>
            <a:r>
              <a:rPr lang="de-CH" b="1" baseline="0" dirty="0"/>
              <a:t>Lösung</a:t>
            </a:r>
            <a:r>
              <a:rPr lang="de-CH" baseline="0" dirty="0"/>
              <a:t>: 0, 1</a:t>
            </a:r>
          </a:p>
          <a:p>
            <a:endParaRPr lang="de-CH" baseline="0" dirty="0"/>
          </a:p>
          <a:p>
            <a:r>
              <a:rPr lang="de-CH" b="1" baseline="0" dirty="0"/>
              <a:t>Beispiel!</a:t>
            </a:r>
            <a:endParaRPr lang="de-CH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787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Nimm die zwei Tabellenwerte, die am nächsten beim gegeben liegen (einer soll grösser sein, der andere kleiner als der gegebene Wert): hier </a:t>
            </a:r>
            <a:r>
              <a:rPr lang="de-DE" dirty="0" err="1"/>
              <a:t>x_geg</a:t>
            </a:r>
            <a:r>
              <a:rPr lang="de-DE" dirty="0"/>
              <a:t>, x_1 kleiner, x_2 grösser</a:t>
            </a:r>
          </a:p>
          <a:p>
            <a:r>
              <a:rPr lang="de-DE" dirty="0"/>
              <a:t>Gesuchter Wert </a:t>
            </a:r>
            <a:r>
              <a:rPr lang="de-DE" dirty="0" err="1"/>
              <a:t>y_ges</a:t>
            </a:r>
            <a:r>
              <a:rPr lang="de-DE" dirty="0"/>
              <a:t> liegt zwischen zu x_1 gehörendem Wert y_1 und zu x_2 gehörendem Wert y_2</a:t>
            </a:r>
          </a:p>
          <a:p>
            <a:r>
              <a:rPr lang="de-DE" dirty="0"/>
              <a:t>Annahme einer linearen Änderung der Tabellenwerte (ist eine Näherung)</a:t>
            </a:r>
          </a:p>
          <a:p>
            <a:endParaRPr lang="de-DE" dirty="0"/>
          </a:p>
          <a:p>
            <a:r>
              <a:rPr lang="de-DE" b="1"/>
              <a:t>Beispiel!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445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04.10.2018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04.10.2018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04.10.2018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04.10.2018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04.10.2018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04.10.2018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04.10.2018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04.10.2018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04.10.2018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04.10.2018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04.10.2018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04.10.2018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1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p-v Diagramm, T-v Diagramm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763" y="1731051"/>
            <a:ext cx="8984355" cy="4324975"/>
          </a:xfrm>
          <a:prstGeom prst="rect">
            <a:avLst/>
          </a:prstGeom>
        </p:spPr>
      </p:pic>
      <p:cxnSp>
        <p:nvCxnSpPr>
          <p:cNvPr id="6" name="Gerader Verbinder 5"/>
          <p:cNvCxnSpPr/>
          <p:nvPr/>
        </p:nvCxnSpPr>
        <p:spPr>
          <a:xfrm>
            <a:off x="2615784" y="3087974"/>
            <a:ext cx="202367" cy="652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V="1">
            <a:off x="2818151" y="3725056"/>
            <a:ext cx="1461541" cy="149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4279692" y="3725056"/>
            <a:ext cx="1326629" cy="10268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4834328" y="2803161"/>
            <a:ext cx="7495" cy="11915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4060946" y="2301782"/>
            <a:ext cx="240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FF0000"/>
                </a:solidFill>
              </a:rPr>
              <a:t>Isotherme</a:t>
            </a:r>
          </a:p>
        </p:txBody>
      </p:sp>
      <p:cxnSp>
        <p:nvCxnSpPr>
          <p:cNvPr id="25" name="Gerader Verbinder 24"/>
          <p:cNvCxnSpPr/>
          <p:nvPr/>
        </p:nvCxnSpPr>
        <p:spPr>
          <a:xfrm>
            <a:off x="6977921" y="4459574"/>
            <a:ext cx="2241030" cy="1499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6805535" y="4467069"/>
            <a:ext cx="172386" cy="38974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9218952" y="3215390"/>
            <a:ext cx="352268" cy="125168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 flipV="1">
            <a:off x="7339513" y="4625524"/>
            <a:ext cx="14990" cy="117672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6891728" y="5825193"/>
            <a:ext cx="240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00B050"/>
                </a:solidFill>
              </a:rPr>
              <a:t>Isobare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269248" y="3479026"/>
            <a:ext cx="272832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0070C0"/>
                </a:solidFill>
              </a:rPr>
              <a:t>l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694432" y="3108946"/>
            <a:ext cx="272832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0070C0"/>
                </a:solidFill>
              </a:rPr>
              <a:t>l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7766549" y="4774889"/>
            <a:ext cx="859531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0070C0"/>
                </a:solidFill>
              </a:rPr>
              <a:t>l &amp; g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069663" y="3232614"/>
            <a:ext cx="354584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8693349" y="2946080"/>
            <a:ext cx="354584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0070C0"/>
                </a:solidFill>
              </a:rPr>
              <a:t>g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3452785" y="4690667"/>
            <a:ext cx="859531" cy="5232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0070C0"/>
                </a:solidFill>
              </a:rPr>
              <a:t>l &amp; g</a:t>
            </a:r>
          </a:p>
        </p:txBody>
      </p:sp>
      <p:sp>
        <p:nvSpPr>
          <p:cNvPr id="7" name="Oval 6"/>
          <p:cNvSpPr/>
          <p:nvPr/>
        </p:nvSpPr>
        <p:spPr>
          <a:xfrm>
            <a:off x="3379932" y="2784612"/>
            <a:ext cx="145705" cy="1429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936296" y="2369114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</a:rPr>
              <a:t>p</a:t>
            </a:r>
            <a:r>
              <a:rPr lang="de-DE" sz="2000" baseline="-25000" dirty="0" err="1">
                <a:solidFill>
                  <a:srgbClr val="FF0000"/>
                </a:solidFill>
              </a:rPr>
              <a:t>krit</a:t>
            </a:r>
            <a:endParaRPr lang="de-DE" sz="2000" dirty="0">
              <a:solidFill>
                <a:srgbClr val="FF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7766549" y="2784611"/>
            <a:ext cx="145705" cy="1429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7219749" y="2326059"/>
            <a:ext cx="54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</a:rPr>
              <a:t>T</a:t>
            </a:r>
            <a:r>
              <a:rPr lang="de-DE" sz="2000" baseline="-25000" dirty="0" err="1">
                <a:solidFill>
                  <a:srgbClr val="FF0000"/>
                </a:solidFill>
              </a:rPr>
              <a:t>krit</a:t>
            </a:r>
            <a:endParaRPr lang="de-DE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8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9" grpId="0" animBg="1"/>
      <p:bldP spid="20" grpId="0" animBg="1"/>
      <p:bldP spid="23" grpId="0" animBg="1"/>
      <p:bldP spid="26" grpId="0" uiExpan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Dampfmassenanteil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Gibt den Massenanteil des Dampfes an der Gesamtmasse im Zweiphasengebiet an: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𝐷𝑎𝑚𝑝𝑓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𝐷𝑎𝑚𝑝𝑓</m:t>
                              </m:r>
                            </m:sub>
                          </m:s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𝑓𝑙</m:t>
                              </m:r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ü</m:t>
                              </m:r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𝑠𝑠𝑖𝑔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Hilfsgrösse um Zustandsgrössen innerhalb Zweiphasengebiet zu bestimmen: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de-CH" sz="2400" b="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Analog für spezifische innere Energie u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1310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Lineare Interpolation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6007752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Falls Tabellenwert nicht vorhanden ist, muss linear interpoliert werden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𝑔𝑒𝑠</m:t>
                        </m:r>
                      </m:sub>
                    </m:sSub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𝑔𝑒𝑔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Dabei sind x und y tabellierte Werte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Hinweis: Formel folgt aus Ähnlichkeit von Dreiecken:</a:t>
                </a:r>
                <a:br>
                  <a:rPr lang="de-CH" sz="2400" dirty="0"/>
                </a:br>
                <a:br>
                  <a:rPr lang="de-CH" sz="24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𝑔𝑒𝑠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𝑔𝑒𝑔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CH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CH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6007752" cy="5194091"/>
              </a:xfrm>
              <a:prstGeom prst="rect">
                <a:avLst/>
              </a:prstGeom>
              <a:blipFill>
                <a:blip r:embed="rId3"/>
                <a:stretch>
                  <a:fillRect l="-1421" t="-235" r="-213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088" y="1842460"/>
            <a:ext cx="4771661" cy="4083968"/>
          </a:xfrm>
          <a:prstGeom prst="rect">
            <a:avLst/>
          </a:prstGeom>
        </p:spPr>
      </p:pic>
      <p:cxnSp>
        <p:nvCxnSpPr>
          <p:cNvPr id="8" name="Gerader Verbinder 7"/>
          <p:cNvCxnSpPr/>
          <p:nvPr/>
        </p:nvCxnSpPr>
        <p:spPr>
          <a:xfrm flipV="1">
            <a:off x="7869836" y="2638269"/>
            <a:ext cx="3162924" cy="18587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7869836" y="5797484"/>
            <a:ext cx="44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T</a:t>
            </a:r>
            <a:r>
              <a:rPr lang="de-DE" baseline="-25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0559456" y="5772057"/>
            <a:ext cx="44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T</a:t>
            </a:r>
            <a:r>
              <a:rPr lang="de-DE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318395" y="5797484"/>
            <a:ext cx="542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T</a:t>
            </a:r>
            <a:r>
              <a:rPr lang="de-DE" baseline="-25000" dirty="0" err="1">
                <a:solidFill>
                  <a:srgbClr val="FF0000"/>
                </a:solidFill>
              </a:rPr>
              <a:t>geg</a:t>
            </a:r>
            <a:endParaRPr lang="de-DE" baseline="-25000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475751" y="2638269"/>
            <a:ext cx="44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u</a:t>
            </a:r>
            <a:r>
              <a:rPr lang="de-DE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499884" y="3263109"/>
            <a:ext cx="55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u</a:t>
            </a:r>
            <a:r>
              <a:rPr lang="de-DE" baseline="-25000" dirty="0" err="1">
                <a:solidFill>
                  <a:srgbClr val="FF0000"/>
                </a:solidFill>
              </a:rPr>
              <a:t>ges</a:t>
            </a:r>
            <a:endParaRPr lang="de-DE" baseline="-25000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556472" y="4127719"/>
            <a:ext cx="44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u</a:t>
            </a:r>
            <a:r>
              <a:rPr lang="de-DE" baseline="-250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634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Begriff des Systems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Zustandsgrössen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p,v,T</a:t>
            </a:r>
            <a:r>
              <a:rPr lang="de-CH" sz="2400" dirty="0"/>
              <a:t>-Beziehung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p-v-Diagramm, T-v-Diagramm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Dampfmassenanteil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Lineare Interpolation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Begriff des Systems – Systemgrenzen &amp; Bilanzen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80000" y="1527384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Bei jeder thermodynamischen Analyse immer </a:t>
            </a:r>
            <a:r>
              <a:rPr lang="de-CH" sz="2400" b="1" dirty="0"/>
              <a:t>Systemgrenzen </a:t>
            </a:r>
            <a:r>
              <a:rPr lang="de-CH" sz="2400" dirty="0"/>
              <a:t>definieren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Systemgrenze trennt </a:t>
            </a:r>
            <a:r>
              <a:rPr lang="de-CH" sz="2400" b="1" dirty="0"/>
              <a:t>System </a:t>
            </a:r>
            <a:r>
              <a:rPr lang="de-CH" sz="2400" dirty="0"/>
              <a:t>von der </a:t>
            </a:r>
            <a:r>
              <a:rPr lang="de-CH" sz="2400" b="1" dirty="0"/>
              <a:t>Umgebung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Wieso System definieren?	</a:t>
            </a:r>
            <a:br>
              <a:rPr lang="de-CH" sz="2400" dirty="0"/>
            </a:br>
            <a:r>
              <a:rPr lang="de-CH" sz="2400" dirty="0"/>
              <a:t>Man braucht ein System, für welches eine </a:t>
            </a:r>
            <a:r>
              <a:rPr lang="de-CH" sz="2400" b="1" dirty="0"/>
              <a:t>Bilanz</a:t>
            </a:r>
            <a:r>
              <a:rPr lang="de-CH" sz="2400" dirty="0"/>
              <a:t> aufgestellt werden kann                     </a:t>
            </a:r>
            <a:r>
              <a:rPr lang="de-CH" sz="2400" dirty="0">
                <a:sym typeface="Wingdings"/>
              </a:rPr>
              <a:t> Thermodynamik 1 hauptsächlich Bilanzen (Energie/Massen) 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21687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Begriff des Systems - Beispiel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578" y="1195871"/>
            <a:ext cx="9595650" cy="540460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 rot="821158">
            <a:off x="8029720" y="3367083"/>
            <a:ext cx="2056173" cy="12181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1334124" y="1052775"/>
            <a:ext cx="9667103" cy="55477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 rot="18141601">
            <a:off x="1614933" y="2831581"/>
            <a:ext cx="2246602" cy="14236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feld 9"/>
          <p:cNvSpPr txBox="1"/>
          <p:nvPr/>
        </p:nvSpPr>
        <p:spPr>
          <a:xfrm>
            <a:off x="1535738" y="6048531"/>
            <a:ext cx="4467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http://www.auto-motor-und-sport.de/testbericht/alternative-antriebe-konzept-ueberblick-713842.html</a:t>
            </a:r>
          </a:p>
        </p:txBody>
      </p:sp>
    </p:spTree>
    <p:extLst>
      <p:ext uri="{BB962C8B-B14F-4D97-AF65-F5344CB8AC3E}">
        <p14:creationId xmlns:p14="http://schemas.microsoft.com/office/powerpoint/2010/main" val="278959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Begriff des Systems – Grundbegriffe I 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Offenes System:</a:t>
            </a:r>
            <a:br>
              <a:rPr lang="de-CH" sz="2400" dirty="0"/>
            </a:br>
            <a:r>
              <a:rPr lang="de-CH" sz="2400" dirty="0"/>
              <a:t>Massenströme über Systemgrenzen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Geschlossenes System :</a:t>
            </a:r>
            <a:br>
              <a:rPr lang="de-CH" sz="2400" b="1" dirty="0"/>
            </a:br>
            <a:r>
              <a:rPr lang="de-CH" sz="2400" dirty="0"/>
              <a:t>Keine Massenströme über Systemgrenze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Isoliertes / adiabates System:</a:t>
            </a:r>
            <a:br>
              <a:rPr lang="de-CH" sz="2400" b="1" dirty="0"/>
            </a:br>
            <a:r>
              <a:rPr lang="de-CH" sz="2400" dirty="0"/>
              <a:t>Keine thermische Energie / Wärmeströme über Systemgrenze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Nicht isoliertes / </a:t>
            </a:r>
            <a:r>
              <a:rPr lang="de-CH" sz="2400" b="1" dirty="0" err="1"/>
              <a:t>diathermes</a:t>
            </a:r>
            <a:r>
              <a:rPr lang="de-CH" sz="2400" b="1" dirty="0"/>
              <a:t> System:</a:t>
            </a:r>
            <a:br>
              <a:rPr lang="de-CH" sz="2400" b="1" dirty="0"/>
            </a:br>
            <a:r>
              <a:rPr lang="de-CH" sz="2400" dirty="0"/>
              <a:t>Thermische Energie / Wärmeströme über Systemgrenze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Abgeschlossenes System:</a:t>
            </a:r>
            <a:br>
              <a:rPr lang="de-CH" sz="2400" b="1" dirty="0"/>
            </a:br>
            <a:r>
              <a:rPr lang="de-CH" sz="2400" dirty="0"/>
              <a:t>Keine Massenströme und keine Energieströme über Systemgrenze</a:t>
            </a:r>
            <a:br>
              <a:rPr lang="de-CH" sz="2400" b="1" dirty="0"/>
            </a:br>
            <a:r>
              <a:rPr lang="de-CH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2617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Begriff des Systems – Grundbegriffe II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Homogene Systeme:</a:t>
            </a:r>
            <a:br>
              <a:rPr lang="de-CH" sz="2400" b="1" dirty="0"/>
            </a:br>
            <a:r>
              <a:rPr lang="de-CH" sz="2400" dirty="0"/>
              <a:t>Systeme, bei denen chemische und physikalische Zusammensetzung überall gleich ist (makroskopisch betrachtet, nicht auf Molekülebene «hineingezoomt»)</a:t>
            </a:r>
            <a:endParaRPr lang="de-CH" sz="2400" b="1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Chemisch homogen:</a:t>
            </a:r>
            <a:br>
              <a:rPr lang="de-CH" sz="2400" b="1" dirty="0"/>
            </a:br>
            <a:r>
              <a:rPr lang="de-CH" sz="2400" dirty="0"/>
              <a:t>System hat überall gleiche chemische Zusammensetzung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dirty="0"/>
              <a:t>Physikalisch homogen:</a:t>
            </a:r>
            <a:br>
              <a:rPr lang="de-CH" sz="2400" b="1" dirty="0"/>
            </a:br>
            <a:r>
              <a:rPr lang="de-CH" sz="2400" dirty="0"/>
              <a:t>System hat überall die gleichen physikalischen Eigenschaften (Dichte, Viskosität,…). Wenn nur eine Substanz betrachtet wird: erfüllt wenn die gesamte Substanz denselben Aggregatszustand hat. (Bei mehreren Substanzen nicht zwingend: Wasser &amp; Öl beispielsweise mischen sich nicht)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811899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Zustandsgrössen – Begriffe I 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Zustandsgrösse: </a:t>
            </a:r>
            <a:r>
              <a:rPr lang="de-CH" sz="2400" dirty="0"/>
              <a:t>Eigenschaft, die thermodynamischen Zustand eines Systems definiert. Unabhängig vom Prozess bzw. Weg der zurückgelegt wurde, um zu dem Zustand zu gelangen. Bsp.: Druck, Temperatur, Volumen, Masse, Stoffmenge.</a:t>
            </a:r>
            <a:br>
              <a:rPr lang="de-CH" sz="2400" dirty="0"/>
            </a:br>
            <a:r>
              <a:rPr lang="de-CH" sz="2400" dirty="0"/>
              <a:t>Bsp. aus Mechanik: potentielle Energie vs. Arbeit bei Besteigung eines Berges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Intensive Zustandsgrössen </a:t>
            </a:r>
            <a:r>
              <a:rPr lang="de-CH" sz="2400" dirty="0"/>
              <a:t>ändern Wert bei gedachter Teilung des Systems nicht (z.B. Druck, Temperatur)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Extensive Zustandsgrössen</a:t>
            </a:r>
            <a:r>
              <a:rPr lang="de-CH" sz="2400" dirty="0"/>
              <a:t> sind abhängig von Stoffmenge (z.B. Gewicht, Anzahl Mol)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Spezifische Zustandsgrössen </a:t>
            </a:r>
            <a:r>
              <a:rPr lang="de-CH" sz="2400" dirty="0"/>
              <a:t>sind extensive Zustandsgrössen, welche auf Masseneinheit bezogen werden (pro Masse) </a:t>
            </a:r>
            <a:r>
              <a:rPr lang="de-CH" sz="2400" dirty="0">
                <a:sym typeface="Wingdings" panose="05000000000000000000" pitchFamily="2" charset="2"/>
              </a:rPr>
              <a:t> intensive Zustandsgrössen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4256524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Zustandsgrössen – Begriffe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Spezifisches Volumen:</a:t>
                </a:r>
                <a:br>
                  <a:rPr lang="de-CH" sz="2400" b="1" dirty="0"/>
                </a:br>
                <a:r>
                  <a:rPr lang="de-CH" sz="2400" dirty="0"/>
                  <a:t>Gibt Verhältnis von Volumen zur Masse im System</a:t>
                </a:r>
                <a:br>
                  <a:rPr lang="de-CH" sz="2400" dirty="0"/>
                </a:br>
                <a:r>
                  <a:rPr lang="de-CH" sz="2400" i="1" dirty="0">
                    <a:latin typeface="Cambria Math" panose="02040503050406030204" pitchFamily="18" charset="0"/>
                  </a:rPr>
                  <a:t>				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b="0" i="1" dirty="0">
                    <a:latin typeface="Cambria Math" panose="02040503050406030204" pitchFamily="18" charset="0"/>
                  </a:rPr>
                  <a:t>				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𝑉𝑜𝑙𝑢𝑚𝑒𝑛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𝑀𝑎𝑠𝑠𝑒</m:t>
                        </m:r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de-CH" sz="2400" dirty="0"/>
                  <a:t> </a:t>
                </a:r>
                <a:r>
                  <a:rPr lang="de-CH" sz="24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𝑣</m:t>
                        </m:r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𝑚</m:t>
                            </m:r>
                          </m:e>
                          <m:sup>
                            <m:r>
                              <a:rPr lang="de-CH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𝑘𝑔</m:t>
                        </m:r>
                      </m:den>
                    </m:f>
                  </m:oMath>
                </a14:m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Spezifische innere Energie:</a:t>
                </a:r>
                <a:br>
                  <a:rPr lang="de-CH" sz="2400" b="1" dirty="0"/>
                </a:br>
                <a:r>
                  <a:rPr lang="de-CH" sz="2400" dirty="0"/>
                  <a:t>Gibt die gespeicherte Energie in einem kg Masse des jeweiligen Zustands an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  <a:p>
                <a:pPr>
                  <a:lnSpc>
                    <a:spcPts val="3400"/>
                  </a:lnSpc>
                </a:pPr>
                <a:r>
                  <a:rPr lang="de-CH" sz="2400" b="1" dirty="0"/>
                  <a:t>				</a:t>
                </a:r>
                <a14:m>
                  <m:oMath xmlns:m="http://schemas.openxmlformats.org/officeDocument/2006/math"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𝐸𝑛𝑒𝑟𝑔𝑖𝑒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𝑀𝑎𝑠𝑠𝑒</m:t>
                        </m:r>
                      </m:den>
                    </m:f>
                  </m:oMath>
                </a14:m>
                <a:r>
                  <a:rPr lang="de-CH" sz="2400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𝑢</m:t>
                        </m:r>
                      </m:e>
                    </m:d>
                    <m:r>
                      <a:rPr lang="de-CH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𝑘𝐽</m:t>
                        </m:r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𝑘𝑔</m:t>
                        </m:r>
                      </m:den>
                    </m:f>
                  </m:oMath>
                </a14:m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2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4650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p,v,T</a:t>
            </a:r>
            <a:r>
              <a:rPr lang="de-CH" sz="3200" b="1" dirty="0"/>
              <a:t>-Beziehung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116" y="1620797"/>
            <a:ext cx="5471650" cy="473555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04000" y="1391527"/>
            <a:ext cx="6202624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p, v und T wichtigsten Zustandsvariablen für einfaches (d.h. geschlossenes) System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Es gilt: </a:t>
            </a:r>
            <a:r>
              <a:rPr lang="de-CH" sz="2400" b="1" dirty="0"/>
              <a:t>p = f(</a:t>
            </a:r>
            <a:r>
              <a:rPr lang="de-CH" sz="2400" b="1" dirty="0" err="1"/>
              <a:t>v,T</a:t>
            </a:r>
            <a:r>
              <a:rPr lang="de-CH" sz="2400" b="1" dirty="0"/>
              <a:t>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Sättigungszustand: </a:t>
            </a:r>
            <a:br>
              <a:rPr lang="de-CH" sz="2400" b="1" dirty="0"/>
            </a:br>
            <a:r>
              <a:rPr lang="de-CH" sz="2400" dirty="0"/>
              <a:t>Zustand entlang Grenzlinie zu Zweiphasengebiet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Kritischer Punkt: (Wasser: 374°C &amp; 220 bar)</a:t>
            </a:r>
            <a:br>
              <a:rPr lang="de-CH" sz="2400" b="1" dirty="0"/>
            </a:br>
            <a:r>
              <a:rPr lang="de-CH" sz="2400" dirty="0"/>
              <a:t>Keinen Unterschied zwischen </a:t>
            </a:r>
            <a:r>
              <a:rPr lang="de-CH" sz="2400" dirty="0" err="1"/>
              <a:t>g,l</a:t>
            </a:r>
            <a:r>
              <a:rPr lang="de-CH" sz="2400" dirty="0"/>
              <a:t> darüber</a:t>
            </a:r>
            <a:br>
              <a:rPr lang="de-CH" sz="2400" dirty="0"/>
            </a:br>
            <a:r>
              <a:rPr lang="de-CH" sz="2400" dirty="0"/>
              <a:t>Für Werte: Tab. A-2 ganz unten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Tripellinie:</a:t>
            </a:r>
            <a:br>
              <a:rPr lang="de-CH" sz="2400" b="1" dirty="0"/>
            </a:br>
            <a:r>
              <a:rPr lang="de-CH" sz="2400" dirty="0"/>
              <a:t>Stoff existiert gleichzeitig </a:t>
            </a:r>
            <a:r>
              <a:rPr lang="de-CH" sz="2400" dirty="0" err="1"/>
              <a:t>g,l,s</a:t>
            </a: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8610600" y="6205928"/>
            <a:ext cx="413479" cy="24733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10940321" y="5149121"/>
            <a:ext cx="413479" cy="21489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V="1">
            <a:off x="7001656" y="2653259"/>
            <a:ext cx="13741" cy="5046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25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941</Words>
  <Application>Microsoft Office PowerPoint</Application>
  <PresentationFormat>Breitbild</PresentationFormat>
  <Paragraphs>162</Paragraphs>
  <Slides>12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127</cp:revision>
  <dcterms:created xsi:type="dcterms:W3CDTF">2015-09-14T10:44:56Z</dcterms:created>
  <dcterms:modified xsi:type="dcterms:W3CDTF">2018-10-04T19:59:46Z</dcterms:modified>
</cp:coreProperties>
</file>