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9" r:id="rId13"/>
    <p:sldId id="271" r:id="rId1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268"/>
  </p:normalViewPr>
  <p:slideViewPr>
    <p:cSldViewPr snapToGrid="0">
      <p:cViewPr varScale="1">
        <p:scale>
          <a:sx n="81" d="100"/>
          <a:sy n="81" d="100"/>
        </p:scale>
        <p:origin x="75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85B1E7-39EB-467D-9BF8-A4FA2D399172}" type="datetimeFigureOut">
              <a:rPr lang="de-DE" smtClean="0"/>
              <a:t>01.11.2018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193372-CFA4-425E-939F-9E7DC4C07F8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703710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93372-CFA4-425E-939F-9E7DC4C07F8F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88355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 err="1"/>
              <a:t>Konst</a:t>
            </a:r>
            <a:r>
              <a:rPr lang="de-CH" dirty="0"/>
              <a:t>. Volumen </a:t>
            </a:r>
            <a:r>
              <a:rPr lang="de-CH" dirty="0">
                <a:sym typeface="Wingdings" panose="05000000000000000000" pitchFamily="2" charset="2"/>
              </a:rPr>
              <a:t> keine Arbeit  W = 0, Delta U = Q (unter Annahme KE &amp; PE vernachlässigbar)</a:t>
            </a:r>
          </a:p>
          <a:p>
            <a:endParaRPr lang="de-CH" dirty="0">
              <a:sym typeface="Wingdings" panose="05000000000000000000" pitchFamily="2" charset="2"/>
            </a:endParaRPr>
          </a:p>
          <a:p>
            <a:r>
              <a:rPr lang="de-CH" dirty="0">
                <a:sym typeface="Wingdings" panose="05000000000000000000" pitchFamily="2" charset="2"/>
              </a:rPr>
              <a:t>du = </a:t>
            </a:r>
            <a:r>
              <a:rPr lang="de-CH" dirty="0" err="1">
                <a:sym typeface="Wingdings" panose="05000000000000000000" pitchFamily="2" charset="2"/>
              </a:rPr>
              <a:t>c_v</a:t>
            </a:r>
            <a:r>
              <a:rPr lang="de-CH" dirty="0">
                <a:sym typeface="Wingdings" panose="05000000000000000000" pitchFamily="2" charset="2"/>
              </a:rPr>
              <a:t>*</a:t>
            </a:r>
            <a:r>
              <a:rPr lang="de-CH" dirty="0" err="1">
                <a:sym typeface="Wingdings" panose="05000000000000000000" pitchFamily="2" charset="2"/>
              </a:rPr>
              <a:t>dT</a:t>
            </a:r>
            <a:r>
              <a:rPr lang="de-CH" dirty="0">
                <a:sym typeface="Wingdings" panose="05000000000000000000" pitchFamily="2" charset="2"/>
              </a:rPr>
              <a:t> für ideale Gase auch bei nichtkonstantem Volumen  Änderung der spez. inneren Energie bei idealen Gasen kann </a:t>
            </a:r>
            <a:r>
              <a:rPr lang="de-CH" b="1" dirty="0">
                <a:sym typeface="Wingdings" panose="05000000000000000000" pitchFamily="2" charset="2"/>
              </a:rPr>
              <a:t>immer </a:t>
            </a:r>
            <a:r>
              <a:rPr lang="de-CH" b="0" dirty="0">
                <a:sym typeface="Wingdings" panose="05000000000000000000" pitchFamily="2" charset="2"/>
              </a:rPr>
              <a:t>mit </a:t>
            </a:r>
            <a:r>
              <a:rPr lang="de-CH" b="0" dirty="0" err="1">
                <a:sym typeface="Wingdings" panose="05000000000000000000" pitchFamily="2" charset="2"/>
              </a:rPr>
              <a:t>c_v</a:t>
            </a:r>
            <a:r>
              <a:rPr lang="de-CH" b="0" dirty="0">
                <a:sym typeface="Wingdings" panose="05000000000000000000" pitchFamily="2" charset="2"/>
              </a:rPr>
              <a:t> erfolgen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 dirty="0" err="1">
                <a:sym typeface="Wingdings" panose="05000000000000000000" pitchFamily="2" charset="2"/>
              </a:rPr>
              <a:t>dh</a:t>
            </a:r>
            <a:r>
              <a:rPr lang="de-CH" dirty="0">
                <a:sym typeface="Wingdings" panose="05000000000000000000" pitchFamily="2" charset="2"/>
              </a:rPr>
              <a:t> = </a:t>
            </a:r>
            <a:r>
              <a:rPr lang="de-CH" dirty="0" err="1">
                <a:sym typeface="Wingdings" panose="05000000000000000000" pitchFamily="2" charset="2"/>
              </a:rPr>
              <a:t>c_p</a:t>
            </a:r>
            <a:r>
              <a:rPr lang="de-CH" dirty="0">
                <a:sym typeface="Wingdings" panose="05000000000000000000" pitchFamily="2" charset="2"/>
              </a:rPr>
              <a:t>*</a:t>
            </a:r>
            <a:r>
              <a:rPr lang="de-CH" dirty="0" err="1">
                <a:sym typeface="Wingdings" panose="05000000000000000000" pitchFamily="2" charset="2"/>
              </a:rPr>
              <a:t>dT</a:t>
            </a:r>
            <a:r>
              <a:rPr lang="de-CH" dirty="0">
                <a:sym typeface="Wingdings" panose="05000000000000000000" pitchFamily="2" charset="2"/>
              </a:rPr>
              <a:t> für ideale Gase auch bei nichtkonstantem Druck  Änderung der spez. Enthalpie bei idealen Gasen kann </a:t>
            </a:r>
            <a:r>
              <a:rPr lang="de-CH" b="1" dirty="0">
                <a:sym typeface="Wingdings" panose="05000000000000000000" pitchFamily="2" charset="2"/>
              </a:rPr>
              <a:t>immer </a:t>
            </a:r>
            <a:r>
              <a:rPr lang="de-CH" b="0" dirty="0">
                <a:sym typeface="Wingdings" panose="05000000000000000000" pitchFamily="2" charset="2"/>
              </a:rPr>
              <a:t>mit </a:t>
            </a:r>
            <a:r>
              <a:rPr lang="de-CH" b="0" dirty="0" err="1">
                <a:sym typeface="Wingdings" panose="05000000000000000000" pitchFamily="2" charset="2"/>
              </a:rPr>
              <a:t>c_p</a:t>
            </a:r>
            <a:r>
              <a:rPr lang="de-CH" b="0" dirty="0">
                <a:sym typeface="Wingdings" panose="05000000000000000000" pitchFamily="2" charset="2"/>
              </a:rPr>
              <a:t> erfolgen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93372-CFA4-425E-939F-9E7DC4C07F8F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82533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Beispiel </a:t>
            </a:r>
            <a:r>
              <a:rPr lang="de-CH" b="1" dirty="0"/>
              <a:t>halbgefüllter Kaffeebecher</a:t>
            </a:r>
            <a:r>
              <a:rPr lang="de-CH" dirty="0"/>
              <a:t>, Systemgrenze um den Kaffee herum. Heisser Kaffee wird hineingeschüttet. Dieser </a:t>
            </a:r>
            <a:r>
              <a:rPr lang="de-CH" b="1" dirty="0"/>
              <a:t>heisse Kaffee beinhaltet Energie</a:t>
            </a:r>
            <a:r>
              <a:rPr lang="de-CH" dirty="0"/>
              <a:t>, sonst wäre der Kaffee eiskalt (innere Energie) und das </a:t>
            </a:r>
            <a:r>
              <a:rPr lang="de-CH" b="1" dirty="0"/>
              <a:t>Kaffeevolumen wird grösser (Arbeit gegen den Aussendruck </a:t>
            </a:r>
            <a:r>
              <a:rPr lang="de-CH" dirty="0"/>
              <a:t>muss geleistet werden, Luft um den Kaffee herum muss verdrängt werden) </a:t>
            </a:r>
            <a:r>
              <a:rPr lang="de-CH" dirty="0">
                <a:sym typeface="Wingdings" panose="05000000000000000000" pitchFamily="2" charset="2"/>
              </a:rPr>
              <a:t> muss berücksichtigt werden in </a:t>
            </a:r>
            <a:r>
              <a:rPr lang="de-CH" dirty="0" err="1">
                <a:sym typeface="Wingdings" panose="05000000000000000000" pitchFamily="2" charset="2"/>
              </a:rPr>
              <a:t>thermodynam</a:t>
            </a:r>
            <a:r>
              <a:rPr lang="de-CH" dirty="0">
                <a:sym typeface="Wingdings" panose="05000000000000000000" pitchFamily="2" charset="2"/>
              </a:rPr>
              <a:t>. Beschreibung des Systems.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93372-CFA4-425E-939F-9E7DC4C07F8F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800882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Prinzip der inneren Energie reicht nicht mehr aus, weil damit die </a:t>
            </a:r>
            <a:r>
              <a:rPr lang="de-CH" b="1" dirty="0"/>
              <a:t>Arbeit gegen den Aussendruck zum Aufspannen eines Volumens</a:t>
            </a:r>
            <a:r>
              <a:rPr lang="de-CH" dirty="0"/>
              <a:t> nicht berücksichtigt wird.</a:t>
            </a:r>
          </a:p>
          <a:p>
            <a:r>
              <a:rPr lang="de-CH" dirty="0"/>
              <a:t>Innere Energie, Druck und Volumen sind Zustandsgrössen </a:t>
            </a:r>
            <a:r>
              <a:rPr lang="de-CH" dirty="0">
                <a:sym typeface="Wingdings" panose="05000000000000000000" pitchFamily="2" charset="2"/>
              </a:rPr>
              <a:t> Enthalpie ist eine Zustandsgrösse</a:t>
            </a:r>
          </a:p>
          <a:p>
            <a:r>
              <a:rPr lang="de-CH" dirty="0">
                <a:sym typeface="Wingdings" panose="05000000000000000000" pitchFamily="2" charset="2"/>
              </a:rPr>
              <a:t>Grundsätzlich: Enthalpie ist eine </a:t>
            </a:r>
            <a:r>
              <a:rPr lang="de-CH" b="1" dirty="0">
                <a:sym typeface="Wingdings" panose="05000000000000000000" pitchFamily="2" charset="2"/>
              </a:rPr>
              <a:t>abstrakte Grösse</a:t>
            </a:r>
            <a:r>
              <a:rPr lang="de-CH" dirty="0">
                <a:sym typeface="Wingdings" panose="05000000000000000000" pitchFamily="2" charset="2"/>
              </a:rPr>
              <a:t>, keine direkte anschauliche Bedeutung im Allgemeinen</a:t>
            </a:r>
          </a:p>
          <a:p>
            <a:endParaRPr lang="de-CH" b="0" dirty="0">
              <a:sym typeface="Wingdings" panose="05000000000000000000" pitchFamily="2" charset="2"/>
            </a:endParaRPr>
          </a:p>
          <a:p>
            <a:r>
              <a:rPr lang="de-CH" b="1" dirty="0">
                <a:sym typeface="Wingdings" panose="05000000000000000000" pitchFamily="2" charset="2"/>
              </a:rPr>
              <a:t>Erläuterung für stationär strömende Fluide</a:t>
            </a:r>
            <a:endParaRPr lang="de-CH" b="1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93372-CFA4-425E-939F-9E7DC4C07F8F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444871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baseline="0" dirty="0"/>
              <a:t> 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93372-CFA4-425E-939F-9E7DC4C07F8F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655124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93372-CFA4-425E-939F-9E7DC4C07F8F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12476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8F3CE-1319-49A4-B69D-8DB5847F6296}" type="datetime1">
              <a:rPr lang="de-DE" smtClean="0"/>
              <a:t>01.11.2018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Loris Albisetti - lorisa@student.ethz.ch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45588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F9529-A2A6-4EF1-B2B1-16F4CEB6424F}" type="datetime1">
              <a:rPr lang="de-DE" smtClean="0"/>
              <a:t>01.11.2018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Loris Albisetti - lorisa@student.ethz.ch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73999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D777B-C614-4AB8-8924-66B9921C1985}" type="datetime1">
              <a:rPr lang="de-DE" smtClean="0"/>
              <a:t>01.11.2018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Loris Albisetti - lorisa@student.ethz.ch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51764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76B58-6D58-43C7-B6D8-4923F9180B1D}" type="datetime1">
              <a:rPr lang="de-DE" smtClean="0"/>
              <a:t>01.11.2018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Loris Albisetti - lorisa@student.ethz.ch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3372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ADF0C-E8B9-45FB-8EF6-4910CFC1502D}" type="datetime1">
              <a:rPr lang="de-DE" smtClean="0"/>
              <a:t>01.11.2018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Loris Albisetti - lorisa@student.ethz.ch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55840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2AB10-5D92-4A85-92C8-1090AF5E58F4}" type="datetime1">
              <a:rPr lang="de-DE" smtClean="0"/>
              <a:t>01.11.2018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Loris Albisetti - lorisa@student.ethz.ch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545250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80C67-51DC-419E-879C-95FF6F92ED3C}" type="datetime1">
              <a:rPr lang="de-DE" smtClean="0"/>
              <a:t>01.11.2018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Loris Albisetti - lorisa@student.ethz.ch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648557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51415-183F-42A8-9F32-33ED0F5793CB}" type="datetime1">
              <a:rPr lang="de-DE" smtClean="0"/>
              <a:t>01.11.2018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Loris Albisetti - lorisa@student.ethz.ch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822427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D5894-2BBC-4F8E-BB4F-3941CFFD67DB}" type="datetime1">
              <a:rPr lang="de-DE" smtClean="0"/>
              <a:t>01.11.2018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Loris Albisetti - lorisa@student.ethz.ch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371335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B7475-9272-49EC-A39F-D8CCD91932F6}" type="datetime1">
              <a:rPr lang="de-DE" smtClean="0"/>
              <a:t>01.11.2018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Loris Albisetti - lorisa@student.ethz.ch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066304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14F95-E501-4CB2-A9AC-8F4441EA840D}" type="datetime1">
              <a:rPr lang="de-DE" smtClean="0"/>
              <a:t>01.11.2018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Loris Albisetti - lorisa@student.ethz.ch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543208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B61CC1-7EAF-43EF-A06A-560FF54DFBAB}" type="datetime1">
              <a:rPr lang="de-DE" smtClean="0"/>
              <a:t>01.11.2018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Loris Albisetti - lorisa@student.ethz.ch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13170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NULL"/><Relationship Id="rId5" Type="http://schemas.openxmlformats.org/officeDocument/2006/relationships/image" Target="../media/image20.png"/><Relationship Id="rId4" Type="http://schemas.openxmlformats.org/officeDocument/2006/relationships/image" Target="NUL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9" Type="http://schemas.openxmlformats.org/officeDocument/2006/relationships/image" Target="../media/image19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8280" y="471640"/>
            <a:ext cx="5318275" cy="3494866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2034350" y="4130370"/>
            <a:ext cx="7686136" cy="2492990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pPr algn="ctr"/>
            <a:endParaRPr lang="de-CH" sz="2800" dirty="0"/>
          </a:p>
          <a:p>
            <a:pPr algn="ctr"/>
            <a:endParaRPr lang="de-CH" sz="2800" dirty="0"/>
          </a:p>
          <a:p>
            <a:pPr algn="ctr"/>
            <a:r>
              <a:rPr lang="de-CH" sz="2800" dirty="0"/>
              <a:t>Thermodynamik I – Übung 5</a:t>
            </a:r>
          </a:p>
          <a:p>
            <a:endParaRPr lang="de-CH" dirty="0"/>
          </a:p>
          <a:p>
            <a:endParaRPr lang="de-CH" dirty="0"/>
          </a:p>
          <a:p>
            <a:endParaRPr lang="de-CH" dirty="0"/>
          </a:p>
          <a:p>
            <a:endParaRPr lang="de-DE" dirty="0"/>
          </a:p>
        </p:txBody>
      </p:sp>
      <p:sp>
        <p:nvSpPr>
          <p:cNvPr id="7" name="Textfeld 6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</a:t>
            </a:r>
            <a:r>
              <a:rPr lang="de-CH" sz="1400"/>
              <a:t>	                 Thermodynamik </a:t>
            </a:r>
            <a:r>
              <a:rPr lang="de-CH" sz="1400" dirty="0"/>
              <a:t>I</a:t>
            </a:r>
            <a:endParaRPr lang="de-DE" sz="1400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1</a:t>
            </a:fld>
            <a:endParaRPr lang="de-DE"/>
          </a:p>
        </p:txBody>
      </p:sp>
      <p:sp>
        <p:nvSpPr>
          <p:cNvPr id="11" name="Fußzeilenplatzhalter 8">
            <a:extLst>
              <a:ext uri="{FF2B5EF4-FFF2-40B4-BE49-F238E27FC236}">
                <a16:creationId xmlns:a16="http://schemas.microsoft.com/office/drawing/2014/main" id="{18F6B193-6ABD-485C-92CB-319560A86B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18424" y="6356350"/>
            <a:ext cx="4955153" cy="365125"/>
          </a:xfrm>
        </p:spPr>
        <p:txBody>
          <a:bodyPr/>
          <a:lstStyle/>
          <a:p>
            <a:r>
              <a:rPr lang="de-DE" sz="1600" dirty="0"/>
              <a:t>Folien von Dominic </a:t>
            </a:r>
            <a:r>
              <a:rPr lang="de-DE" sz="1600" dirty="0" err="1"/>
              <a:t>Landolf</a:t>
            </a:r>
            <a:r>
              <a:rPr lang="de-DE" sz="1600" dirty="0"/>
              <a:t>, angepasst durch Pascal </a:t>
            </a:r>
            <a:r>
              <a:rPr lang="de-DE" sz="1600" dirty="0" err="1"/>
              <a:t>Hodel</a:t>
            </a:r>
            <a:endParaRPr lang="de-DE" sz="1800" dirty="0"/>
          </a:p>
        </p:txBody>
      </p:sp>
    </p:spTree>
    <p:extLst>
      <p:ext uri="{BB962C8B-B14F-4D97-AF65-F5344CB8AC3E}">
        <p14:creationId xmlns:p14="http://schemas.microsoft.com/office/powerpoint/2010/main" val="6372990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10</a:t>
            </a:fld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	                 Thermodynamik I</a:t>
            </a:r>
            <a:endParaRPr lang="de-DE" sz="1400" dirty="0"/>
          </a:p>
        </p:txBody>
      </p:sp>
      <p:sp>
        <p:nvSpPr>
          <p:cNvPr id="5" name="Textfeld 4"/>
          <p:cNvSpPr txBox="1"/>
          <p:nvPr/>
        </p:nvSpPr>
        <p:spPr>
          <a:xfrm>
            <a:off x="504000" y="468000"/>
            <a:ext cx="11232000" cy="58477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de-CH" sz="3200" b="1" dirty="0"/>
              <a:t>1. Hauptsatz für halboffene Systeme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480000" y="1344821"/>
            <a:ext cx="11232000" cy="519409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Der 1. Hauptsatz für halboffene Systeme lautet: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Die Gleichung ist eine </a:t>
            </a:r>
            <a:r>
              <a:rPr lang="de-CH" sz="2400" b="1" dirty="0"/>
              <a:t>Energiebilanz</a:t>
            </a:r>
            <a:r>
              <a:rPr lang="de-CH" sz="2400" dirty="0"/>
              <a:t> und hat die Einheit </a:t>
            </a:r>
            <a:r>
              <a:rPr lang="de-CH" sz="2400" b="1" dirty="0"/>
              <a:t>Joule</a:t>
            </a:r>
            <a:endParaRPr lang="de-CH" sz="2400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366" y="2025972"/>
            <a:ext cx="10104168" cy="1573035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8303868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11</a:t>
            </a:fld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	                 Thermodynamik I</a:t>
            </a:r>
            <a:endParaRPr lang="de-DE" sz="1400" dirty="0"/>
          </a:p>
        </p:txBody>
      </p:sp>
      <p:sp>
        <p:nvSpPr>
          <p:cNvPr id="5" name="Textfeld 4"/>
          <p:cNvSpPr txBox="1"/>
          <p:nvPr/>
        </p:nvSpPr>
        <p:spPr>
          <a:xfrm>
            <a:off x="504000" y="468000"/>
            <a:ext cx="11232000" cy="58477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de-CH" sz="3200" b="1" dirty="0"/>
              <a:t>Massenstrom vs. Volumenstrom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feld 5"/>
              <p:cNvSpPr txBox="1"/>
              <p:nvPr/>
            </p:nvSpPr>
            <p:spPr>
              <a:xfrm>
                <a:off x="480000" y="1344821"/>
                <a:ext cx="11232000" cy="5194091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endParaRPr lang="de-CH" sz="2400" dirty="0"/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endParaRPr lang="de-CH" sz="2400" dirty="0"/>
              </a:p>
              <a:p>
                <a:pPr>
                  <a:lnSpc>
                    <a:spcPts val="34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de-CH" sz="2400" b="1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de-CH" sz="2400" b="1" i="1" smtClean="0">
                              <a:latin typeface="Cambria Math" charset="0"/>
                            </a:rPr>
                            <m:t>𝒎</m:t>
                          </m:r>
                        </m:e>
                      </m:acc>
                      <m:r>
                        <a:rPr lang="de-CH" sz="2400" b="1" i="1">
                          <a:latin typeface="Cambria Math" charset="0"/>
                        </a:rPr>
                        <m:t>=</m:t>
                      </m:r>
                      <m:r>
                        <a:rPr lang="de-CH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𝝆</m:t>
                      </m:r>
                      <m:acc>
                        <m:accPr>
                          <m:chr m:val="̇"/>
                          <m:ctrlPr>
                            <a:rPr lang="de-CH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de-CH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𝑽</m:t>
                          </m:r>
                        </m:e>
                      </m:acc>
                      <m:r>
                        <a:rPr lang="de-CH" sz="2400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CH" sz="2400" b="1" i="1" smtClean="0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fPr>
                        <m:num>
                          <m:r>
                            <a:rPr lang="de-CH" sz="2400" b="1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𝑨</m:t>
                          </m:r>
                          <m:r>
                            <a:rPr lang="de-CH" sz="2400" b="1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∙</m:t>
                          </m:r>
                          <m:r>
                            <a:rPr lang="de-CH" sz="2400" b="1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𝒘</m:t>
                          </m:r>
                        </m:num>
                        <m:den>
                          <m:r>
                            <a:rPr lang="de-CH" sz="2400" b="1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𝒗</m:t>
                          </m:r>
                        </m:den>
                      </m:f>
                      <m:r>
                        <a:rPr lang="de-CH" sz="2400" b="1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= </m:t>
                      </m:r>
                      <m:f>
                        <m:fPr>
                          <m:ctrlPr>
                            <a:rPr lang="de-CH" sz="2400" b="1" i="1" smtClean="0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fPr>
                        <m:num>
                          <m:acc>
                            <m:accPr>
                              <m:chr m:val="̇"/>
                              <m:ctrlPr>
                                <a:rPr lang="de-CH" sz="2400" b="1" i="1" smtClean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accPr>
                            <m:e>
                              <m:r>
                                <a:rPr lang="de-CH" sz="2400" b="1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𝑽</m:t>
                              </m:r>
                            </m:e>
                          </m:acc>
                        </m:num>
                        <m:den>
                          <m:r>
                            <a:rPr lang="de-CH" sz="2400" b="1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𝒗</m:t>
                          </m:r>
                        </m:den>
                      </m:f>
                    </m:oMath>
                  </m:oMathPara>
                </a14:m>
                <a:endParaRPr lang="de-CH" sz="2400" dirty="0"/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endParaRPr lang="de-CH" sz="2400" dirty="0"/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endParaRPr lang="de-CH" sz="2400" dirty="0"/>
              </a:p>
              <a:p>
                <a:pPr>
                  <a:lnSpc>
                    <a:spcPts val="3400"/>
                  </a:lnSpc>
                </a:pPr>
                <a:r>
                  <a:rPr lang="de-CH" sz="2400" dirty="0"/>
                  <a:t>	A: Fläche</a:t>
                </a:r>
              </a:p>
              <a:p>
                <a:pPr>
                  <a:lnSpc>
                    <a:spcPts val="3400"/>
                  </a:lnSpc>
                </a:pPr>
                <a:r>
                  <a:rPr lang="de-CH" sz="2400" dirty="0"/>
                  <a:t>	</a:t>
                </a:r>
                <a:r>
                  <a:rPr lang="de-CH" sz="2400" dirty="0" err="1"/>
                  <a:t>w</a:t>
                </a:r>
                <a:r>
                  <a:rPr lang="de-CH" sz="2400" dirty="0"/>
                  <a:t>: Geschwindigkeit des Stromes</a:t>
                </a:r>
              </a:p>
              <a:p>
                <a:pPr>
                  <a:lnSpc>
                    <a:spcPts val="3400"/>
                  </a:lnSpc>
                </a:pPr>
                <a:r>
                  <a:rPr lang="de-CH" sz="2400" dirty="0"/>
                  <a:t>	v: spezifisches Volumen</a:t>
                </a:r>
              </a:p>
              <a:p>
                <a:pPr>
                  <a:lnSpc>
                    <a:spcPts val="3400"/>
                  </a:lnSpc>
                </a:pPr>
                <a:r>
                  <a:rPr lang="de-CH" sz="2400" dirty="0"/>
                  <a:t>	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de-CH" sz="2400" b="1" i="1" smtClean="0"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accPr>
                      <m:e>
                        <m:r>
                          <a:rPr lang="de-CH" sz="2400" b="1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𝑽</m:t>
                        </m:r>
                      </m:e>
                    </m:acc>
                  </m:oMath>
                </a14:m>
                <a:r>
                  <a:rPr lang="de-CH" sz="2400" dirty="0"/>
                  <a:t>: Volumenstrom</a:t>
                </a:r>
              </a:p>
            </p:txBody>
          </p:sp>
        </mc:Choice>
        <mc:Fallback>
          <p:sp>
            <p:nvSpPr>
              <p:cNvPr id="6" name="Textfeld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0000" y="1344821"/>
                <a:ext cx="11232000" cy="519409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Prozess 6"/>
          <p:cNvSpPr/>
          <p:nvPr/>
        </p:nvSpPr>
        <p:spPr>
          <a:xfrm>
            <a:off x="4620126" y="1764632"/>
            <a:ext cx="2951748" cy="1379621"/>
          </a:xfrm>
          <a:prstGeom prst="flowChartProcess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407866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12</a:t>
            </a:fld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	                 Thermodynamik I</a:t>
            </a:r>
            <a:endParaRPr lang="de-DE" sz="1400" dirty="0"/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289A817F-C747-4E2C-8A5B-BAAAA5EEAF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3873" y="307777"/>
            <a:ext cx="9304255" cy="6547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89211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13</a:t>
            </a:fld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	                 Thermodynamik I</a:t>
            </a:r>
            <a:endParaRPr lang="de-DE" sz="1400" dirty="0"/>
          </a:p>
        </p:txBody>
      </p:sp>
      <p:sp>
        <p:nvSpPr>
          <p:cNvPr id="6" name="Textfeld 5"/>
          <p:cNvSpPr txBox="1"/>
          <p:nvPr/>
        </p:nvSpPr>
        <p:spPr>
          <a:xfrm>
            <a:off x="467999" y="1440000"/>
            <a:ext cx="11232000" cy="519409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Zusammenfassend: </a:t>
            </a:r>
            <a:r>
              <a:rPr lang="de-CH" sz="2400" b="1" dirty="0"/>
              <a:t>Je grösser n desto steiler abfallend werden die Kurven</a:t>
            </a: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>
              <a:lnSpc>
                <a:spcPts val="3400"/>
              </a:lnSpc>
            </a:pPr>
            <a:endParaRPr lang="de-CH" sz="2400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3"/>
          <a:srcRect r="5181"/>
          <a:stretch/>
        </p:blipFill>
        <p:spPr>
          <a:xfrm>
            <a:off x="-437794" y="2543933"/>
            <a:ext cx="5798188" cy="4133850"/>
          </a:xfrm>
          <a:prstGeom prst="rect">
            <a:avLst/>
          </a:prstGeom>
        </p:spPr>
      </p:pic>
      <p:sp>
        <p:nvSpPr>
          <p:cNvPr id="7" name="Rechteck 6"/>
          <p:cNvSpPr/>
          <p:nvPr/>
        </p:nvSpPr>
        <p:spPr>
          <a:xfrm>
            <a:off x="-327662" y="2413416"/>
            <a:ext cx="494675" cy="33577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8" name="Rechteck 7"/>
          <p:cNvSpPr/>
          <p:nvPr/>
        </p:nvSpPr>
        <p:spPr>
          <a:xfrm>
            <a:off x="-57839" y="6168452"/>
            <a:ext cx="5606321" cy="3704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2" name="Gebogener Pfeil 11"/>
          <p:cNvSpPr/>
          <p:nvPr/>
        </p:nvSpPr>
        <p:spPr>
          <a:xfrm rot="18887355">
            <a:off x="980965" y="3107504"/>
            <a:ext cx="2072656" cy="2413417"/>
          </a:xfrm>
          <a:prstGeom prst="circularArrow">
            <a:avLst>
              <a:gd name="adj1" fmla="val 6793"/>
              <a:gd name="adj2" fmla="val 664617"/>
              <a:gd name="adj3" fmla="val 20218983"/>
              <a:gd name="adj4" fmla="val 12336673"/>
              <a:gd name="adj5" fmla="val 12500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chemeClr val="tx1"/>
              </a:solidFill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2619731" y="3492708"/>
            <a:ext cx="1489695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CH" sz="2400" b="1" dirty="0"/>
              <a:t>O &lt; n &lt; ∞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6DA18B05-313B-41DA-8501-80D7220629C8}"/>
              </a:ext>
            </a:extLst>
          </p:cNvPr>
          <p:cNvSpPr txBox="1"/>
          <p:nvPr/>
        </p:nvSpPr>
        <p:spPr>
          <a:xfrm>
            <a:off x="-41182" y="2326032"/>
            <a:ext cx="8833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b="1" dirty="0"/>
              <a:t>p [bar]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feld 14">
                <a:extLst>
                  <a:ext uri="{FF2B5EF4-FFF2-40B4-BE49-F238E27FC236}">
                    <a16:creationId xmlns:a16="http://schemas.microsoft.com/office/drawing/2014/main" id="{0AF1C4E4-7A58-46C5-996B-E12924ADA11E}"/>
                  </a:ext>
                </a:extLst>
              </p:cNvPr>
              <p:cNvSpPr txBox="1"/>
              <p:nvPr/>
            </p:nvSpPr>
            <p:spPr>
              <a:xfrm>
                <a:off x="5296014" y="5791562"/>
                <a:ext cx="861409" cy="5691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CH" b="1" dirty="0"/>
                  <a:t>v [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CH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de-CH" b="1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de-CH" b="1" i="1">
                                <a:latin typeface="Cambria Math" panose="02040503050406030204" pitchFamily="18" charset="0"/>
                              </a:rPr>
                              <m:t>𝒎</m:t>
                            </m:r>
                          </m:e>
                          <m:sup>
                            <m:r>
                              <a:rPr lang="de-CH" b="1" i="1">
                                <a:latin typeface="Cambria Math" panose="02040503050406030204" pitchFamily="18" charset="0"/>
                              </a:rPr>
                              <m:t>𝟑</m:t>
                            </m:r>
                          </m:sup>
                        </m:sSup>
                      </m:num>
                      <m:den>
                        <m:r>
                          <a:rPr lang="de-CH" b="1" i="1">
                            <a:latin typeface="Cambria Math" panose="02040503050406030204" pitchFamily="18" charset="0"/>
                          </a:rPr>
                          <m:t>𝒌𝒈</m:t>
                        </m:r>
                      </m:den>
                    </m:f>
                  </m:oMath>
                </a14:m>
                <a:r>
                  <a:rPr lang="de-CH" b="1" dirty="0"/>
                  <a:t>]</a:t>
                </a:r>
              </a:p>
            </p:txBody>
          </p:sp>
        </mc:Choice>
        <mc:Fallback xmlns="">
          <p:sp>
            <p:nvSpPr>
              <p:cNvPr id="15" name="Textfeld 14">
                <a:extLst>
                  <a:ext uri="{FF2B5EF4-FFF2-40B4-BE49-F238E27FC236}">
                    <a16:creationId xmlns:a16="http://schemas.microsoft.com/office/drawing/2014/main" id="{0AF1C4E4-7A58-46C5-996B-E12924ADA11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6014" y="5791562"/>
                <a:ext cx="861409" cy="569195"/>
              </a:xfrm>
              <a:prstGeom prst="rect">
                <a:avLst/>
              </a:prstGeom>
              <a:blipFill>
                <a:blip r:embed="rId4"/>
                <a:stretch>
                  <a:fillRect l="-6383" b="-1075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Grafik 15">
            <a:extLst>
              <a:ext uri="{FF2B5EF4-FFF2-40B4-BE49-F238E27FC236}">
                <a16:creationId xmlns:a16="http://schemas.microsoft.com/office/drawing/2014/main" id="{8F78AB60-74E7-47ED-8FB7-9930282674A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37"/>
          <a:stretch/>
        </p:blipFill>
        <p:spPr>
          <a:xfrm>
            <a:off x="6259025" y="2695365"/>
            <a:ext cx="5245707" cy="347308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feld 16">
                <a:extLst>
                  <a:ext uri="{FF2B5EF4-FFF2-40B4-BE49-F238E27FC236}">
                    <a16:creationId xmlns:a16="http://schemas.microsoft.com/office/drawing/2014/main" id="{81504B84-2828-498A-97BE-11226E4E3641}"/>
                  </a:ext>
                </a:extLst>
              </p:cNvPr>
              <p:cNvSpPr txBox="1"/>
              <p:nvPr/>
            </p:nvSpPr>
            <p:spPr>
              <a:xfrm>
                <a:off x="11504650" y="5771213"/>
                <a:ext cx="861409" cy="5691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CH" b="1" dirty="0"/>
                  <a:t>v [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CH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de-CH" b="1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de-CH" b="1" i="1">
                                <a:latin typeface="Cambria Math" panose="02040503050406030204" pitchFamily="18" charset="0"/>
                              </a:rPr>
                              <m:t>𝒎</m:t>
                            </m:r>
                          </m:e>
                          <m:sup>
                            <m:r>
                              <a:rPr lang="de-CH" b="1" i="1">
                                <a:latin typeface="Cambria Math" panose="02040503050406030204" pitchFamily="18" charset="0"/>
                              </a:rPr>
                              <m:t>𝟑</m:t>
                            </m:r>
                          </m:sup>
                        </m:sSup>
                      </m:num>
                      <m:den>
                        <m:r>
                          <a:rPr lang="de-CH" b="1" i="1">
                            <a:latin typeface="Cambria Math" panose="02040503050406030204" pitchFamily="18" charset="0"/>
                          </a:rPr>
                          <m:t>𝒌𝒈</m:t>
                        </m:r>
                      </m:den>
                    </m:f>
                  </m:oMath>
                </a14:m>
                <a:r>
                  <a:rPr lang="de-CH" b="1" dirty="0"/>
                  <a:t>]</a:t>
                </a:r>
              </a:p>
            </p:txBody>
          </p:sp>
        </mc:Choice>
        <mc:Fallback xmlns="">
          <p:sp>
            <p:nvSpPr>
              <p:cNvPr id="17" name="Textfeld 16">
                <a:extLst>
                  <a:ext uri="{FF2B5EF4-FFF2-40B4-BE49-F238E27FC236}">
                    <a16:creationId xmlns:a16="http://schemas.microsoft.com/office/drawing/2014/main" id="{81504B84-2828-498A-97BE-11226E4E36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04650" y="5771213"/>
                <a:ext cx="861409" cy="569195"/>
              </a:xfrm>
              <a:prstGeom prst="rect">
                <a:avLst/>
              </a:prstGeom>
              <a:blipFill>
                <a:blip r:embed="rId6"/>
                <a:stretch>
                  <a:fillRect l="-5634" b="-1075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feld 17">
            <a:extLst>
              <a:ext uri="{FF2B5EF4-FFF2-40B4-BE49-F238E27FC236}">
                <a16:creationId xmlns:a16="http://schemas.microsoft.com/office/drawing/2014/main" id="{DCC84466-685E-42AA-BF5C-C7680D6B51E6}"/>
              </a:ext>
            </a:extLst>
          </p:cNvPr>
          <p:cNvSpPr txBox="1"/>
          <p:nvPr/>
        </p:nvSpPr>
        <p:spPr>
          <a:xfrm>
            <a:off x="6127466" y="2332544"/>
            <a:ext cx="651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b="1" dirty="0"/>
              <a:t>T [K]</a:t>
            </a:r>
          </a:p>
        </p:txBody>
      </p:sp>
      <p:sp>
        <p:nvSpPr>
          <p:cNvPr id="19" name="Gebogener Pfeil 11">
            <a:extLst>
              <a:ext uri="{FF2B5EF4-FFF2-40B4-BE49-F238E27FC236}">
                <a16:creationId xmlns:a16="http://schemas.microsoft.com/office/drawing/2014/main" id="{8CA28049-DEE5-4EC6-86C1-037F0599B8FB}"/>
              </a:ext>
            </a:extLst>
          </p:cNvPr>
          <p:cNvSpPr/>
          <p:nvPr/>
        </p:nvSpPr>
        <p:spPr>
          <a:xfrm rot="18887355">
            <a:off x="7297104" y="3147014"/>
            <a:ext cx="2072656" cy="2413417"/>
          </a:xfrm>
          <a:prstGeom prst="circularArrow">
            <a:avLst>
              <a:gd name="adj1" fmla="val 6793"/>
              <a:gd name="adj2" fmla="val 664617"/>
              <a:gd name="adj3" fmla="val 20218983"/>
              <a:gd name="adj4" fmla="val 12336673"/>
              <a:gd name="adj5" fmla="val 12500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chemeClr val="tx1"/>
              </a:solidFill>
            </a:endParaRP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EDA7C0C3-B1B2-458E-BB15-9372542C91D1}"/>
              </a:ext>
            </a:extLst>
          </p:cNvPr>
          <p:cNvSpPr txBox="1"/>
          <p:nvPr/>
        </p:nvSpPr>
        <p:spPr>
          <a:xfrm>
            <a:off x="8924581" y="3633819"/>
            <a:ext cx="1489695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CH" sz="2400" b="1" dirty="0"/>
              <a:t>O &lt; n &lt; ∞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EA3DE298-DC73-4C2D-9A47-CD1C2A6318D6}"/>
              </a:ext>
            </a:extLst>
          </p:cNvPr>
          <p:cNvSpPr txBox="1"/>
          <p:nvPr/>
        </p:nvSpPr>
        <p:spPr>
          <a:xfrm>
            <a:off x="6035119" y="5895837"/>
            <a:ext cx="3427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b="1" dirty="0"/>
              <a:t>0</a:t>
            </a: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854E0034-6A67-41A9-BE0C-98CA7DC380E9}"/>
              </a:ext>
            </a:extLst>
          </p:cNvPr>
          <p:cNvSpPr txBox="1"/>
          <p:nvPr/>
        </p:nvSpPr>
        <p:spPr>
          <a:xfrm>
            <a:off x="6288982" y="6046431"/>
            <a:ext cx="3427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b="1" dirty="0"/>
              <a:t>0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7B4787EC-BEC8-4A68-9138-B98514D2A78C}"/>
              </a:ext>
            </a:extLst>
          </p:cNvPr>
          <p:cNvSpPr txBox="1"/>
          <p:nvPr/>
        </p:nvSpPr>
        <p:spPr>
          <a:xfrm>
            <a:off x="5385253" y="4163660"/>
            <a:ext cx="821251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CH" sz="2400" dirty="0"/>
              <a:t>n = 0</a:t>
            </a: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29DF61AC-5DB2-4068-B7A7-1B1E6D19226F}"/>
              </a:ext>
            </a:extLst>
          </p:cNvPr>
          <p:cNvSpPr txBox="1"/>
          <p:nvPr/>
        </p:nvSpPr>
        <p:spPr>
          <a:xfrm>
            <a:off x="9596560" y="2270920"/>
            <a:ext cx="795158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CH" sz="2400" dirty="0"/>
              <a:t>n = 0</a:t>
            </a:r>
          </a:p>
        </p:txBody>
      </p:sp>
    </p:spTree>
    <p:extLst>
      <p:ext uri="{BB962C8B-B14F-4D97-AF65-F5344CB8AC3E}">
        <p14:creationId xmlns:p14="http://schemas.microsoft.com/office/powerpoint/2010/main" val="19618073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2</a:t>
            </a:fld>
            <a:endParaRPr lang="de-DE"/>
          </a:p>
        </p:txBody>
      </p:sp>
      <p:sp>
        <p:nvSpPr>
          <p:cNvPr id="7" name="Textfeld 6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	                 Thermodynamik I</a:t>
            </a:r>
            <a:endParaRPr lang="de-DE" sz="1400" dirty="0"/>
          </a:p>
        </p:txBody>
      </p:sp>
      <p:sp>
        <p:nvSpPr>
          <p:cNvPr id="2" name="Textfeld 1"/>
          <p:cNvSpPr txBox="1"/>
          <p:nvPr/>
        </p:nvSpPr>
        <p:spPr>
          <a:xfrm>
            <a:off x="504000" y="468000"/>
            <a:ext cx="11232000" cy="58477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de-CH" sz="3200" b="1" dirty="0"/>
              <a:t>Ablauf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467999" y="1440000"/>
            <a:ext cx="11232000" cy="519409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 err="1"/>
              <a:t>Recap</a:t>
            </a:r>
            <a:r>
              <a:rPr lang="de-CH" sz="2400" dirty="0"/>
              <a:t>: Spezifische Wärmekapazitäten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Offene Systeme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Enthalpie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Massenstrom-Bilanz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1. Hauptsatz für offene Systeme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Halboffene Systeme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1. Hauptsatz für halboffene Systeme</a:t>
            </a:r>
          </a:p>
        </p:txBody>
      </p:sp>
    </p:spTree>
    <p:extLst>
      <p:ext uri="{BB962C8B-B14F-4D97-AF65-F5344CB8AC3E}">
        <p14:creationId xmlns:p14="http://schemas.microsoft.com/office/powerpoint/2010/main" val="36465506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3</a:t>
            </a:fld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	                 Thermodynamik I</a:t>
            </a:r>
            <a:endParaRPr lang="de-DE" sz="1400" dirty="0"/>
          </a:p>
        </p:txBody>
      </p:sp>
      <p:sp>
        <p:nvSpPr>
          <p:cNvPr id="5" name="Textfeld 4"/>
          <p:cNvSpPr txBox="1"/>
          <p:nvPr/>
        </p:nvSpPr>
        <p:spPr>
          <a:xfrm>
            <a:off x="504000" y="468000"/>
            <a:ext cx="11232000" cy="58477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de-CH" sz="3200" b="1" dirty="0" err="1"/>
              <a:t>Recap</a:t>
            </a:r>
            <a:r>
              <a:rPr lang="de-CH" sz="3200" b="1" dirty="0"/>
              <a:t>: Spezifische Wärmekapazitäten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feld 5"/>
              <p:cNvSpPr txBox="1"/>
              <p:nvPr/>
            </p:nvSpPr>
            <p:spPr>
              <a:xfrm>
                <a:off x="503999" y="949046"/>
                <a:ext cx="11543457" cy="5421093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r>
                  <a:rPr lang="de-CH" sz="2400" dirty="0"/>
                  <a:t>Die spezifische Wärmekapazität c</a:t>
                </a:r>
                <a:r>
                  <a:rPr lang="de-CH" sz="2400" baseline="-25000" dirty="0"/>
                  <a:t>v</a:t>
                </a:r>
                <a:r>
                  <a:rPr lang="de-CH" sz="2400" dirty="0"/>
                  <a:t> wird benutzt, wenn Wärme bei </a:t>
                </a:r>
                <a:r>
                  <a:rPr lang="de-CH" sz="2400" b="1" dirty="0"/>
                  <a:t>konstantem Volumen</a:t>
                </a:r>
                <a:r>
                  <a:rPr lang="de-CH" sz="2400" dirty="0"/>
                  <a:t> dem System zugeführt wird</a:t>
                </a:r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endParaRPr lang="de-CH" sz="2400" dirty="0"/>
              </a:p>
              <a:p>
                <a:pPr>
                  <a:lnSpc>
                    <a:spcPts val="3400"/>
                  </a:lnSpc>
                </a:pPr>
                <a:endParaRPr lang="de-CH" sz="2400" dirty="0"/>
              </a:p>
              <a:p>
                <a:pPr>
                  <a:lnSpc>
                    <a:spcPts val="3400"/>
                  </a:lnSpc>
                </a:pPr>
                <a:r>
                  <a:rPr lang="de-CH" sz="2400" dirty="0"/>
                  <a:t>	Für </a:t>
                </a:r>
                <a:r>
                  <a:rPr lang="de-CH" sz="2400" b="1" dirty="0"/>
                  <a:t>ideale Gase </a:t>
                </a:r>
                <a:r>
                  <a:rPr lang="de-CH" sz="2400" dirty="0"/>
                  <a:t>auch bei </a:t>
                </a:r>
                <a:r>
                  <a:rPr lang="de-CH" sz="2400" b="1" dirty="0"/>
                  <a:t>nicht konstantem Volumen </a:t>
                </a:r>
                <a:r>
                  <a:rPr lang="de-CH" sz="2400" dirty="0"/>
                  <a:t>anwendbar</a:t>
                </a:r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endParaRPr lang="de-CH" sz="2400" dirty="0"/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r>
                  <a:rPr lang="de-CH" sz="2400" dirty="0"/>
                  <a:t>Die spezifische Wärmekapazität </a:t>
                </a:r>
                <a:r>
                  <a:rPr lang="de-CH" sz="2400" dirty="0" err="1"/>
                  <a:t>c</a:t>
                </a:r>
                <a:r>
                  <a:rPr lang="de-CH" sz="2400" baseline="-25000" dirty="0" err="1"/>
                  <a:t>p</a:t>
                </a:r>
                <a:r>
                  <a:rPr lang="de-CH" sz="2400" dirty="0"/>
                  <a:t> wird benutzt, wenn Wärme bei </a:t>
                </a:r>
                <a:r>
                  <a:rPr lang="de-CH" sz="2400" b="1" dirty="0"/>
                  <a:t>konstantem Druck</a:t>
                </a:r>
                <a:r>
                  <a:rPr lang="de-CH" sz="2400" dirty="0"/>
                  <a:t> dem System zugeführt wird</a:t>
                </a:r>
              </a:p>
              <a:p>
                <a:pPr lvl="1">
                  <a:lnSpc>
                    <a:spcPts val="3400"/>
                  </a:lnSpc>
                </a:pPr>
                <a:endParaRPr lang="de-CH" sz="2400" dirty="0"/>
              </a:p>
              <a:p>
                <a:pPr lvl="1">
                  <a:lnSpc>
                    <a:spcPts val="3400"/>
                  </a:lnSpc>
                </a:pPr>
                <a:endParaRPr lang="de-CH" sz="2400" dirty="0"/>
              </a:p>
              <a:p>
                <a:pPr lvl="1">
                  <a:lnSpc>
                    <a:spcPts val="3400"/>
                  </a:lnSpc>
                </a:pPr>
                <a:r>
                  <a:rPr lang="de-CH" sz="2400" dirty="0"/>
                  <a:t>	Für </a:t>
                </a:r>
                <a:r>
                  <a:rPr lang="de-CH" sz="2400" b="1" dirty="0"/>
                  <a:t>ideale Gase </a:t>
                </a:r>
                <a:r>
                  <a:rPr lang="de-CH" sz="2400" dirty="0"/>
                  <a:t>auch bei </a:t>
                </a:r>
                <a:r>
                  <a:rPr lang="de-CH" sz="2400" b="1" dirty="0"/>
                  <a:t>nicht konstantem Druck </a:t>
                </a:r>
                <a:r>
                  <a:rPr lang="de-CH" sz="2400" dirty="0"/>
                  <a:t>anwendbar</a:t>
                </a:r>
              </a:p>
              <a:p>
                <a:pPr lvl="1">
                  <a:lnSpc>
                    <a:spcPts val="3400"/>
                  </a:lnSpc>
                </a:pPr>
                <a:endParaRPr lang="de-CH" sz="2400" dirty="0"/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r>
                  <a:rPr lang="de-CH" sz="2400" dirty="0"/>
                  <a:t>Weiter gilt für </a:t>
                </a:r>
                <a:r>
                  <a:rPr lang="de-CH" sz="2400" b="1" dirty="0"/>
                  <a:t>ideale Gase</a:t>
                </a:r>
                <a:r>
                  <a:rPr lang="de-CH" sz="2400" dirty="0"/>
                  <a:t>: </a:t>
                </a:r>
                <a14:m>
                  <m:oMath xmlns:m="http://schemas.openxmlformats.org/officeDocument/2006/math">
                    <m:r>
                      <a:rPr lang="de-CH" sz="2400" b="1" i="1" smtClean="0">
                        <a:latin typeface="Cambria Math" panose="02040503050406030204" pitchFamily="18" charset="0"/>
                      </a:rPr>
                      <m:t>𝑹</m:t>
                    </m:r>
                    <m:r>
                      <a:rPr lang="de-CH" sz="2400" b="1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de-CH" sz="24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CH" sz="2400" b="1" i="1" smtClean="0">
                            <a:latin typeface="Cambria Math" panose="02040503050406030204" pitchFamily="18" charset="0"/>
                          </a:rPr>
                          <m:t>𝒄</m:t>
                        </m:r>
                      </m:e>
                      <m:sub>
                        <m:r>
                          <a:rPr lang="de-CH" sz="2400" b="1" i="1" smtClean="0">
                            <a:latin typeface="Cambria Math" panose="02040503050406030204" pitchFamily="18" charset="0"/>
                          </a:rPr>
                          <m:t>𝒑</m:t>
                        </m:r>
                      </m:sub>
                    </m:sSub>
                    <m:d>
                      <m:dPr>
                        <m:ctrlPr>
                          <a:rPr lang="de-CH" sz="24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de-CH" sz="2400" b="1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de-CH" sz="2400" b="1" i="1" smtClean="0">
                                <a:latin typeface="Cambria Math" panose="02040503050406030204" pitchFamily="18" charset="0"/>
                              </a:rPr>
                              <m:t>𝑻</m:t>
                            </m:r>
                          </m:e>
                          <m:sup>
                            <m:r>
                              <a:rPr lang="de-CH" sz="2400" b="1" i="1" smtClean="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de-CH" sz="2400" b="1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de-CH" sz="24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CH" sz="2400" b="1" i="1" smtClean="0">
                            <a:latin typeface="Cambria Math" panose="02040503050406030204" pitchFamily="18" charset="0"/>
                          </a:rPr>
                          <m:t>𝒄</m:t>
                        </m:r>
                      </m:e>
                      <m:sub>
                        <m:r>
                          <a:rPr lang="de-CH" sz="2400" b="1" i="1" smtClean="0">
                            <a:latin typeface="Cambria Math" panose="02040503050406030204" pitchFamily="18" charset="0"/>
                          </a:rPr>
                          <m:t>𝒗</m:t>
                        </m:r>
                      </m:sub>
                    </m:sSub>
                    <m:d>
                      <m:dPr>
                        <m:ctrlPr>
                          <a:rPr lang="de-CH" sz="24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de-CH" sz="2400" b="1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de-CH" sz="2400" b="1" i="1" smtClean="0">
                                <a:latin typeface="Cambria Math" panose="02040503050406030204" pitchFamily="18" charset="0"/>
                              </a:rPr>
                              <m:t>𝑻</m:t>
                            </m:r>
                          </m:e>
                          <m:sup>
                            <m:r>
                              <a:rPr lang="de-CH" sz="2400" b="1" i="1" smtClean="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de-CH" sz="2400" b="1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de-CH" sz="2400" b="0" i="0" smtClean="0">
                        <a:latin typeface="Cambria Math" panose="02040503050406030204" pitchFamily="18" charset="0"/>
                      </a:rPr>
                      <m:t>f</m:t>
                    </m:r>
                    <m:r>
                      <a:rPr lang="de-CH" sz="2400" b="0" i="0" smtClean="0">
                        <a:latin typeface="Cambria Math" panose="02040503050406030204" pitchFamily="18" charset="0"/>
                      </a:rPr>
                      <m:t>ü</m:t>
                    </m:r>
                    <m:r>
                      <m:rPr>
                        <m:sty m:val="p"/>
                      </m:rPr>
                      <a:rPr lang="de-CH" sz="2400" b="0" i="0" smtClean="0">
                        <a:latin typeface="Cambria Math" panose="02040503050406030204" pitchFamily="18" charset="0"/>
                      </a:rPr>
                      <m:t>r</m:t>
                    </m:r>
                    <m:r>
                      <a:rPr lang="de-CH" sz="24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de-CH" sz="2400" b="0" i="0" smtClean="0">
                        <a:latin typeface="Cambria Math" panose="02040503050406030204" pitchFamily="18" charset="0"/>
                      </a:rPr>
                      <m:t>alle</m:t>
                    </m:r>
                    <m:r>
                      <a:rPr lang="de-CH" sz="2400" b="0" i="0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de-CH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CH" sz="24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p>
                        <m:r>
                          <a:rPr lang="de-CH" sz="240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de-CH" sz="2400" b="0" i="1" smtClean="0">
                        <a:latin typeface="Cambria Math" panose="02040503050406030204" pitchFamily="18" charset="0"/>
                      </a:rPr>
                      <m:t> (</m:t>
                    </m:r>
                    <m:r>
                      <a:rPr lang="de-CH" sz="2400" b="0" i="1" smtClean="0">
                        <a:latin typeface="Cambria Math" panose="02040503050406030204" pitchFamily="18" charset="0"/>
                      </a:rPr>
                      <m:t>𝑎𝑢𝑠</m:t>
                    </m:r>
                    <m:r>
                      <a:rPr lang="de-CH" sz="24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de-CH" sz="2400" b="0" i="1" smtClean="0">
                        <a:latin typeface="Cambria Math" panose="02040503050406030204" pitchFamily="18" charset="0"/>
                      </a:rPr>
                      <m:t>𝑇𝑎𝑏</m:t>
                    </m:r>
                    <m:r>
                      <a:rPr lang="de-CH" sz="2400" b="0" i="0" smtClean="0">
                        <a:latin typeface="Cambria Math" panose="02040503050406030204" pitchFamily="18" charset="0"/>
                      </a:rPr>
                      <m:t>.)</m:t>
                    </m:r>
                    <m:r>
                      <a:rPr lang="de-CH" sz="2400" b="0" i="1" smtClean="0">
                        <a:latin typeface="Cambria Math" panose="02040503050406030204" pitchFamily="18" charset="0"/>
                      </a:rPr>
                      <m:t>𝑤𝑜𝑏𝑒𝑖</m:t>
                    </m:r>
                    <m:r>
                      <a:rPr lang="de-CH" sz="2400" b="0" i="1" smtClean="0">
                        <a:latin typeface="Cambria Math" panose="02040503050406030204" pitchFamily="18" charset="0"/>
                      </a:rPr>
                      <m:t>:</m:t>
                    </m:r>
                    <m:r>
                      <a:rPr lang="de-CH" sz="2400" b="0" i="1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de-CH" sz="24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type m:val="skw"/>
                        <m:ctrlPr>
                          <a:rPr lang="de-CH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acc>
                          <m:accPr>
                            <m:chr m:val="̅"/>
                            <m:ctrlPr>
                              <a:rPr lang="de-CH" sz="24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de-CH" sz="2400" b="0" i="1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</m:acc>
                      </m:num>
                      <m:den>
                        <m:r>
                          <a:rPr lang="de-CH" sz="2400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den>
                    </m:f>
                  </m:oMath>
                </a14:m>
                <a:endParaRPr lang="de-CH" sz="2400" dirty="0"/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endParaRPr lang="de-CH" sz="2400" dirty="0"/>
              </a:p>
            </p:txBody>
          </p:sp>
        </mc:Choice>
        <mc:Fallback xmlns="">
          <p:sp>
            <p:nvSpPr>
              <p:cNvPr id="6" name="Textfeld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3999" y="949046"/>
                <a:ext cx="11543457" cy="5421093"/>
              </a:xfrm>
              <a:prstGeom prst="rect">
                <a:avLst/>
              </a:prstGeom>
              <a:blipFill>
                <a:blip r:embed="rId9"/>
                <a:stretch>
                  <a:fillRect l="-740" t="-225" b="-7312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feld 6"/>
              <p:cNvSpPr txBox="1"/>
              <p:nvPr/>
            </p:nvSpPr>
            <p:spPr>
              <a:xfrm>
                <a:off x="2031168" y="1949761"/>
                <a:ext cx="2510852" cy="461665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CH" sz="2400" b="1" i="1" smtClean="0">
                          <a:latin typeface="Cambria Math" panose="02040503050406030204" pitchFamily="18" charset="0"/>
                        </a:rPr>
                        <m:t>𝒅𝒖</m:t>
                      </m:r>
                      <m:r>
                        <a:rPr lang="de-CH" sz="2400" b="1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de-CH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sz="2400" b="1" i="1" smtClean="0">
                              <a:latin typeface="Cambria Math" panose="02040503050406030204" pitchFamily="18" charset="0"/>
                            </a:rPr>
                            <m:t>𝒄</m:t>
                          </m:r>
                        </m:e>
                        <m:sub>
                          <m:r>
                            <a:rPr lang="de-CH" sz="2400" b="1" i="1" smtClean="0">
                              <a:latin typeface="Cambria Math" panose="02040503050406030204" pitchFamily="18" charset="0"/>
                            </a:rPr>
                            <m:t>𝒗</m:t>
                          </m:r>
                        </m:sub>
                      </m:sSub>
                      <m:r>
                        <a:rPr lang="de-CH" sz="2400" b="1" i="1" smtClean="0">
                          <a:latin typeface="Cambria Math" panose="02040503050406030204" pitchFamily="18" charset="0"/>
                        </a:rPr>
                        <m:t>𝒅𝑻</m:t>
                      </m:r>
                    </m:oMath>
                  </m:oMathPara>
                </a14:m>
                <a:endParaRPr lang="de-CH" sz="2400" b="1" dirty="0"/>
              </a:p>
            </p:txBody>
          </p:sp>
        </mc:Choice>
        <mc:Fallback xmlns="">
          <p:sp>
            <p:nvSpPr>
              <p:cNvPr id="7" name="Textfeld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31168" y="1949761"/>
                <a:ext cx="2510852" cy="46166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190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feld 7"/>
              <p:cNvSpPr txBox="1"/>
              <p:nvPr/>
            </p:nvSpPr>
            <p:spPr>
              <a:xfrm>
                <a:off x="6257742" y="1697864"/>
                <a:ext cx="3605136" cy="965457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CH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b="1" i="1" smtClean="0">
                              <a:latin typeface="Cambria Math" panose="02040503050406030204" pitchFamily="18" charset="0"/>
                            </a:rPr>
                            <m:t>𝒖</m:t>
                          </m:r>
                        </m:e>
                        <m:sub>
                          <m:r>
                            <a:rPr lang="de-CH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r>
                        <a:rPr lang="de-CH" b="1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de-CH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b="1" i="1" smtClean="0">
                              <a:latin typeface="Cambria Math" panose="02040503050406030204" pitchFamily="18" charset="0"/>
                            </a:rPr>
                            <m:t>𝒖</m:t>
                          </m:r>
                        </m:e>
                        <m:sub>
                          <m:r>
                            <a:rPr lang="de-CH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de-CH" b="1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ctrlPr>
                            <a:rPr lang="de-CH" b="1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de-CH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b="1" i="1" smtClean="0">
                                  <a:latin typeface="Cambria Math" panose="02040503050406030204" pitchFamily="18" charset="0"/>
                                </a:rPr>
                                <m:t>𝑻</m:t>
                              </m:r>
                            </m:e>
                            <m:sub>
                              <m:r>
                                <a:rPr lang="de-CH" b="1" i="1" smtClean="0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</m:sub>
                        <m:sup>
                          <m:sSub>
                            <m:sSubPr>
                              <m:ctrlPr>
                                <a:rPr lang="de-CH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b="1" i="1" smtClean="0">
                                  <a:latin typeface="Cambria Math" panose="02040503050406030204" pitchFamily="18" charset="0"/>
                                </a:rPr>
                                <m:t>𝑻</m:t>
                              </m:r>
                            </m:e>
                            <m:sub>
                              <m:r>
                                <a:rPr lang="de-CH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</m:sup>
                        <m:e>
                          <m:sSub>
                            <m:sSubPr>
                              <m:ctrlPr>
                                <a:rPr lang="de-CH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b="1" i="1" smtClean="0">
                                  <a:latin typeface="Cambria Math" panose="02040503050406030204" pitchFamily="18" charset="0"/>
                                </a:rPr>
                                <m:t>𝒄</m:t>
                              </m:r>
                            </m:e>
                            <m:sub>
                              <m:r>
                                <a:rPr lang="de-CH" b="1" i="1" smtClean="0">
                                  <a:latin typeface="Cambria Math" panose="02040503050406030204" pitchFamily="18" charset="0"/>
                                </a:rPr>
                                <m:t>𝒗</m:t>
                              </m:r>
                            </m:sub>
                          </m:sSub>
                          <m:r>
                            <a:rPr lang="de-CH" b="1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de-CH" b="1" i="1" smtClean="0">
                              <a:latin typeface="Cambria Math" panose="02040503050406030204" pitchFamily="18" charset="0"/>
                            </a:rPr>
                            <m:t>𝑻</m:t>
                          </m:r>
                          <m:r>
                            <a:rPr lang="de-CH" b="1" i="1" smtClean="0">
                              <a:latin typeface="Cambria Math" panose="02040503050406030204" pitchFamily="18" charset="0"/>
                            </a:rPr>
                            <m:t>)∙</m:t>
                          </m:r>
                          <m:r>
                            <a:rPr lang="de-CH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𝒅𝑻</m:t>
                          </m:r>
                        </m:e>
                      </m:nary>
                    </m:oMath>
                  </m:oMathPara>
                </a14:m>
                <a:endParaRPr lang="de-CH" b="1" dirty="0"/>
              </a:p>
            </p:txBody>
          </p:sp>
        </mc:Choice>
        <mc:Fallback xmlns="">
          <p:sp>
            <p:nvSpPr>
              <p:cNvPr id="8" name="Textfeld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57742" y="1697864"/>
                <a:ext cx="3605136" cy="96545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 w="28575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Pfeil nach rechts 9"/>
          <p:cNvSpPr/>
          <p:nvPr/>
        </p:nvSpPr>
        <p:spPr>
          <a:xfrm>
            <a:off x="5115068" y="2065177"/>
            <a:ext cx="569626" cy="2308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feld 10"/>
              <p:cNvSpPr txBox="1"/>
              <p:nvPr/>
            </p:nvSpPr>
            <p:spPr>
              <a:xfrm>
                <a:off x="2031168" y="4457076"/>
                <a:ext cx="2510852" cy="494751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CH" sz="2400" b="1" i="1" smtClean="0">
                          <a:latin typeface="Cambria Math" panose="02040503050406030204" pitchFamily="18" charset="0"/>
                        </a:rPr>
                        <m:t>𝒅𝒉</m:t>
                      </m:r>
                      <m:r>
                        <a:rPr lang="de-CH" sz="2400" b="1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de-CH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sz="2400" b="1" i="1" smtClean="0">
                              <a:latin typeface="Cambria Math" panose="02040503050406030204" pitchFamily="18" charset="0"/>
                            </a:rPr>
                            <m:t>𝒄</m:t>
                          </m:r>
                        </m:e>
                        <m:sub>
                          <m:r>
                            <a:rPr lang="de-CH" sz="2400" b="1" i="1" smtClean="0">
                              <a:latin typeface="Cambria Math" panose="02040503050406030204" pitchFamily="18" charset="0"/>
                            </a:rPr>
                            <m:t>𝒑</m:t>
                          </m:r>
                        </m:sub>
                      </m:sSub>
                      <m:r>
                        <a:rPr lang="de-CH" sz="2400" b="1" i="1" smtClean="0">
                          <a:latin typeface="Cambria Math" panose="02040503050406030204" pitchFamily="18" charset="0"/>
                        </a:rPr>
                        <m:t>𝒅𝑻</m:t>
                      </m:r>
                    </m:oMath>
                  </m:oMathPara>
                </a14:m>
                <a:endParaRPr lang="de-CH" sz="2400" b="1" dirty="0"/>
              </a:p>
            </p:txBody>
          </p:sp>
        </mc:Choice>
        <mc:Fallback xmlns="">
          <p:sp>
            <p:nvSpPr>
              <p:cNvPr id="11" name="Textfeld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31168" y="4457076"/>
                <a:ext cx="2510852" cy="494751"/>
              </a:xfrm>
              <a:prstGeom prst="rect">
                <a:avLst/>
              </a:prstGeom>
              <a:blipFill>
                <a:blip r:embed="rId6"/>
                <a:stretch>
                  <a:fillRect b="-4762"/>
                </a:stretch>
              </a:blipFill>
              <a:ln w="190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feld 11"/>
              <p:cNvSpPr txBox="1"/>
              <p:nvPr/>
            </p:nvSpPr>
            <p:spPr>
              <a:xfrm>
                <a:off x="6257742" y="4221722"/>
                <a:ext cx="3605136" cy="965457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CH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b="1" i="1" smtClean="0"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b>
                          <m:r>
                            <a:rPr lang="de-CH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r>
                        <a:rPr lang="de-CH" b="1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de-CH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b="1" i="1" smtClean="0"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b>
                          <m:r>
                            <a:rPr lang="de-CH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de-CH" b="1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ctrlPr>
                            <a:rPr lang="de-CH" b="1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de-CH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b="1" i="1" smtClean="0">
                                  <a:latin typeface="Cambria Math" panose="02040503050406030204" pitchFamily="18" charset="0"/>
                                </a:rPr>
                                <m:t>𝑻</m:t>
                              </m:r>
                            </m:e>
                            <m:sub>
                              <m:r>
                                <a:rPr lang="de-CH" b="1" i="1" smtClean="0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</m:sub>
                        <m:sup>
                          <m:sSub>
                            <m:sSubPr>
                              <m:ctrlPr>
                                <a:rPr lang="de-CH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b="1" i="1" smtClean="0">
                                  <a:latin typeface="Cambria Math" panose="02040503050406030204" pitchFamily="18" charset="0"/>
                                </a:rPr>
                                <m:t>𝑻</m:t>
                              </m:r>
                            </m:e>
                            <m:sub>
                              <m:r>
                                <a:rPr lang="de-CH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</m:sup>
                        <m:e>
                          <m:sSub>
                            <m:sSubPr>
                              <m:ctrlPr>
                                <a:rPr lang="de-CH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b="1" i="1" smtClean="0">
                                  <a:latin typeface="Cambria Math" panose="02040503050406030204" pitchFamily="18" charset="0"/>
                                </a:rPr>
                                <m:t>𝒄</m:t>
                              </m:r>
                            </m:e>
                            <m:sub>
                              <m:r>
                                <a:rPr lang="de-CH" b="1" i="1" smtClean="0">
                                  <a:latin typeface="Cambria Math" panose="02040503050406030204" pitchFamily="18" charset="0"/>
                                </a:rPr>
                                <m:t>𝒑</m:t>
                              </m:r>
                            </m:sub>
                          </m:sSub>
                          <m:r>
                            <a:rPr lang="de-CH" b="1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de-CH" b="1" i="1" smtClean="0">
                              <a:latin typeface="Cambria Math" panose="02040503050406030204" pitchFamily="18" charset="0"/>
                            </a:rPr>
                            <m:t>𝑻</m:t>
                          </m:r>
                          <m:r>
                            <a:rPr lang="de-CH" b="1" i="1" smtClean="0">
                              <a:latin typeface="Cambria Math" panose="02040503050406030204" pitchFamily="18" charset="0"/>
                            </a:rPr>
                            <m:t>)∙</m:t>
                          </m:r>
                          <m:r>
                            <a:rPr lang="de-CH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𝒅𝑻</m:t>
                          </m:r>
                        </m:e>
                      </m:nary>
                    </m:oMath>
                  </m:oMathPara>
                </a14:m>
                <a:endParaRPr lang="de-CH" b="1" dirty="0"/>
              </a:p>
            </p:txBody>
          </p:sp>
        </mc:Choice>
        <mc:Fallback xmlns="">
          <p:sp>
            <p:nvSpPr>
              <p:cNvPr id="12" name="Textfeld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57742" y="4221722"/>
                <a:ext cx="3605136" cy="96545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 w="28575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Pfeil nach rechts 12"/>
          <p:cNvSpPr/>
          <p:nvPr/>
        </p:nvSpPr>
        <p:spPr>
          <a:xfrm>
            <a:off x="5115068" y="4589034"/>
            <a:ext cx="569626" cy="2308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650150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4</a:t>
            </a:fld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	                 Thermodynamik I</a:t>
            </a:r>
            <a:endParaRPr lang="de-DE" sz="1400" dirty="0"/>
          </a:p>
        </p:txBody>
      </p:sp>
      <p:sp>
        <p:nvSpPr>
          <p:cNvPr id="5" name="Textfeld 4"/>
          <p:cNvSpPr txBox="1"/>
          <p:nvPr/>
        </p:nvSpPr>
        <p:spPr>
          <a:xfrm>
            <a:off x="504000" y="468000"/>
            <a:ext cx="11232000" cy="58477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de-CH" sz="3200" b="1" dirty="0"/>
              <a:t>Offene Systeme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467999" y="1326630"/>
            <a:ext cx="11232000" cy="530746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b="1" dirty="0"/>
              <a:t>Offene Systeme</a:t>
            </a:r>
            <a:r>
              <a:rPr lang="de-CH" sz="2400" dirty="0"/>
              <a:t>:</a:t>
            </a:r>
            <a:br>
              <a:rPr lang="de-CH" sz="2400" dirty="0"/>
            </a:br>
            <a:r>
              <a:rPr lang="de-CH" sz="2400" dirty="0"/>
              <a:t>Neben Austausch von Wärme und Arbeit fliessen auch </a:t>
            </a:r>
            <a:r>
              <a:rPr lang="de-CH" sz="2400" b="1" dirty="0"/>
              <a:t>Massenströme</a:t>
            </a:r>
            <a:r>
              <a:rPr lang="de-CH" sz="2400" dirty="0"/>
              <a:t> über die Systemgrenzen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Viele für die Thermodynamik wichtige technische Komponenten sind offene Systeme (Düse, Diffusor, Turbine, Kompressor, Pumpe, Wärmetauscher etc.)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Da die Massenströme Energie transportieren, müssen die damit verbundenen  </a:t>
            </a:r>
            <a:r>
              <a:rPr lang="de-CH" sz="2400" b="1" dirty="0"/>
              <a:t>Energieströme</a:t>
            </a:r>
            <a:r>
              <a:rPr lang="de-CH" sz="2400" dirty="0"/>
              <a:t> in die Betrachtung der Energiebilanz (1. Hauptsatz) miteinbezogen werden</a:t>
            </a:r>
          </a:p>
        </p:txBody>
      </p:sp>
    </p:spTree>
    <p:extLst>
      <p:ext uri="{BB962C8B-B14F-4D97-AF65-F5344CB8AC3E}">
        <p14:creationId xmlns:p14="http://schemas.microsoft.com/office/powerpoint/2010/main" val="29400373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5</a:t>
            </a:fld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	                 Thermodynamik I</a:t>
            </a:r>
            <a:endParaRPr lang="de-DE" sz="1400" dirty="0"/>
          </a:p>
        </p:txBody>
      </p:sp>
      <p:sp>
        <p:nvSpPr>
          <p:cNvPr id="5" name="Textfeld 4"/>
          <p:cNvSpPr txBox="1"/>
          <p:nvPr/>
        </p:nvSpPr>
        <p:spPr>
          <a:xfrm>
            <a:off x="504000" y="468000"/>
            <a:ext cx="11232000" cy="58477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de-CH" sz="3200" b="1" dirty="0"/>
              <a:t>Enthalpie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feld 5"/>
              <p:cNvSpPr txBox="1"/>
              <p:nvPr/>
            </p:nvSpPr>
            <p:spPr>
              <a:xfrm>
                <a:off x="467999" y="1274164"/>
                <a:ext cx="11232000" cy="5359927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r>
                  <a:rPr lang="de-CH" sz="2400" dirty="0"/>
                  <a:t>Energie von geschlossenem System: 	U,    KE,    PE </a:t>
                </a:r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endParaRPr lang="de-CH" sz="2400" dirty="0"/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r>
                  <a:rPr lang="de-CH" sz="2400" dirty="0"/>
                  <a:t>Für offene Systeme neue Energieform, da Prinzip von U nicht mehr ausreicht. </a:t>
                </a:r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endParaRPr lang="de-CH" sz="2400" dirty="0"/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r>
                  <a:rPr lang="de-CH" sz="2400" b="1" dirty="0"/>
                  <a:t>Die Enthalpie </a:t>
                </a:r>
                <a:r>
                  <a:rPr lang="de-CH" sz="2400" dirty="0"/>
                  <a:t>ist definiert durch:</a:t>
                </a:r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endParaRPr lang="de-CH" sz="2400" b="1" dirty="0"/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endParaRPr lang="de-CH" sz="2400" b="1" dirty="0"/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r>
                  <a:rPr lang="de-CH" sz="2400" dirty="0"/>
                  <a:t>Enthalpie ist eine </a:t>
                </a:r>
                <a:r>
                  <a:rPr lang="de-CH" sz="2400" b="1" dirty="0"/>
                  <a:t>Zustandsgrösse</a:t>
                </a:r>
                <a:r>
                  <a:rPr lang="de-CH" sz="2400" dirty="0"/>
                  <a:t> und hat als Energieform die Einheit </a:t>
                </a:r>
                <a:r>
                  <a:rPr lang="de-CH" sz="2400" b="1" dirty="0"/>
                  <a:t>Joule</a:t>
                </a:r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endParaRPr lang="de-CH" sz="2400" b="1" dirty="0"/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r>
                  <a:rPr lang="de-CH" sz="2400" dirty="0"/>
                  <a:t>Der Term </a:t>
                </a:r>
                <a14:m>
                  <m:oMath xmlns:m="http://schemas.openxmlformats.org/officeDocument/2006/math">
                    <m:r>
                      <a:rPr lang="de-CH" sz="2400" b="1" i="1" smtClean="0">
                        <a:latin typeface="Cambria Math" panose="02040503050406030204" pitchFamily="18" charset="0"/>
                      </a:rPr>
                      <m:t>𝒑</m:t>
                    </m:r>
                    <m:r>
                      <a:rPr lang="de-CH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de-CH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𝑽</m:t>
                    </m:r>
                  </m:oMath>
                </a14:m>
                <a:r>
                  <a:rPr lang="de-CH" sz="2400" b="1" dirty="0"/>
                  <a:t> </a:t>
                </a:r>
                <a:r>
                  <a:rPr lang="de-CH" sz="2400" dirty="0"/>
                  <a:t>ist die Arbeit verrichtet gegen die Wirkung des konstanten Aussendrucks p um das Volumen V aufzuspannen</a:t>
                </a:r>
                <a:endParaRPr lang="de-CH" sz="2400" b="1" dirty="0"/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endParaRPr lang="de-CH" sz="2400" dirty="0"/>
              </a:p>
            </p:txBody>
          </p:sp>
        </mc:Choice>
        <mc:Fallback xmlns="">
          <p:sp>
            <p:nvSpPr>
              <p:cNvPr id="6" name="Textfeld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999" y="1274164"/>
                <a:ext cx="11232000" cy="5359927"/>
              </a:xfrm>
              <a:prstGeom prst="rect">
                <a:avLst/>
              </a:prstGeom>
              <a:blipFill rotWithShape="0">
                <a:blip r:embed="rId3"/>
                <a:stretch>
                  <a:fillRect l="-760" t="-228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feld 1"/>
              <p:cNvSpPr txBox="1"/>
              <p:nvPr/>
            </p:nvSpPr>
            <p:spPr>
              <a:xfrm>
                <a:off x="4749874" y="3565820"/>
                <a:ext cx="2668249" cy="523220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CH" sz="2800" b="1" i="1" smtClean="0">
                          <a:latin typeface="Cambria Math" panose="02040503050406030204" pitchFamily="18" charset="0"/>
                        </a:rPr>
                        <m:t>𝑯</m:t>
                      </m:r>
                      <m:r>
                        <a:rPr lang="de-CH" sz="28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de-CH" sz="2800" b="1" i="1" smtClean="0">
                          <a:latin typeface="Cambria Math" panose="02040503050406030204" pitchFamily="18" charset="0"/>
                        </a:rPr>
                        <m:t>𝑼</m:t>
                      </m:r>
                      <m:r>
                        <a:rPr lang="de-CH" sz="2800" b="1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de-CH" sz="2800" b="1" i="1" smtClean="0">
                          <a:latin typeface="Cambria Math" panose="02040503050406030204" pitchFamily="18" charset="0"/>
                        </a:rPr>
                        <m:t>𝒑</m:t>
                      </m:r>
                      <m:r>
                        <a:rPr lang="de-CH" sz="2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de-CH" sz="2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𝑽</m:t>
                      </m:r>
                    </m:oMath>
                  </m:oMathPara>
                </a14:m>
                <a:endParaRPr lang="de-CH" sz="2800" b="1" dirty="0"/>
              </a:p>
            </p:txBody>
          </p:sp>
        </mc:Choice>
        <mc:Fallback xmlns="">
          <p:sp>
            <p:nvSpPr>
              <p:cNvPr id="2" name="Textfeld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49874" y="3565820"/>
                <a:ext cx="2668249" cy="523220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  <a:ln w="28575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161658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6</a:t>
            </a:fld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	                 Thermodynamik I</a:t>
            </a:r>
            <a:endParaRPr lang="de-DE" sz="1400" dirty="0"/>
          </a:p>
        </p:txBody>
      </p:sp>
      <p:sp>
        <p:nvSpPr>
          <p:cNvPr id="5" name="Textfeld 4"/>
          <p:cNvSpPr txBox="1"/>
          <p:nvPr/>
        </p:nvSpPr>
        <p:spPr>
          <a:xfrm>
            <a:off x="504000" y="468000"/>
            <a:ext cx="11232000" cy="58477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de-CH" sz="3200" b="1" dirty="0"/>
              <a:t>Massenstrom-Bilanz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feld 5"/>
              <p:cNvSpPr txBox="1"/>
              <p:nvPr/>
            </p:nvSpPr>
            <p:spPr>
              <a:xfrm>
                <a:off x="467999" y="1129086"/>
                <a:ext cx="11232000" cy="5505006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r>
                  <a:rPr lang="de-CH" sz="2400" dirty="0"/>
                  <a:t>Masse bleibt in einem System erhalten, sie wird weder vernichtet noch erzeugt</a:t>
                </a:r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endParaRPr lang="de-CH" sz="2400" dirty="0"/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r>
                  <a:rPr lang="de-CH" sz="2400" dirty="0"/>
                  <a:t>Da es in offenen Systemen Massenströme gibt, können wir eine Massenstrom-Bilanz (Massenerhaltung) schreiben: 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de-CH" sz="2400" b="1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de-CH" sz="2400" b="1" i="1" smtClean="0">
                            <a:latin typeface="Cambria Math" panose="02040503050406030204" pitchFamily="18" charset="0"/>
                          </a:rPr>
                          <m:t>[</m:t>
                        </m:r>
                        <m:r>
                          <a:rPr lang="de-CH" sz="2400" b="1" i="1" smtClean="0">
                            <a:latin typeface="Cambria Math" panose="02040503050406030204" pitchFamily="18" charset="0"/>
                          </a:rPr>
                          <m:t>𝒎</m:t>
                        </m:r>
                        <m:r>
                          <a:rPr lang="de-CH" sz="2400" b="1" i="1" smtClean="0">
                            <a:latin typeface="Cambria Math" panose="02040503050406030204" pitchFamily="18" charset="0"/>
                          </a:rPr>
                          <m:t>]</m:t>
                        </m:r>
                      </m:e>
                    </m:acc>
                    <m:r>
                      <a:rPr lang="de-CH" sz="2400" b="1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type m:val="skw"/>
                        <m:ctrlPr>
                          <a:rPr lang="de-CH" sz="24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CH" sz="2400" b="1" i="1" smtClean="0">
                            <a:latin typeface="Cambria Math" panose="02040503050406030204" pitchFamily="18" charset="0"/>
                          </a:rPr>
                          <m:t>𝒌𝒈</m:t>
                        </m:r>
                      </m:num>
                      <m:den>
                        <m:r>
                          <a:rPr lang="de-CH" sz="2400" b="1" i="1" smtClean="0">
                            <a:latin typeface="Cambria Math" panose="02040503050406030204" pitchFamily="18" charset="0"/>
                          </a:rPr>
                          <m:t>𝒔</m:t>
                        </m:r>
                      </m:den>
                    </m:f>
                  </m:oMath>
                </a14:m>
                <a:endParaRPr lang="de-CH" sz="2400" b="1" dirty="0"/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endParaRPr lang="de-CH" sz="2400" dirty="0"/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endParaRPr lang="de-CH" sz="2400" dirty="0"/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endParaRPr lang="de-CH" sz="2400" dirty="0"/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endParaRPr lang="de-CH" sz="2400" dirty="0"/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endParaRPr lang="de-CH" sz="2400" dirty="0"/>
              </a:p>
              <a:p>
                <a:pPr>
                  <a:lnSpc>
                    <a:spcPts val="3400"/>
                  </a:lnSpc>
                </a:pPr>
                <a:endParaRPr lang="de-CH" sz="2400" dirty="0"/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r>
                  <a:rPr lang="de-CH" sz="2400" dirty="0"/>
                  <a:t>Für einen stationären Prozess bleibt der Masseninhalt eines Systems konstant und es gilt demzufolge: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CH" sz="24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CH" sz="2400" b="1" i="1" smtClean="0">
                            <a:latin typeface="Cambria Math" panose="02040503050406030204" pitchFamily="18" charset="0"/>
                          </a:rPr>
                          <m:t>𝒅</m:t>
                        </m:r>
                        <m:sSub>
                          <m:sSubPr>
                            <m:ctrlPr>
                              <a:rPr lang="de-CH" sz="24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CH" sz="2400" b="1" i="1" smtClean="0">
                                <a:latin typeface="Cambria Math" panose="02040503050406030204" pitchFamily="18" charset="0"/>
                              </a:rPr>
                              <m:t>𝑴</m:t>
                            </m:r>
                          </m:e>
                          <m:sub>
                            <m:r>
                              <a:rPr lang="de-CH" sz="2400" b="1" i="1" smtClean="0">
                                <a:latin typeface="Cambria Math" panose="02040503050406030204" pitchFamily="18" charset="0"/>
                              </a:rPr>
                              <m:t>𝒔</m:t>
                            </m:r>
                          </m:sub>
                        </m:sSub>
                      </m:num>
                      <m:den>
                        <m:r>
                          <a:rPr lang="de-CH" sz="2400" b="1" i="1" smtClean="0">
                            <a:latin typeface="Cambria Math" panose="02040503050406030204" pitchFamily="18" charset="0"/>
                          </a:rPr>
                          <m:t>𝒅𝒕</m:t>
                        </m:r>
                      </m:den>
                    </m:f>
                    <m:r>
                      <a:rPr lang="de-CH" sz="2400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de-CH" sz="2400" b="1" i="1" smtClean="0"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de-CH" sz="2400" b="1" dirty="0"/>
                  <a:t>		</a:t>
                </a:r>
                <a:r>
                  <a:rPr lang="de-CH" sz="2400" b="1" dirty="0">
                    <a:sym typeface="Wingdings"/>
                  </a:rPr>
                  <a:t> 	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subHide m:val="on"/>
                        <m:supHide m:val="on"/>
                        <m:ctrlPr>
                          <a:rPr lang="de-CH" sz="2400" b="1" i="1" smtClean="0"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sSub>
                          <m:sSubPr>
                            <m:ctrlPr>
                              <a:rPr lang="de-CH" sz="24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̇"/>
                                <m:ctrlPr>
                                  <a:rPr lang="de-CH" sz="2400" b="1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de-CH" sz="2400" b="1" i="1">
                                    <a:latin typeface="Cambria Math" charset="0"/>
                                  </a:rPr>
                                  <m:t>𝒎</m:t>
                                </m:r>
                              </m:e>
                            </m:acc>
                          </m:e>
                          <m:sub>
                            <m:r>
                              <a:rPr lang="de-CH" sz="2400" b="1" i="1">
                                <a:latin typeface="Cambria Math" charset="0"/>
                              </a:rPr>
                              <m:t>𝒊𝒏</m:t>
                            </m:r>
                          </m:sub>
                        </m:sSub>
                        <m:r>
                          <a:rPr lang="de-CH" sz="2400" b="1" i="1" smtClean="0">
                            <a:latin typeface="Cambria Math" charset="0"/>
                          </a:rPr>
                          <m:t>= </m:t>
                        </m:r>
                        <m:nary>
                          <m:naryPr>
                            <m:chr m:val="∑"/>
                            <m:subHide m:val="on"/>
                            <m:supHide m:val="on"/>
                            <m:ctrlPr>
                              <a:rPr lang="de-CH" sz="2400" b="1" i="1" smtClean="0">
                                <a:latin typeface="Cambria Math" panose="02040503050406030204" pitchFamily="18" charset="0"/>
                              </a:rPr>
                            </m:ctrlPr>
                          </m:naryPr>
                          <m:sub/>
                          <m:sup/>
                          <m:e>
                            <m:sSub>
                              <m:sSubPr>
                                <m:ctrlPr>
                                  <a:rPr lang="de-CH" sz="2400" b="1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acc>
                                  <m:accPr>
                                    <m:chr m:val="̇"/>
                                    <m:ctrlPr>
                                      <a:rPr lang="de-CH" sz="2400" b="1" i="1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de-CH" sz="2400" b="1" i="1">
                                        <a:latin typeface="Cambria Math" charset="0"/>
                                      </a:rPr>
                                      <m:t>𝒎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de-CH" sz="2400" b="1" i="1" smtClean="0">
                                    <a:latin typeface="Cambria Math" charset="0"/>
                                  </a:rPr>
                                  <m:t>𝒐𝒖𝒕</m:t>
                                </m:r>
                              </m:sub>
                            </m:sSub>
                          </m:e>
                        </m:nary>
                      </m:e>
                    </m:nary>
                  </m:oMath>
                </a14:m>
                <a:endParaRPr lang="de-CH" sz="2400" b="1" dirty="0"/>
              </a:p>
            </p:txBody>
          </p:sp>
        </mc:Choice>
        <mc:Fallback xmlns="">
          <p:sp>
            <p:nvSpPr>
              <p:cNvPr id="6" name="Textfeld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999" y="1129086"/>
                <a:ext cx="11232000" cy="5505006"/>
              </a:xfrm>
              <a:prstGeom prst="rect">
                <a:avLst/>
              </a:prstGeom>
              <a:blipFill rotWithShape="0">
                <a:blip r:embed="rId3"/>
                <a:stretch>
                  <a:fillRect l="-760" t="-221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Grafik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06593" y="2907422"/>
            <a:ext cx="7723368" cy="1136797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45609" y="4200043"/>
            <a:ext cx="3348777" cy="1083083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sp>
        <p:nvSpPr>
          <p:cNvPr id="9" name="Prozess 8"/>
          <p:cNvSpPr/>
          <p:nvPr/>
        </p:nvSpPr>
        <p:spPr>
          <a:xfrm>
            <a:off x="5795521" y="5922440"/>
            <a:ext cx="2627120" cy="433910"/>
          </a:xfrm>
          <a:prstGeom prst="flowChartProcess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10607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7</a:t>
            </a:fld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	                 Thermodynamik I</a:t>
            </a:r>
            <a:endParaRPr lang="de-DE" sz="1400" dirty="0"/>
          </a:p>
        </p:txBody>
      </p:sp>
      <p:sp>
        <p:nvSpPr>
          <p:cNvPr id="5" name="Textfeld 4"/>
          <p:cNvSpPr txBox="1"/>
          <p:nvPr/>
        </p:nvSpPr>
        <p:spPr>
          <a:xfrm>
            <a:off x="504000" y="468000"/>
            <a:ext cx="11232000" cy="58477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de-CH" sz="3200" b="1" dirty="0"/>
              <a:t>1. Hauptsatz für offene Systeme I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467999" y="1212998"/>
            <a:ext cx="11232000" cy="542109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Auch für offene Systeme stellt der 1. Hauptsatz eine Energiebilanz 		     (resp. Energieerhaltung) dar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Dabei müssen nun auch die Energieströme aufgrund der ein- und austretenden Masse berücksichtigt werden, welche folgende Energieformen mit sich tragen:</a:t>
            </a:r>
          </a:p>
          <a:p>
            <a:pPr marL="1257300" lvl="2" indent="-342900">
              <a:lnSpc>
                <a:spcPts val="3400"/>
              </a:lnSpc>
              <a:buFont typeface="Arial" charset="0"/>
              <a:buChar char="•"/>
            </a:pPr>
            <a:r>
              <a:rPr lang="de-CH" sz="2400" dirty="0"/>
              <a:t>Kinetische Energie</a:t>
            </a:r>
          </a:p>
          <a:p>
            <a:pPr marL="1257300" lvl="2" indent="-342900">
              <a:lnSpc>
                <a:spcPts val="3400"/>
              </a:lnSpc>
              <a:buFont typeface="Arial" charset="0"/>
              <a:buChar char="•"/>
            </a:pPr>
            <a:r>
              <a:rPr lang="de-CH" sz="2400" dirty="0"/>
              <a:t>Potentielle Energie</a:t>
            </a:r>
          </a:p>
          <a:p>
            <a:pPr marL="1257300" lvl="2" indent="-342900">
              <a:lnSpc>
                <a:spcPts val="3400"/>
              </a:lnSpc>
              <a:buFont typeface="Arial" charset="0"/>
              <a:buChar char="•"/>
            </a:pPr>
            <a:r>
              <a:rPr lang="de-CH" sz="2400" dirty="0"/>
              <a:t>Enthalpie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</p:txBody>
      </p:sp>
    </p:spTree>
    <p:extLst>
      <p:ext uri="{BB962C8B-B14F-4D97-AF65-F5344CB8AC3E}">
        <p14:creationId xmlns:p14="http://schemas.microsoft.com/office/powerpoint/2010/main" val="5790657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8</a:t>
            </a:fld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	                 Thermodynamik I</a:t>
            </a:r>
            <a:endParaRPr lang="de-DE" sz="1400" dirty="0"/>
          </a:p>
        </p:txBody>
      </p:sp>
      <p:sp>
        <p:nvSpPr>
          <p:cNvPr id="5" name="Textfeld 4"/>
          <p:cNvSpPr txBox="1"/>
          <p:nvPr/>
        </p:nvSpPr>
        <p:spPr>
          <a:xfrm>
            <a:off x="496049" y="468000"/>
            <a:ext cx="11232000" cy="58477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de-CH" sz="3200" b="1" dirty="0"/>
              <a:t>1. Hauptsatz für offene Systeme II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467999" y="1052775"/>
            <a:ext cx="11232000" cy="558131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In Worten lautet die Energiebilanz nun: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1. Hauptsatz für offene Systeme: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Dies ist eine </a:t>
            </a:r>
            <a:r>
              <a:rPr lang="de-CH" sz="2400" b="1" dirty="0"/>
              <a:t>Leistungsbilanz</a:t>
            </a:r>
            <a:r>
              <a:rPr lang="de-CH" sz="2400" dirty="0"/>
              <a:t> mit Einheit </a:t>
            </a:r>
            <a:r>
              <a:rPr lang="de-CH" sz="2400" b="1" dirty="0"/>
              <a:t>Watt</a:t>
            </a:r>
            <a:endParaRPr lang="de-CH" sz="2400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0908" y="1471964"/>
            <a:ext cx="8577006" cy="2317984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8339" y="4209137"/>
            <a:ext cx="9631320" cy="1291599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2984670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9</a:t>
            </a:fld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	                 Thermodynamik I</a:t>
            </a:r>
            <a:endParaRPr lang="de-DE" sz="1400" dirty="0"/>
          </a:p>
        </p:txBody>
      </p:sp>
      <p:sp>
        <p:nvSpPr>
          <p:cNvPr id="5" name="Textfeld 4"/>
          <p:cNvSpPr txBox="1"/>
          <p:nvPr/>
        </p:nvSpPr>
        <p:spPr>
          <a:xfrm>
            <a:off x="504000" y="468000"/>
            <a:ext cx="11232000" cy="58477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de-CH" sz="3200" b="1" dirty="0"/>
              <a:t>Halboffene Systeme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467999" y="970059"/>
            <a:ext cx="11232000" cy="566403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Halboffene Systeme sind ein Zwischending aus geschlossenen und offenen Systemen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Halboffene Systeme verhalten sich im Anfangs- und Endzustand wie geschlossene Systeme. Anfangs- und Endzustand sind jedoch mit einem Prozess verbunden, bei welchem Masse ausgetauscht wird. </a:t>
            </a:r>
          </a:p>
        </p:txBody>
      </p:sp>
      <p:sp>
        <p:nvSpPr>
          <p:cNvPr id="2" name="Rechteck 1"/>
          <p:cNvSpPr/>
          <p:nvPr/>
        </p:nvSpPr>
        <p:spPr>
          <a:xfrm>
            <a:off x="1063396" y="3532562"/>
            <a:ext cx="1908313" cy="156640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" name="Rechteck 6"/>
          <p:cNvSpPr/>
          <p:nvPr/>
        </p:nvSpPr>
        <p:spPr>
          <a:xfrm>
            <a:off x="4950202" y="3532562"/>
            <a:ext cx="1908313" cy="156640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8" name="Rechteck 7"/>
          <p:cNvSpPr/>
          <p:nvPr/>
        </p:nvSpPr>
        <p:spPr>
          <a:xfrm>
            <a:off x="8860328" y="3538326"/>
            <a:ext cx="1908313" cy="156640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1" name="Textfeld 10"/>
          <p:cNvSpPr txBox="1"/>
          <p:nvPr/>
        </p:nvSpPr>
        <p:spPr>
          <a:xfrm>
            <a:off x="1604708" y="4135473"/>
            <a:ext cx="11616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b="1" dirty="0"/>
              <a:t>System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9352754" y="4131100"/>
            <a:ext cx="11616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b="1" dirty="0"/>
              <a:t>System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5463068" y="4131100"/>
            <a:ext cx="11616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b="1" dirty="0"/>
              <a:t>System</a:t>
            </a:r>
          </a:p>
        </p:txBody>
      </p:sp>
      <p:sp>
        <p:nvSpPr>
          <p:cNvPr id="14" name="Rechteck 13"/>
          <p:cNvSpPr/>
          <p:nvPr/>
        </p:nvSpPr>
        <p:spPr>
          <a:xfrm>
            <a:off x="868589" y="3343517"/>
            <a:ext cx="2297926" cy="1956021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7" name="Rechteck 16"/>
          <p:cNvSpPr/>
          <p:nvPr/>
        </p:nvSpPr>
        <p:spPr>
          <a:xfrm>
            <a:off x="4755395" y="3343517"/>
            <a:ext cx="2297926" cy="1956021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8" name="Rechteck 17"/>
          <p:cNvSpPr/>
          <p:nvPr/>
        </p:nvSpPr>
        <p:spPr>
          <a:xfrm>
            <a:off x="8665521" y="3343517"/>
            <a:ext cx="2297926" cy="1956021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9" name="Pfeil nach rechts 18"/>
          <p:cNvSpPr/>
          <p:nvPr/>
        </p:nvSpPr>
        <p:spPr>
          <a:xfrm>
            <a:off x="3567105" y="4131100"/>
            <a:ext cx="548227" cy="184665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0" name="Pfeil nach rechts 19"/>
          <p:cNvSpPr/>
          <p:nvPr/>
        </p:nvSpPr>
        <p:spPr>
          <a:xfrm>
            <a:off x="7596968" y="4131100"/>
            <a:ext cx="548227" cy="184665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2" name="Pfeil nach unten 21"/>
          <p:cNvSpPr/>
          <p:nvPr/>
        </p:nvSpPr>
        <p:spPr>
          <a:xfrm rot="10800000">
            <a:off x="5642709" y="4814912"/>
            <a:ext cx="441290" cy="88259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3" name="Pfeil nach unten 22"/>
          <p:cNvSpPr/>
          <p:nvPr/>
        </p:nvSpPr>
        <p:spPr>
          <a:xfrm rot="10800000">
            <a:off x="5643261" y="2995733"/>
            <a:ext cx="441290" cy="88259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feld 23"/>
              <p:cNvSpPr txBox="1"/>
              <p:nvPr/>
            </p:nvSpPr>
            <p:spPr>
              <a:xfrm>
                <a:off x="5807599" y="2927471"/>
                <a:ext cx="132786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CH" sz="20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sz="2000" b="1" i="1" smtClean="0">
                              <a:latin typeface="Cambria Math" panose="02040503050406030204" pitchFamily="18" charset="0"/>
                            </a:rPr>
                            <m:t>𝒎</m:t>
                          </m:r>
                        </m:e>
                        <m:sub>
                          <m:r>
                            <a:rPr lang="de-CH" sz="2000" b="1" i="1" smtClean="0">
                              <a:latin typeface="Cambria Math" panose="02040503050406030204" pitchFamily="18" charset="0"/>
                            </a:rPr>
                            <m:t>𝒂𝒖𝒔</m:t>
                          </m:r>
                        </m:sub>
                      </m:sSub>
                    </m:oMath>
                  </m:oMathPara>
                </a14:m>
                <a:endParaRPr lang="de-CH" sz="2000" b="1" dirty="0"/>
              </a:p>
            </p:txBody>
          </p:sp>
        </mc:Choice>
        <mc:Fallback xmlns="">
          <p:sp>
            <p:nvSpPr>
              <p:cNvPr id="24" name="Textfeld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07599" y="2927471"/>
                <a:ext cx="1327868" cy="400110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feld 24"/>
              <p:cNvSpPr txBox="1"/>
              <p:nvPr/>
            </p:nvSpPr>
            <p:spPr>
              <a:xfrm>
                <a:off x="5725453" y="5324801"/>
                <a:ext cx="132786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CH" sz="20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sz="2000" b="1" i="1" smtClean="0">
                              <a:latin typeface="Cambria Math" panose="02040503050406030204" pitchFamily="18" charset="0"/>
                            </a:rPr>
                            <m:t>𝒎</m:t>
                          </m:r>
                        </m:e>
                        <m:sub>
                          <m:r>
                            <a:rPr lang="de-CH" sz="2000" b="1" i="1" smtClean="0">
                              <a:latin typeface="Cambria Math" panose="02040503050406030204" pitchFamily="18" charset="0"/>
                            </a:rPr>
                            <m:t>𝒆𝒊𝒏</m:t>
                          </m:r>
                        </m:sub>
                      </m:sSub>
                    </m:oMath>
                  </m:oMathPara>
                </a14:m>
                <a:endParaRPr lang="de-CH" sz="2000" b="1" dirty="0"/>
              </a:p>
            </p:txBody>
          </p:sp>
        </mc:Choice>
        <mc:Fallback xmlns="">
          <p:sp>
            <p:nvSpPr>
              <p:cNvPr id="25" name="Textfeld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25453" y="5324801"/>
                <a:ext cx="1327868" cy="400110"/>
              </a:xfrm>
              <a:prstGeom prst="rect">
                <a:avLst/>
              </a:prstGeom>
              <a:blipFill rotWithShape="0">
                <a:blip r:embed="rId3"/>
                <a:stretch>
                  <a:fillRect b="-1515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feld 25"/>
          <p:cNvSpPr txBox="1"/>
          <p:nvPr/>
        </p:nvSpPr>
        <p:spPr>
          <a:xfrm>
            <a:off x="1128647" y="5801597"/>
            <a:ext cx="1777810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CH" b="1" dirty="0"/>
              <a:t>Anfangszustand</a:t>
            </a:r>
          </a:p>
          <a:p>
            <a:r>
              <a:rPr lang="de-CH" dirty="0"/>
              <a:t>geschlossen</a:t>
            </a:r>
          </a:p>
        </p:txBody>
      </p:sp>
      <p:sp>
        <p:nvSpPr>
          <p:cNvPr id="28" name="Textfeld 27"/>
          <p:cNvSpPr txBox="1"/>
          <p:nvPr/>
        </p:nvSpPr>
        <p:spPr>
          <a:xfrm>
            <a:off x="9200278" y="5892312"/>
            <a:ext cx="1551081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CH" b="1" dirty="0"/>
              <a:t>Endzustand</a:t>
            </a:r>
          </a:p>
          <a:p>
            <a:r>
              <a:rPr lang="de-CH" dirty="0"/>
              <a:t>geschlossen</a:t>
            </a:r>
          </a:p>
        </p:txBody>
      </p:sp>
      <p:sp>
        <p:nvSpPr>
          <p:cNvPr id="29" name="Textfeld 28"/>
          <p:cNvSpPr txBox="1"/>
          <p:nvPr/>
        </p:nvSpPr>
        <p:spPr>
          <a:xfrm>
            <a:off x="4981650" y="5783531"/>
            <a:ext cx="2052191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CH" b="1" dirty="0"/>
              <a:t>Prozess</a:t>
            </a:r>
          </a:p>
          <a:p>
            <a:r>
              <a:rPr lang="de-CH" dirty="0"/>
              <a:t>Masseaustausch über Systemgrenze</a:t>
            </a:r>
          </a:p>
        </p:txBody>
      </p:sp>
    </p:spTree>
    <p:extLst>
      <p:ext uri="{BB962C8B-B14F-4D97-AF65-F5344CB8AC3E}">
        <p14:creationId xmlns:p14="http://schemas.microsoft.com/office/powerpoint/2010/main" val="34867910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 w="25400">
          <a:solidFill>
            <a:srgbClr val="FF000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576</Words>
  <Application>Microsoft Office PowerPoint</Application>
  <PresentationFormat>Breitbild</PresentationFormat>
  <Paragraphs>165</Paragraphs>
  <Slides>13</Slides>
  <Notes>6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Cambria Math</vt:lpstr>
      <vt:lpstr>Wingdings</vt:lpstr>
      <vt:lpstr>Office Theme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Loris Albisetti</dc:creator>
  <cp:lastModifiedBy>C2LbaFIiCA@student.ethz.ch</cp:lastModifiedBy>
  <cp:revision>105</cp:revision>
  <dcterms:created xsi:type="dcterms:W3CDTF">2015-09-14T10:44:56Z</dcterms:created>
  <dcterms:modified xsi:type="dcterms:W3CDTF">2018-11-01T21:23:49Z</dcterms:modified>
</cp:coreProperties>
</file>