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8" autoAdjust="0"/>
    <p:restoredTop sz="78456" autoAdjust="0"/>
  </p:normalViewPr>
  <p:slideViewPr>
    <p:cSldViewPr snapToGrid="0">
      <p:cViewPr varScale="1">
        <p:scale>
          <a:sx n="67" d="100"/>
          <a:sy n="67" d="100"/>
        </p:scale>
        <p:origin x="129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18.10.2018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Erinnerung Dampfmaschine für Vorzeichenkonvention: Wärme soll zugeführt und Arbeit abgeführt werden können (Q und W sind so positiv definiert)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131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Zeige wie man ideale Gasgleichungen ineinander umrechnen kann!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55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Zu Ansatz für Funktion p(V): unteren Ansatz erhält man, indem man </a:t>
            </a:r>
            <a:r>
              <a:rPr lang="de-CH" b="1" dirty="0"/>
              <a:t>beide Seiten des oberen Ansatzes durch </a:t>
            </a:r>
            <a:r>
              <a:rPr lang="de-CH" b="1" dirty="0" err="1"/>
              <a:t>m^n</a:t>
            </a:r>
            <a:r>
              <a:rPr lang="de-CH" b="1" dirty="0"/>
              <a:t> teilt </a:t>
            </a:r>
            <a:r>
              <a:rPr lang="de-CH" dirty="0"/>
              <a:t>(m = </a:t>
            </a:r>
            <a:r>
              <a:rPr lang="de-CH" dirty="0" err="1"/>
              <a:t>konst</a:t>
            </a:r>
            <a:r>
              <a:rPr lang="de-CH" dirty="0"/>
              <a:t>. da geschl. System, n = </a:t>
            </a:r>
            <a:r>
              <a:rPr lang="de-CH" dirty="0" err="1"/>
              <a:t>konst</a:t>
            </a:r>
            <a:r>
              <a:rPr lang="de-CH" dirty="0"/>
              <a:t>.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m^n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konst</a:t>
            </a:r>
            <a:r>
              <a:rPr lang="de-CH" dirty="0">
                <a:sym typeface="Wingdings" panose="05000000000000000000" pitchFamily="2" charset="2"/>
              </a:rPr>
              <a:t>.), auf rechter Seite dann immer noch Konstante (natürlich nicht mehr die genau gleiche wie im oberen Ansatz)</a:t>
            </a:r>
            <a:endParaRPr lang="de-CH" dirty="0"/>
          </a:p>
          <a:p>
            <a:endParaRPr lang="de-CH" dirty="0"/>
          </a:p>
          <a:p>
            <a:r>
              <a:rPr lang="de-CH" dirty="0"/>
              <a:t>Was auf</a:t>
            </a:r>
            <a:r>
              <a:rPr lang="de-CH" b="1" dirty="0"/>
              <a:t> LTNT-ZF</a:t>
            </a:r>
            <a:r>
              <a:rPr lang="de-CH" b="1" baseline="0" dirty="0"/>
              <a:t> </a:t>
            </a:r>
            <a:r>
              <a:rPr lang="de-CH" baseline="0" dirty="0"/>
              <a:t>steht darf man </a:t>
            </a:r>
            <a:r>
              <a:rPr lang="de-CH" b="1" baseline="0" dirty="0"/>
              <a:t>ohne Herleitung </a:t>
            </a:r>
            <a:r>
              <a:rPr lang="de-CH" baseline="0" dirty="0"/>
              <a:t>verwenden</a:t>
            </a:r>
          </a:p>
          <a:p>
            <a:r>
              <a:rPr lang="de-CH" b="1" baseline="0" dirty="0"/>
              <a:t>Sonst</a:t>
            </a:r>
            <a:r>
              <a:rPr lang="de-CH" baseline="0" dirty="0"/>
              <a:t> am besten </a:t>
            </a:r>
            <a:r>
              <a:rPr lang="de-CH" b="1" baseline="0" dirty="0"/>
              <a:t>1:1 von Rohner-ZF abschreiben</a:t>
            </a:r>
            <a:r>
              <a:rPr lang="de-CH" baseline="0" dirty="0"/>
              <a:t>, d.h. zum Beispiel für W_12 = … = … (beide Ausdrücke notieren, sonst bei Bewertung abhängig von Kulanz der Korrigierenden)</a:t>
            </a:r>
          </a:p>
          <a:p>
            <a:r>
              <a:rPr lang="de-CH" baseline="0" dirty="0"/>
              <a:t>Markiert euch, welche Formel </a:t>
            </a:r>
            <a:r>
              <a:rPr lang="de-CH" b="1" baseline="0" dirty="0"/>
              <a:t>allgemein bei polytropen Zustandsänderung </a:t>
            </a:r>
            <a:r>
              <a:rPr lang="de-CH" baseline="0" dirty="0"/>
              <a:t>gilt und welche </a:t>
            </a:r>
            <a:r>
              <a:rPr lang="de-CH" b="1" baseline="0" dirty="0"/>
              <a:t>nur für ideale Gase </a:t>
            </a:r>
            <a:r>
              <a:rPr lang="de-CH" baseline="0" dirty="0"/>
              <a:t>(konkret: isothermer Prozess 1. Ausdruck, isobarer Prozess: 1. Ausdruck </a:t>
            </a:r>
            <a:r>
              <a:rPr lang="de-CH" baseline="0" dirty="0">
                <a:sym typeface="Wingdings" panose="05000000000000000000" pitchFamily="2" charset="2"/>
              </a:rPr>
              <a:t> gelten allgemein für polytrope Zustandsänderungen)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872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Beispiel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001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T</a:t>
            </a:r>
            <a:r>
              <a:rPr lang="de-CH" sz="1400" dirty="0" err="1"/>
              <a:t>~v</a:t>
            </a:r>
            <a:r>
              <a:rPr lang="de-CH" sz="1400" dirty="0"/>
              <a:t> folgt aus idealer Gasgleichung </a:t>
            </a:r>
            <a:r>
              <a:rPr lang="de-CH" sz="1400" dirty="0" err="1"/>
              <a:t>pv</a:t>
            </a:r>
            <a:r>
              <a:rPr lang="de-CH" sz="1400" dirty="0"/>
              <a:t> = RT mit p = </a:t>
            </a:r>
            <a:r>
              <a:rPr lang="de-CH" sz="1400" dirty="0" err="1"/>
              <a:t>konst</a:t>
            </a:r>
            <a:r>
              <a:rPr lang="de-CH" sz="1400" dirty="0"/>
              <a:t>. (und R = </a:t>
            </a:r>
            <a:r>
              <a:rPr lang="de-CH" sz="1400" dirty="0" err="1"/>
              <a:t>konst</a:t>
            </a:r>
            <a:r>
              <a:rPr lang="de-CH" sz="1400" dirty="0"/>
              <a:t>.)</a:t>
            </a:r>
          </a:p>
          <a:p>
            <a:r>
              <a:rPr lang="de-CH" sz="1400" dirty="0"/>
              <a:t>T-v-Diagramme auf Rohner-ZF ergänzen (fehlen noch)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307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Betrachte ideale Gasgleichung: RT = </a:t>
            </a:r>
            <a:r>
              <a:rPr lang="de-CH" dirty="0" err="1"/>
              <a:t>pv</a:t>
            </a:r>
            <a:r>
              <a:rPr lang="de-CH" dirty="0"/>
              <a:t> (weil R =</a:t>
            </a:r>
            <a:r>
              <a:rPr lang="de-CH" dirty="0" err="1"/>
              <a:t>konst</a:t>
            </a:r>
            <a:r>
              <a:rPr lang="de-CH" dirty="0"/>
              <a:t>. und T = </a:t>
            </a:r>
            <a:r>
              <a:rPr lang="de-CH" dirty="0" err="1"/>
              <a:t>konst</a:t>
            </a:r>
            <a:r>
              <a:rPr lang="de-CH" dirty="0"/>
              <a:t>. </a:t>
            </a:r>
            <a:r>
              <a:rPr lang="de-CH" dirty="0">
                <a:sym typeface="Wingdings" panose="05000000000000000000" pitchFamily="2" charset="2"/>
              </a:rPr>
              <a:t></a:t>
            </a:r>
            <a:r>
              <a:rPr lang="de-CH" dirty="0"/>
              <a:t> </a:t>
            </a:r>
            <a:r>
              <a:rPr lang="de-CH" dirty="0" err="1"/>
              <a:t>pv</a:t>
            </a:r>
            <a:r>
              <a:rPr lang="de-CH" dirty="0"/>
              <a:t> = </a:t>
            </a:r>
            <a:r>
              <a:rPr lang="de-CH" dirty="0" err="1"/>
              <a:t>konst</a:t>
            </a:r>
            <a:r>
              <a:rPr lang="de-CH" dirty="0"/>
              <a:t>. </a:t>
            </a:r>
            <a:r>
              <a:rPr lang="de-CH" dirty="0">
                <a:sym typeface="Wingdings" panose="05000000000000000000" pitchFamily="2" charset="2"/>
              </a:rPr>
              <a:t> n=1)</a:t>
            </a:r>
            <a:endParaRPr lang="de-CH" dirty="0"/>
          </a:p>
          <a:p>
            <a:endParaRPr lang="de-CH" dirty="0"/>
          </a:p>
          <a:p>
            <a:r>
              <a:rPr lang="de-CH" dirty="0"/>
              <a:t>Kurve in p-v-Diagramm hyperbelförmig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558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376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4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18.10.2018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18.10.2018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18.10.2018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18.10.2018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18.10.2018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18.10.2018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18.10.2018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3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9CB7AF7A-0D7B-45F3-BDBB-E72245EC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ideale Gase IV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Zusammenfassend: </a:t>
            </a:r>
            <a:r>
              <a:rPr lang="de-CH" sz="2400" b="1" dirty="0"/>
              <a:t>Je grösser n desto steiler abfallend werden die Kurven</a:t>
            </a: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r="5181"/>
          <a:stretch/>
        </p:blipFill>
        <p:spPr>
          <a:xfrm>
            <a:off x="-437794" y="2543933"/>
            <a:ext cx="5798188" cy="413385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-327662" y="2413416"/>
            <a:ext cx="49467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-57839" y="6168452"/>
            <a:ext cx="5606321" cy="37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ebogener Pfeil 11"/>
          <p:cNvSpPr/>
          <p:nvPr/>
        </p:nvSpPr>
        <p:spPr>
          <a:xfrm rot="18887355">
            <a:off x="980965" y="3107504"/>
            <a:ext cx="2072656" cy="2413417"/>
          </a:xfrm>
          <a:prstGeom prst="circularArrow">
            <a:avLst>
              <a:gd name="adj1" fmla="val 6793"/>
              <a:gd name="adj2" fmla="val 664617"/>
              <a:gd name="adj3" fmla="val 20218983"/>
              <a:gd name="adj4" fmla="val 12336673"/>
              <a:gd name="adj5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619731" y="3492708"/>
            <a:ext cx="1489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/>
              <a:t>O &lt; n &lt; ∞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DA18B05-313B-41DA-8501-80D7220629C8}"/>
              </a:ext>
            </a:extLst>
          </p:cNvPr>
          <p:cNvSpPr txBox="1"/>
          <p:nvPr/>
        </p:nvSpPr>
        <p:spPr>
          <a:xfrm>
            <a:off x="-41182" y="2326032"/>
            <a:ext cx="88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p [bar]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F1C4E4-7A58-46C5-996B-E12924ADA11E}"/>
                  </a:ext>
                </a:extLst>
              </p:cNvPr>
              <p:cNvSpPr txBox="1"/>
              <p:nvPr/>
            </p:nvSpPr>
            <p:spPr>
              <a:xfrm>
                <a:off x="5296014" y="5791562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F1C4E4-7A58-46C5-996B-E12924ADA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014" y="5791562"/>
                <a:ext cx="861409" cy="569195"/>
              </a:xfrm>
              <a:prstGeom prst="rect">
                <a:avLst/>
              </a:prstGeom>
              <a:blipFill>
                <a:blip r:embed="rId4"/>
                <a:stretch>
                  <a:fillRect l="-6383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fik 15">
            <a:extLst>
              <a:ext uri="{FF2B5EF4-FFF2-40B4-BE49-F238E27FC236}">
                <a16:creationId xmlns:a16="http://schemas.microsoft.com/office/drawing/2014/main" id="{8F78AB60-74E7-47ED-8FB7-9930282674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"/>
          <a:stretch/>
        </p:blipFill>
        <p:spPr>
          <a:xfrm>
            <a:off x="6259025" y="2695365"/>
            <a:ext cx="5245707" cy="34730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1504B84-2828-498A-97BE-11226E4E3641}"/>
                  </a:ext>
                </a:extLst>
              </p:cNvPr>
              <p:cNvSpPr txBox="1"/>
              <p:nvPr/>
            </p:nvSpPr>
            <p:spPr>
              <a:xfrm>
                <a:off x="11504650" y="5771213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1504B84-2828-498A-97BE-11226E4E3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4650" y="5771213"/>
                <a:ext cx="861409" cy="569195"/>
              </a:xfrm>
              <a:prstGeom prst="rect">
                <a:avLst/>
              </a:prstGeom>
              <a:blipFill>
                <a:blip r:embed="rId6"/>
                <a:stretch>
                  <a:fillRect l="-5634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DCC84466-685E-42AA-BF5C-C7680D6B51E6}"/>
              </a:ext>
            </a:extLst>
          </p:cNvPr>
          <p:cNvSpPr txBox="1"/>
          <p:nvPr/>
        </p:nvSpPr>
        <p:spPr>
          <a:xfrm>
            <a:off x="6127466" y="2332544"/>
            <a:ext cx="65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T [K]</a:t>
            </a:r>
          </a:p>
        </p:txBody>
      </p:sp>
      <p:sp>
        <p:nvSpPr>
          <p:cNvPr id="19" name="Gebogener Pfeil 11">
            <a:extLst>
              <a:ext uri="{FF2B5EF4-FFF2-40B4-BE49-F238E27FC236}">
                <a16:creationId xmlns:a16="http://schemas.microsoft.com/office/drawing/2014/main" id="{8CA28049-DEE5-4EC6-86C1-037F0599B8FB}"/>
              </a:ext>
            </a:extLst>
          </p:cNvPr>
          <p:cNvSpPr/>
          <p:nvPr/>
        </p:nvSpPr>
        <p:spPr>
          <a:xfrm rot="18887355">
            <a:off x="7297104" y="3147014"/>
            <a:ext cx="2072656" cy="2413417"/>
          </a:xfrm>
          <a:prstGeom prst="circularArrow">
            <a:avLst>
              <a:gd name="adj1" fmla="val 6793"/>
              <a:gd name="adj2" fmla="val 664617"/>
              <a:gd name="adj3" fmla="val 20218983"/>
              <a:gd name="adj4" fmla="val 12336673"/>
              <a:gd name="adj5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DA7C0C3-B1B2-458E-BB15-9372542C91D1}"/>
              </a:ext>
            </a:extLst>
          </p:cNvPr>
          <p:cNvSpPr txBox="1"/>
          <p:nvPr/>
        </p:nvSpPr>
        <p:spPr>
          <a:xfrm>
            <a:off x="8924581" y="3633819"/>
            <a:ext cx="1489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/>
              <a:t>O &lt; n &lt; ∞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A3DE298-DC73-4C2D-9A47-CD1C2A6318D6}"/>
              </a:ext>
            </a:extLst>
          </p:cNvPr>
          <p:cNvSpPr txBox="1"/>
          <p:nvPr/>
        </p:nvSpPr>
        <p:spPr>
          <a:xfrm>
            <a:off x="6035119" y="5895837"/>
            <a:ext cx="34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0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54E0034-6A67-41A9-BE0C-98CA7DC380E9}"/>
              </a:ext>
            </a:extLst>
          </p:cNvPr>
          <p:cNvSpPr txBox="1"/>
          <p:nvPr/>
        </p:nvSpPr>
        <p:spPr>
          <a:xfrm>
            <a:off x="6288982" y="6046431"/>
            <a:ext cx="34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B4787EC-BEC8-4A68-9138-B98514D2A78C}"/>
              </a:ext>
            </a:extLst>
          </p:cNvPr>
          <p:cNvSpPr txBox="1"/>
          <p:nvPr/>
        </p:nvSpPr>
        <p:spPr>
          <a:xfrm>
            <a:off x="5385253" y="4163660"/>
            <a:ext cx="8212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400" dirty="0"/>
              <a:t>n = 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9DF61AC-5DB2-4068-B7A7-1B1E6D19226F}"/>
              </a:ext>
            </a:extLst>
          </p:cNvPr>
          <p:cNvSpPr txBox="1"/>
          <p:nvPr/>
        </p:nvSpPr>
        <p:spPr>
          <a:xfrm>
            <a:off x="9596560" y="2270920"/>
            <a:ext cx="79515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400" dirty="0"/>
              <a:t>n = 0</a:t>
            </a:r>
          </a:p>
        </p:txBody>
      </p:sp>
    </p:spTree>
    <p:extLst>
      <p:ext uri="{BB962C8B-B14F-4D97-AF65-F5344CB8AC3E}">
        <p14:creationId xmlns:p14="http://schemas.microsoft.com/office/powerpoint/2010/main" val="196180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1. Hauptsatz für geschlossene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Ideale Gase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Polytrope Zustandsänderung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Allgemein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Ideale Gase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1. Hauptsatz für geschlossene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Erster Hauptsatz für </a:t>
            </a:r>
            <a:r>
              <a:rPr lang="de-CH" sz="2400" b="1" dirty="0"/>
              <a:t>geschlossene </a:t>
            </a:r>
            <a:r>
              <a:rPr lang="de-CH" sz="2400" dirty="0"/>
              <a:t>Systeme: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Einheiten: [E] = [U] = [W] = [Q] = J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Vorzeichenkonvention Arbeit: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W&gt;0: </a:t>
            </a:r>
            <a:r>
              <a:rPr lang="de-CH" sz="2400" dirty="0"/>
              <a:t>Vom System geleistete Arbeit (abgeführte Arbeit)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W&lt;0: </a:t>
            </a:r>
            <a:r>
              <a:rPr lang="de-CH" sz="2400" dirty="0"/>
              <a:t>Am System geleistete Arbeit (zugeführte Arbeit)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Vorzeichenkonvention Wärme: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Q&gt;0: </a:t>
            </a:r>
            <a:r>
              <a:rPr lang="de-CH" sz="2400" dirty="0"/>
              <a:t>Dem System zugeführte Wärme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Q&lt;0: </a:t>
            </a:r>
            <a:r>
              <a:rPr lang="de-CH" sz="2400" dirty="0"/>
              <a:t>Vom System abgegebene Wärme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Gilt für Gesamtprozess (z.B. Kreisprozess) und Teilprozesse</a:t>
            </a:r>
          </a:p>
          <a:p>
            <a:pPr>
              <a:lnSpc>
                <a:spcPts val="3400"/>
              </a:lnSpc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sp>
        <p:nvSpPr>
          <p:cNvPr id="7" name="Rechteck 6"/>
          <p:cNvSpPr/>
          <p:nvPr/>
        </p:nvSpPr>
        <p:spPr>
          <a:xfrm>
            <a:off x="2649252" y="1883727"/>
            <a:ext cx="6941489" cy="7808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2790720" y="2012537"/>
                <a:ext cx="66585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𝑼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𝑸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de-CH" sz="2800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720" y="2012537"/>
                <a:ext cx="6658555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661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Ideale Gase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Recap: Ideale Gasgleichung</a:t>
                </a: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r>
                  <a:rPr lang="de-CH" sz="2400" dirty="0"/>
                  <a:t>wobei: 	-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de-CH" sz="2400" i="1">
                        <a:latin typeface="Cambria Math" panose="02040503050406030204" pitchFamily="18" charset="0"/>
                      </a:rPr>
                      <m:t>=8.314 </m:t>
                    </m:r>
                    <m:f>
                      <m:fPr>
                        <m:type m:val="skw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𝑚𝑜𝑙𝐾</m:t>
                        </m:r>
                      </m:den>
                    </m:f>
                  </m:oMath>
                </a14:m>
                <a:r>
                  <a:rPr lang="de-CH" sz="2400" dirty="0"/>
                  <a:t> (universelle Gaskonstante)</a:t>
                </a:r>
              </a:p>
              <a:p>
                <a:pPr lvl="4">
                  <a:lnSpc>
                    <a:spcPts val="3400"/>
                  </a:lnSpc>
                </a:pPr>
                <a:r>
                  <a:rPr lang="de-CH" sz="2400" dirty="0"/>
                  <a:t>-</a:t>
                </a:r>
                <a14:m>
                  <m:oMath xmlns:m="http://schemas.openxmlformats.org/officeDocument/2006/math">
                    <m:r>
                      <a:rPr lang="de-CH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4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CH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CH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num>
                      <m:den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de-CH" sz="2400" dirty="0"/>
                  <a:t> mit M: Molare Masse (Tab. A-1)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Kein «Hügel» in Diagrammen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Innere Energie und Enthalpie sind für ideale Gase nur Funktionen der Temperatur </a:t>
                </a:r>
                <a:br>
                  <a:rPr lang="de-CH" sz="2400" dirty="0"/>
                </a:br>
                <a:r>
                  <a:rPr lang="de-CH" sz="2400" dirty="0"/>
                  <a:t>(und nicht des Druckes). Diese Grössen sind jeweils tabelliert.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			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𝒖</m:t>
                    </m:r>
                    <m:d>
                      <m:d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d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𝑏𝑧𝑤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.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𝒉</m:t>
                    </m:r>
                    <m:d>
                      <m:d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d>
                  </m:oMath>
                </a14:m>
                <a:br>
                  <a:rPr lang="de-CH" sz="2400" dirty="0"/>
                </a:br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2732120" y="2098623"/>
            <a:ext cx="6329434" cy="6125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2732120" y="2170466"/>
                <a:ext cx="84363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𝒑𝑽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𝒏</m:t>
                    </m:r>
                    <m:acc>
                      <m:accPr>
                        <m:chr m:val="̅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</m:acc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𝒃𝒛𝒘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.  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𝒑𝒗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𝑹𝑻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𝒃𝒛𝒘</m:t>
                    </m:r>
                    <m:r>
                      <a:rPr lang="de-CH" sz="2400" b="1" i="0" smtClean="0">
                        <a:latin typeface="Cambria Math" panose="02040503050406030204" pitchFamily="18" charset="0"/>
                      </a:rPr>
                      <m:t>. 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𝒑𝑽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𝒎𝑹𝑻</m:t>
                    </m:r>
                  </m:oMath>
                </a14:m>
                <a:r>
                  <a:rPr lang="de-CH" sz="2400" b="1" dirty="0"/>
                  <a:t> </a:t>
                </a: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120" y="2170466"/>
                <a:ext cx="843633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578" b="-1710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0994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Allgemein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80000" y="1663909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Volumenarbeit: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Polytrope Zustandsänderung:</a:t>
                </a:r>
                <a:br>
                  <a:rPr lang="de-CH" sz="2400" b="1" dirty="0"/>
                </a:br>
                <a:r>
                  <a:rPr lang="de-CH" sz="2400" dirty="0"/>
                  <a:t>Ansatz für Funktion p(V): 	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de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𝒌𝒐𝒏𝒔𝒕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br>
                  <a:rPr lang="de-CH" sz="2400" b="1" dirty="0">
                    <a:ea typeface="Cambria Math" panose="02040503050406030204" pitchFamily="18" charset="0"/>
                  </a:rPr>
                </a:br>
                <a:r>
                  <a:rPr lang="de-CH" sz="2400" b="1" dirty="0">
                    <a:ea typeface="Cambria Math" panose="02040503050406030204" pitchFamily="18" charset="0"/>
                  </a:rPr>
                  <a:t>				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de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𝒌𝒐𝒏𝒔𝒕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de-CH" sz="2400" dirty="0"/>
                  <a:t>           mit n: Polytropenkoeffizient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Arbeit bei polytropen Zustandsänderungen: LTNT-ZF S. 3&amp;4 (oder abgleichen mit bzw. ergänzen auf eigener ZF)</a:t>
                </a:r>
                <a:br>
                  <a:rPr lang="de-CH" sz="2400" dirty="0"/>
                </a:br>
                <a:r>
                  <a:rPr lang="de-CH" sz="2400" dirty="0">
                    <a:sym typeface="Wingdings" panose="05000000000000000000" pitchFamily="2" charset="2"/>
                  </a:rPr>
                  <a:t> Unterscheide ob ideales Gas oder realer Stoff (d.h. allgemeiner gültig)!</a:t>
                </a: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00" y="1663909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 r="-21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>
                <a:spLocks/>
              </p:cNvSpPr>
              <p:nvPr/>
            </p:nvSpPr>
            <p:spPr>
              <a:xfrm>
                <a:off x="2723948" y="1212998"/>
                <a:ext cx="3062173" cy="131163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 anchor="ctr" anchorCtr="1">
                <a:noAutofit/>
              </a:bodyPr>
              <a:lstStyle/>
              <a:p>
                <a:pPr lvl="1" algn="ctr">
                  <a:lnSpc>
                    <a:spcPts val="3400"/>
                  </a:lnSpc>
                </a:pPr>
                <a:endParaRPr lang="de-CH" sz="2000" b="1" dirty="0"/>
              </a:p>
              <a:p>
                <a:pPr lvl="1" algn="ctr"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b="1" i="1"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de-CH" sz="2000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0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𝒅𝑽</m:t>
                          </m:r>
                        </m:e>
                      </m:nary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948" y="1212998"/>
                <a:ext cx="3062173" cy="1311639"/>
              </a:xfrm>
              <a:prstGeom prst="rect">
                <a:avLst/>
              </a:prstGeom>
              <a:blipFill rotWithShape="0">
                <a:blip r:embed="rId4"/>
                <a:stretch>
                  <a:fillRect t="-68837" r="-2191" b="-12465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3055776" y="1404286"/>
            <a:ext cx="2730345" cy="11203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Allgemein 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0000" y="143495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Polytrope Zustandsänderung zum Vergleich von 2 Zuständen: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Polytropenkoeffizient kann alle Werte zwischen -∞ und +∞ annehmen, wobei einige spezielle Prozesse ausgewählte Werte für n haben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2359323" y="2051302"/>
                <a:ext cx="6962931" cy="819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𝒌𝒐𝒏𝒔𝒕</m:t>
                      </m:r>
                      <m:r>
                        <a:rPr lang="de-CH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Sup>
                        <m:sSub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Sup>
                        <m:sSub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20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323" y="2051302"/>
                <a:ext cx="6962931" cy="8196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3256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ideale Gase 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504000" y="1417515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Isobarer Prozess</a:t>
                </a:r>
                <a:r>
                  <a:rPr lang="de-CH" sz="2400" dirty="0"/>
                  <a:t>: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𝑘𝑜𝑛𝑠𝑡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. →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𝑘𝑜𝑛𝑠𝑡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de-CH" sz="2400" b="1" dirty="0">
                  <a:ea typeface="Cambria Math" panose="02040503050406030204" pitchFamily="18" charset="0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Isobarer Prozess ist polytrope Zustandsänderung mit Polytropenkoeffizient </a:t>
                </a:r>
                <a:r>
                  <a:rPr lang="de-CH" sz="2400" dirty="0" err="1"/>
                  <a:t>n</a:t>
                </a:r>
                <a:r>
                  <a:rPr lang="de-CH" sz="2400" dirty="0"/>
                  <a:t>=0</a:t>
                </a:r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0" y="1417515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20" y="2728963"/>
            <a:ext cx="3920865" cy="362738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16448" y="2417262"/>
            <a:ext cx="88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p [bar]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4106729" y="5778264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729" y="5778264"/>
                <a:ext cx="861409" cy="569195"/>
              </a:xfrm>
              <a:prstGeom prst="rect">
                <a:avLst/>
              </a:prstGeom>
              <a:blipFill>
                <a:blip r:embed="rId5"/>
                <a:stretch>
                  <a:fillRect l="-6383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8"/>
          <p:cNvSpPr/>
          <p:nvPr/>
        </p:nvSpPr>
        <p:spPr>
          <a:xfrm>
            <a:off x="314220" y="2728963"/>
            <a:ext cx="383188" cy="2884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1237054" y="6123482"/>
            <a:ext cx="2869676" cy="307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1988770" y="3517630"/>
                <a:ext cx="1550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770" y="3517630"/>
                <a:ext cx="1550945" cy="369332"/>
              </a:xfrm>
              <a:prstGeom prst="rect">
                <a:avLst/>
              </a:prstGeom>
              <a:blipFill>
                <a:blip r:embed="rId6"/>
                <a:stretch>
                  <a:fillRect b="-476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fik 12">
            <a:extLst>
              <a:ext uri="{FF2B5EF4-FFF2-40B4-BE49-F238E27FC236}">
                <a16:creationId xmlns:a16="http://schemas.microsoft.com/office/drawing/2014/main" id="{E4B48996-E2A9-4A1A-846C-4874F83522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291" y="2750511"/>
            <a:ext cx="3782991" cy="349765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B9E4E1D-2D5F-439A-930A-D7679E871C49}"/>
              </a:ext>
            </a:extLst>
          </p:cNvPr>
          <p:cNvSpPr txBox="1"/>
          <p:nvPr/>
        </p:nvSpPr>
        <p:spPr>
          <a:xfrm>
            <a:off x="6164901" y="2417262"/>
            <a:ext cx="72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T [K]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1FEA117C-0D43-4D7B-BD3F-062320119A03}"/>
                  </a:ext>
                </a:extLst>
              </p:cNvPr>
              <p:cNvSpPr txBox="1"/>
              <p:nvPr/>
            </p:nvSpPr>
            <p:spPr>
              <a:xfrm>
                <a:off x="9591003" y="5699241"/>
                <a:ext cx="804256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1FEA117C-0D43-4D7B-BD3F-062320119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003" y="5699241"/>
                <a:ext cx="804256" cy="569195"/>
              </a:xfrm>
              <a:prstGeom prst="rect">
                <a:avLst/>
              </a:prstGeom>
              <a:blipFill>
                <a:blip r:embed="rId8"/>
                <a:stretch>
                  <a:fillRect l="-6061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72BAE88-059F-4AFD-8A9E-FABB7EAD32F6}"/>
                  </a:ext>
                </a:extLst>
              </p:cNvPr>
              <p:cNvSpPr txBox="1"/>
              <p:nvPr/>
            </p:nvSpPr>
            <p:spPr>
              <a:xfrm>
                <a:off x="8844313" y="3517630"/>
                <a:ext cx="1550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</m:t>
                      </m:r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72BAE88-059F-4AFD-8A9E-FABB7EAD3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4313" y="3517630"/>
                <a:ext cx="155094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1C47764D-D6A1-4329-B8D7-AB652C5D2272}"/>
              </a:ext>
            </a:extLst>
          </p:cNvPr>
          <p:cNvSpPr txBox="1"/>
          <p:nvPr/>
        </p:nvSpPr>
        <p:spPr>
          <a:xfrm>
            <a:off x="5986725" y="5790416"/>
            <a:ext cx="30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EAC27E4-2B9F-4AF9-8D17-9EE8EAF71FEF}"/>
                  </a:ext>
                </a:extLst>
              </p:cNvPr>
              <p:cNvSpPr txBox="1"/>
              <p:nvPr/>
            </p:nvSpPr>
            <p:spPr>
              <a:xfrm>
                <a:off x="6195794" y="6049780"/>
                <a:ext cx="3810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EAC27E4-2B9F-4AF9-8D17-9EE8EAF71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794" y="6049780"/>
                <a:ext cx="38108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177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ideale Gase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Isothermer Prozess: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𝑘𝑜𝑛𝑠𝑡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.→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de-CH" sz="2400" b="1" dirty="0">
                  <a:ea typeface="Cambria Math" panose="02040503050406030204" pitchFamily="18" charset="0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Isothermer Prozess ist polytrope Zustandsänderung mit Polytropenkoeffizient n=1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84" y="2878111"/>
            <a:ext cx="5594967" cy="3660801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374102" y="6048531"/>
            <a:ext cx="5027951" cy="307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216705" y="2967598"/>
            <a:ext cx="389744" cy="2643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500512" y="3358218"/>
                <a:ext cx="1550945" cy="6347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den>
                      </m:f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512" y="3358218"/>
                <a:ext cx="1550945" cy="634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3BCDC95E-4D09-44C2-B3C4-71BC205064D2}"/>
              </a:ext>
            </a:extLst>
          </p:cNvPr>
          <p:cNvSpPr txBox="1"/>
          <p:nvPr/>
        </p:nvSpPr>
        <p:spPr>
          <a:xfrm>
            <a:off x="267083" y="2659843"/>
            <a:ext cx="88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p [bar]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DCF9A14C-4FBF-4A15-8A05-7C3949A0E3F8}"/>
                  </a:ext>
                </a:extLst>
              </p:cNvPr>
              <p:cNvSpPr txBox="1"/>
              <p:nvPr/>
            </p:nvSpPr>
            <p:spPr>
              <a:xfrm>
                <a:off x="5324963" y="5676549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DCF9A14C-4FBF-4A15-8A05-7C3949A0E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963" y="5676549"/>
                <a:ext cx="861409" cy="569195"/>
              </a:xfrm>
              <a:prstGeom prst="rect">
                <a:avLst/>
              </a:prstGeom>
              <a:blipFill>
                <a:blip r:embed="rId6"/>
                <a:stretch>
                  <a:fillRect l="-638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Grafik 16">
            <a:extLst>
              <a:ext uri="{FF2B5EF4-FFF2-40B4-BE49-F238E27FC236}">
                <a16:creationId xmlns:a16="http://schemas.microsoft.com/office/drawing/2014/main" id="{B1EDFF41-9708-4F84-96A7-08B657A9BA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4711" y="2728963"/>
            <a:ext cx="3920865" cy="3627387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4B1341C-3741-49A3-8147-4A175F9C0A9C}"/>
              </a:ext>
            </a:extLst>
          </p:cNvPr>
          <p:cNvSpPr txBox="1"/>
          <p:nvPr/>
        </p:nvSpPr>
        <p:spPr>
          <a:xfrm>
            <a:off x="6826939" y="2417262"/>
            <a:ext cx="720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T [K]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2BE0AFB-E488-4F7D-ADA4-08207371C3BB}"/>
                  </a:ext>
                </a:extLst>
              </p:cNvPr>
              <p:cNvSpPr txBox="1"/>
              <p:nvPr/>
            </p:nvSpPr>
            <p:spPr>
              <a:xfrm>
                <a:off x="10417220" y="5778264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2BE0AFB-E488-4F7D-ADA4-08207371C3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7220" y="5778264"/>
                <a:ext cx="861409" cy="569195"/>
              </a:xfrm>
              <a:prstGeom prst="rect">
                <a:avLst/>
              </a:prstGeom>
              <a:blipFill>
                <a:blip r:embed="rId8"/>
                <a:stretch>
                  <a:fillRect l="-6383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hteck 19">
            <a:extLst>
              <a:ext uri="{FF2B5EF4-FFF2-40B4-BE49-F238E27FC236}">
                <a16:creationId xmlns:a16="http://schemas.microsoft.com/office/drawing/2014/main" id="{1BC92F2D-1CF8-44BE-BD3A-96050E89C775}"/>
              </a:ext>
            </a:extLst>
          </p:cNvPr>
          <p:cNvSpPr/>
          <p:nvPr/>
        </p:nvSpPr>
        <p:spPr>
          <a:xfrm>
            <a:off x="6624711" y="2728963"/>
            <a:ext cx="383188" cy="2884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7BFE590-D5E8-471C-AA99-E4E6E6A17D98}"/>
              </a:ext>
            </a:extLst>
          </p:cNvPr>
          <p:cNvSpPr/>
          <p:nvPr/>
        </p:nvSpPr>
        <p:spPr>
          <a:xfrm>
            <a:off x="7547545" y="6123482"/>
            <a:ext cx="2869676" cy="307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8FD571FB-DEEE-4E67-A17B-605916800ACB}"/>
                  </a:ext>
                </a:extLst>
              </p:cNvPr>
              <p:cNvSpPr txBox="1"/>
              <p:nvPr/>
            </p:nvSpPr>
            <p:spPr>
              <a:xfrm>
                <a:off x="8299261" y="3517630"/>
                <a:ext cx="155094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8FD571FB-DEEE-4E67-A17B-605916800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9261" y="3517630"/>
                <a:ext cx="155094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548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Polytrope Zustandsänderung – ideale Gase III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27474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Isochorer Prozess: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𝑘𝑜𝑛𝑠𝑡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.→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=1=</m:t>
                    </m:r>
                    <m:sSup>
                      <m:sSup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de-CH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→ 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=0→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br>
                  <a:rPr lang="de-CH" sz="2400" b="1" dirty="0">
                    <a:ea typeface="Cambria Math" panose="02040503050406030204" pitchFamily="18" charset="0"/>
                  </a:rPr>
                </a:br>
                <a:r>
                  <a:rPr lang="de-CH" sz="2400" dirty="0">
                    <a:ea typeface="Cambria Math" panose="02040503050406030204" pitchFamily="18" charset="0"/>
                  </a:rPr>
                  <a:t>zur Erinnerung:</a:t>
                </a:r>
                <a:br>
                  <a:rPr lang="de-CH" sz="2400" dirty="0">
                    <a:ea typeface="Cambria Math" panose="02040503050406030204" pitchFamily="18" charset="0"/>
                  </a:rPr>
                </a:br>
                <a:r>
                  <a:rPr lang="de-CH" sz="2400" dirty="0">
                    <a:ea typeface="Cambria Math" panose="02040503050406030204" pitchFamily="18" charset="0"/>
                  </a:rPr>
                  <a:t> </a:t>
                </a:r>
                <a:endParaRPr lang="de-CH" sz="2400" b="1" dirty="0">
                  <a:ea typeface="Cambria Math" panose="02040503050406030204" pitchFamily="18" charset="0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Isochorer Prozess ist polytrope Zustandsänderung mit Polytropenkoeffizient n=∞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27474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11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88" y="3505709"/>
            <a:ext cx="3797509" cy="3486701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90425" y="3505709"/>
            <a:ext cx="449705" cy="2641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1164786" y="6761677"/>
            <a:ext cx="2724462" cy="230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769526" y="4388495"/>
                <a:ext cx="1550945" cy="6295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526" y="4388495"/>
                <a:ext cx="1550945" cy="6295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EDE2574D-EC49-4D3E-9646-750008DA2599}"/>
                  </a:ext>
                </a:extLst>
              </p:cNvPr>
              <p:cNvSpPr txBox="1"/>
              <p:nvPr/>
            </p:nvSpPr>
            <p:spPr>
              <a:xfrm>
                <a:off x="2489615" y="1965373"/>
                <a:ext cx="6962931" cy="819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𝒌𝒐𝒏𝒔𝒕</m:t>
                      </m:r>
                      <m:r>
                        <a:rPr lang="de-CH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Sup>
                        <m:sSub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Sup>
                        <m:sSub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20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de-CH" sz="20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EDE2574D-EC49-4D3E-9646-750008DA25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9615" y="1965373"/>
                <a:ext cx="6962931" cy="8196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7E17A92-E08F-4A8E-8809-2DB1B0D85F9F}"/>
                  </a:ext>
                </a:extLst>
              </p:cNvPr>
              <p:cNvSpPr txBox="1"/>
              <p:nvPr/>
            </p:nvSpPr>
            <p:spPr>
              <a:xfrm>
                <a:off x="3889766" y="6336967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7E17A92-E08F-4A8E-8809-2DB1B0D85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9766" y="6336967"/>
                <a:ext cx="861409" cy="569195"/>
              </a:xfrm>
              <a:prstGeom prst="rect">
                <a:avLst/>
              </a:prstGeom>
              <a:blipFill>
                <a:blip r:embed="rId7"/>
                <a:stretch>
                  <a:fillRect l="-5674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rafik 14">
            <a:extLst>
              <a:ext uri="{FF2B5EF4-FFF2-40B4-BE49-F238E27FC236}">
                <a16:creationId xmlns:a16="http://schemas.microsoft.com/office/drawing/2014/main" id="{B853D04D-2520-496B-BAE0-4177C382F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886" y="3511352"/>
            <a:ext cx="3797509" cy="348670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4E5511E-874C-4605-A5F7-794EF689909F}"/>
              </a:ext>
            </a:extLst>
          </p:cNvPr>
          <p:cNvSpPr/>
          <p:nvPr/>
        </p:nvSpPr>
        <p:spPr>
          <a:xfrm>
            <a:off x="6246923" y="3511352"/>
            <a:ext cx="449705" cy="2641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DC06D46-A46F-4CD5-82A0-68809BDF0F58}"/>
              </a:ext>
            </a:extLst>
          </p:cNvPr>
          <p:cNvSpPr/>
          <p:nvPr/>
        </p:nvSpPr>
        <p:spPr>
          <a:xfrm>
            <a:off x="7221284" y="6767320"/>
            <a:ext cx="2724462" cy="230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52C17222-1BEF-4110-8D78-C79C84BB5B21}"/>
                  </a:ext>
                </a:extLst>
              </p:cNvPr>
              <p:cNvSpPr txBox="1"/>
              <p:nvPr/>
            </p:nvSpPr>
            <p:spPr>
              <a:xfrm>
                <a:off x="8826024" y="4394138"/>
                <a:ext cx="1550945" cy="6295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de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52C17222-1BEF-4110-8D78-C79C84BB5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024" y="4394138"/>
                <a:ext cx="1550945" cy="6295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feld 18">
            <a:extLst>
              <a:ext uri="{FF2B5EF4-FFF2-40B4-BE49-F238E27FC236}">
                <a16:creationId xmlns:a16="http://schemas.microsoft.com/office/drawing/2014/main" id="{1D034C08-29A8-4A45-86FB-0EED1508E304}"/>
              </a:ext>
            </a:extLst>
          </p:cNvPr>
          <p:cNvSpPr txBox="1"/>
          <p:nvPr/>
        </p:nvSpPr>
        <p:spPr>
          <a:xfrm>
            <a:off x="6462089" y="3156123"/>
            <a:ext cx="683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T [K]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A2C7765-266E-4C7A-9ED2-D76369AF7D6F}"/>
              </a:ext>
            </a:extLst>
          </p:cNvPr>
          <p:cNvSpPr txBox="1"/>
          <p:nvPr/>
        </p:nvSpPr>
        <p:spPr>
          <a:xfrm>
            <a:off x="427678" y="3207135"/>
            <a:ext cx="88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p [bar]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A15C622E-CF00-4790-A460-F952C0C214C6}"/>
                  </a:ext>
                </a:extLst>
              </p:cNvPr>
              <p:cNvSpPr txBox="1"/>
              <p:nvPr/>
            </p:nvSpPr>
            <p:spPr>
              <a:xfrm>
                <a:off x="9891301" y="6332216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A15C622E-CF00-4790-A460-F952C0C21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1301" y="6332216"/>
                <a:ext cx="861409" cy="569195"/>
              </a:xfrm>
              <a:prstGeom prst="rect">
                <a:avLst/>
              </a:prstGeom>
              <a:blipFill>
                <a:blip r:embed="rId9"/>
                <a:stretch>
                  <a:fillRect l="-6383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543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Microsoft Office PowerPoint</Application>
  <PresentationFormat>Breitbild</PresentationFormat>
  <Paragraphs>136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98</cp:revision>
  <dcterms:created xsi:type="dcterms:W3CDTF">2015-09-14T10:44:56Z</dcterms:created>
  <dcterms:modified xsi:type="dcterms:W3CDTF">2018-10-18T21:00:17Z</dcterms:modified>
</cp:coreProperties>
</file>