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59" autoAdjust="0"/>
    <p:restoredTop sz="90127"/>
  </p:normalViewPr>
  <p:slideViewPr>
    <p:cSldViewPr snapToGrid="0">
      <p:cViewPr varScale="1">
        <p:scale>
          <a:sx n="77" d="100"/>
          <a:sy n="77" d="100"/>
        </p:scale>
        <p:origin x="10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15.11.2018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inkompressibel</a:t>
            </a:r>
            <a:r>
              <a:rPr lang="de-CH" dirty="0"/>
              <a:t> = </a:t>
            </a:r>
            <a:r>
              <a:rPr lang="de-CH" b="1" dirty="0"/>
              <a:t>Druckänderung</a:t>
            </a:r>
            <a:r>
              <a:rPr lang="de-CH" dirty="0"/>
              <a:t> bei konstanter Temperatur </a:t>
            </a:r>
            <a:r>
              <a:rPr lang="de-CH" b="1" dirty="0"/>
              <a:t>ändert das Volumen nicht</a:t>
            </a:r>
          </a:p>
          <a:p>
            <a:r>
              <a:rPr lang="de-CH" b="1" dirty="0"/>
              <a:t>p-v-Diagramm</a:t>
            </a:r>
            <a:r>
              <a:rPr lang="de-CH" dirty="0"/>
              <a:t> z.B. für Wasser: Bewegung auf </a:t>
            </a:r>
            <a:r>
              <a:rPr lang="de-CH" b="1" dirty="0"/>
              <a:t>Isotherme, links vom Zweiphasengebiet sehr steil </a:t>
            </a:r>
            <a:r>
              <a:rPr lang="de-CH" dirty="0">
                <a:sym typeface="Wingdings" panose="05000000000000000000" pitchFamily="2" charset="2"/>
              </a:rPr>
              <a:t> grosse Druckänderung bewirkt nur kleine Änderung im spezifischen Volumen (also Volumen pro Masse)  Druck hat kaum Einfluss auf Volumen des flüssigen Wassers  häufig wird die Annahme der inkompressiblen Flüssigkeit für Wasser in flüssiger Form getroffen</a:t>
            </a:r>
          </a:p>
          <a:p>
            <a:r>
              <a:rPr lang="de-CH" b="1" dirty="0">
                <a:sym typeface="Wingdings" panose="05000000000000000000" pitchFamily="2" charset="2"/>
              </a:rPr>
              <a:t>Vorzugsweise</a:t>
            </a:r>
            <a:r>
              <a:rPr lang="de-CH" dirty="0">
                <a:sym typeface="Wingdings" panose="05000000000000000000" pitchFamily="2" charset="2"/>
              </a:rPr>
              <a:t> wird </a:t>
            </a:r>
            <a:r>
              <a:rPr lang="de-CH" b="1" dirty="0">
                <a:sym typeface="Wingdings" panose="05000000000000000000" pitchFamily="2" charset="2"/>
              </a:rPr>
              <a:t>mit Tabellen </a:t>
            </a:r>
            <a:r>
              <a:rPr lang="de-CH" dirty="0">
                <a:sym typeface="Wingdings" panose="05000000000000000000" pitchFamily="2" charset="2"/>
              </a:rPr>
              <a:t>gearbeitet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547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Allgemein zu Wirkungsgraden &amp; Leistungsziffern: immer NUTZEN/AUFWAND</a:t>
            </a:r>
          </a:p>
          <a:p>
            <a:r>
              <a:rPr lang="de-DE" dirty="0"/>
              <a:t>Je</a:t>
            </a:r>
            <a:r>
              <a:rPr lang="de-DE" baseline="0" dirty="0"/>
              <a:t> nach dem was unser Nutzen und unser Aufwand sind, andere Formel</a:t>
            </a:r>
          </a:p>
          <a:p>
            <a:r>
              <a:rPr lang="de-DE" baseline="0" dirty="0"/>
              <a:t>Bsp. Thermischer Wirkungsgrad für eine Wärme-Kraft-Prozess: Aus Wärme soll Arbeit gewonnen werden, d.h. Nutzen = geleistete Netto-Arbeit und Aufwand = zugeführte Wärme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149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Grau schattierter Bereich = Bereich des idealen Gases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234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Herleitung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107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Fehler in Rohner-ZF auf S.5, untere Gleichung (</a:t>
            </a:r>
            <a:r>
              <a:rPr lang="de-CH" dirty="0" err="1"/>
              <a:t>T,v</a:t>
            </a:r>
            <a:r>
              <a:rPr lang="de-CH" dirty="0"/>
              <a:t>):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203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BSP AN TAFEL!!!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9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15.11.2018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15.11.2018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15.11.2018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15.11.2018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15.11.2018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15.11.2018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15.11.2018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15.11.2018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15.11.2018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15.11.2018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15.11.2018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15.11.2018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7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52AF47D2-8D4B-4376-91CD-53C6ECD1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Entropiedifferenzen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16570"/>
                <a:ext cx="11232000" cy="52175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Wichtig: </a:t>
                </a:r>
                <a:r>
                  <a:rPr lang="de-CH" sz="2400" dirty="0"/>
                  <a:t>Sprechen wir von Entropiedifferenzen </a:t>
                </a:r>
                <a14:m>
                  <m:oMath xmlns:m="http://schemas.openxmlformats.org/officeDocument/2006/math">
                    <m:r>
                      <a:rPr lang="de-CH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CH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 sz="2400" dirty="0"/>
                  <a:t>betrachten wir, wie sich die Zustandsfunktion S zweier Zustände unterscheidet (nicht </a:t>
                </a:r>
                <a:r>
                  <a:rPr lang="de-CH" sz="2400" dirty="0" err="1"/>
                  <a:t>S</a:t>
                </a:r>
                <a:r>
                  <a:rPr lang="de-CH" sz="2400" baseline="-25000" dirty="0" err="1"/>
                  <a:t>erz</a:t>
                </a:r>
                <a:r>
                  <a:rPr lang="de-CH" sz="2400" dirty="0"/>
                  <a:t>)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Es gibt folgende Möglichkeiten um Entropiedifferenzen zu berechnen: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Reale Stoffe: Tabellen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Ideale Gase:	1.) Tabellen</a:t>
                </a:r>
              </a:p>
              <a:p>
                <a:pPr lvl="6">
                  <a:lnSpc>
                    <a:spcPts val="3400"/>
                  </a:lnSpc>
                </a:pPr>
                <a:r>
                  <a:rPr lang="de-CH" sz="2400" dirty="0"/>
                  <a:t>2.) Formel mit spezifischen Wärmekapazitäten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Inkompressible Flüssigkeiten: Formel mit spezifischen Wärmekapazitäten	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 err="1"/>
                  <a:t>TdS</a:t>
                </a:r>
                <a:r>
                  <a:rPr lang="de-CH" sz="2400" dirty="0"/>
                  <a:t>-Gleichungen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  <a:p>
                <a:pPr>
                  <a:lnSpc>
                    <a:spcPts val="3400"/>
                  </a:lnSpc>
                </a:pPr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16570"/>
                <a:ext cx="11232000" cy="5217521"/>
              </a:xfrm>
              <a:prstGeom prst="rect">
                <a:avLst/>
              </a:prstGeom>
              <a:blipFill rotWithShape="0">
                <a:blip r:embed="rId2"/>
                <a:stretch>
                  <a:fillRect l="-760" t="-84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233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Entropiedifferenzen – ideale Gase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146748"/>
            <a:ext cx="11232000" cy="54873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Bestimmung mit Tabellen: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Bestimmung mit Formel: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t="12168" b="11865"/>
          <a:stretch/>
        </p:blipFill>
        <p:spPr>
          <a:xfrm>
            <a:off x="2869164" y="1738859"/>
            <a:ext cx="6229865" cy="9144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164" y="3598346"/>
            <a:ext cx="6229865" cy="228589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17773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Entropiedifferenzen – inkompressible Flüssigkeiten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inkompressible Stoffe gilt 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𝒄𝒐𝒏𝒔𝒕</m:t>
                    </m:r>
                  </m:oMath>
                </a14:m>
                <a:r>
                  <a:rPr lang="de-CH" sz="2400" dirty="0"/>
                  <a:t>:</a:t>
                </a: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br>
                  <a:rPr lang="de-CH" sz="2400" dirty="0"/>
                </a:br>
                <a:r>
                  <a:rPr lang="de-CH" sz="2400" dirty="0"/>
                  <a:t>Resp. für c = </a:t>
                </a:r>
                <a:r>
                  <a:rPr lang="de-CH" sz="2400" dirty="0" err="1"/>
                  <a:t>const</a:t>
                </a:r>
                <a:r>
                  <a:rPr lang="de-CH" sz="2400" dirty="0"/>
                  <a:t>: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2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785015" y="2031168"/>
                <a:ext cx="4482060" cy="106259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f>
                            <m:f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𝒅𝑻</m:t>
                              </m:r>
                            </m:num>
                            <m:den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015" y="2031168"/>
                <a:ext cx="4482060" cy="10625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785015" y="4169764"/>
                <a:ext cx="4482060" cy="74738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𝒍𝒏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015" y="4169764"/>
                <a:ext cx="4482060" cy="7473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3530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Entropiebilanz für geschlossene Systeme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Entropiebilanz für einen Prozess 1</a:t>
                </a:r>
                <a:r>
                  <a:rPr lang="de-CH" sz="2400" dirty="0">
                    <a:sym typeface="Wingdings" panose="05000000000000000000" pitchFamily="2" charset="2"/>
                  </a:rPr>
                  <a:t>2 in einem geschlossenen System mit konstanten Temperaturen an Systemgrenzen lautet: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>
                    <a:sym typeface="Wingdings" panose="05000000000000000000" pitchFamily="2" charset="2"/>
                  </a:rPr>
                  <a:t>T</a:t>
                </a:r>
                <a:r>
                  <a:rPr lang="de-CH" sz="2400" baseline="-25000" dirty="0">
                    <a:sym typeface="Wingdings" panose="05000000000000000000" pitchFamily="2" charset="2"/>
                  </a:rPr>
                  <a:t>G</a:t>
                </a:r>
                <a:r>
                  <a:rPr lang="de-CH" sz="2400" dirty="0">
                    <a:sym typeface="Wingdings" panose="05000000000000000000" pitchFamily="2" charset="2"/>
                  </a:rPr>
                  <a:t>: Temperatur an Systemgrenze, bei welcher Wärme übertragen wird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>
                    <a:sym typeface="Wingdings" panose="05000000000000000000" pitchFamily="2" charset="2"/>
                  </a:rPr>
                  <a:t>Ein </a:t>
                </a:r>
                <a:r>
                  <a:rPr lang="de-CH" sz="2400" b="1" dirty="0" err="1">
                    <a:sym typeface="Wingdings" panose="05000000000000000000" pitchFamily="2" charset="2"/>
                  </a:rPr>
                  <a:t>adiabater</a:t>
                </a:r>
                <a:r>
                  <a:rPr lang="de-CH" sz="2400" b="1" dirty="0">
                    <a:sym typeface="Wingdings" panose="05000000000000000000" pitchFamily="2" charset="2"/>
                  </a:rPr>
                  <a:t> und reversibler Prozess ist gleichzeitig isentrop!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>
                    <a:sym typeface="Wingdings" panose="05000000000000000000" pitchFamily="2" charset="2"/>
                  </a:rPr>
                  <a:t>(Aber umgekehrt nicht nicht unbedingt)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b="1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 err="1">
                    <a:sym typeface="Wingdings" panose="05000000000000000000" pitchFamily="2" charset="2"/>
                  </a:rPr>
                  <a:t>Clausius</a:t>
                </a:r>
                <a:r>
                  <a:rPr lang="de-CH" sz="2400" dirty="0">
                    <a:sym typeface="Wingdings" panose="05000000000000000000" pitchFamily="2" charset="2"/>
                  </a:rPr>
                  <a:t> Ungleichung:     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de-CH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𝜹</m:t>
                            </m:r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CH" sz="24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de-CH" sz="24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de-CH" sz="24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𝑮</m:t>
                                </m:r>
                              </m:sub>
                            </m:sSub>
                          </m:den>
                        </m:f>
                      </m:e>
                    </m:nary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𝟎</m:t>
                    </m:r>
                  </m:oMath>
                </a14:m>
                <a:endParaRPr lang="de-CH" sz="2400" b="1" dirty="0">
                  <a:sym typeface="Wingdings" panose="05000000000000000000" pitchFamily="2" charset="2"/>
                </a:endParaRPr>
              </a:p>
              <a:p>
                <a:pPr>
                  <a:lnSpc>
                    <a:spcPts val="3400"/>
                  </a:lnSpc>
                </a:pPr>
                <a:endParaRPr lang="de-CH" sz="2400" dirty="0"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3"/>
                <a:stretch>
                  <a:fillRect l="-760" t="-3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929389" y="2383435"/>
                <a:ext cx="4444585" cy="100944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𝒆𝒓𝒛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sup>
                        <m:e>
                          <m:f>
                            <m:f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389" y="2383435"/>
                <a:ext cx="4444585" cy="100944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6265889" y="2377216"/>
            <a:ext cx="3942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err="1"/>
              <a:t>S</a:t>
            </a:r>
            <a:r>
              <a:rPr lang="de-CH" sz="2000" b="1" baseline="-25000" dirty="0" err="1"/>
              <a:t>erz</a:t>
            </a:r>
            <a:r>
              <a:rPr lang="de-CH" sz="2000" b="1" baseline="-25000" dirty="0"/>
              <a:t> </a:t>
            </a:r>
            <a:r>
              <a:rPr lang="de-CH" sz="2000" b="1" dirty="0"/>
              <a:t>= 0	       </a:t>
            </a:r>
            <a:r>
              <a:rPr lang="de-CH" sz="2000" b="1" dirty="0">
                <a:sym typeface="Wingdings" panose="05000000000000000000" pitchFamily="2" charset="2"/>
              </a:rPr>
              <a:t> reversibler Prozess</a:t>
            </a:r>
          </a:p>
          <a:p>
            <a:r>
              <a:rPr lang="de-CH" sz="2000" b="1">
                <a:sym typeface="Wingdings" panose="05000000000000000000" pitchFamily="2" charset="2"/>
              </a:rPr>
              <a:t>Q = 0</a:t>
            </a:r>
            <a:r>
              <a:rPr lang="de-CH" sz="2000" b="1" dirty="0">
                <a:sym typeface="Wingdings" panose="05000000000000000000" pitchFamily="2" charset="2"/>
              </a:rPr>
              <a:t>	        </a:t>
            </a:r>
            <a:r>
              <a:rPr lang="de-CH" sz="2000" b="1" dirty="0" err="1">
                <a:sym typeface="Wingdings" panose="05000000000000000000" pitchFamily="2" charset="2"/>
              </a:rPr>
              <a:t>adiabater</a:t>
            </a:r>
            <a:r>
              <a:rPr lang="de-CH" sz="2000" b="1" dirty="0">
                <a:sym typeface="Wingdings" panose="05000000000000000000" pitchFamily="2" charset="2"/>
              </a:rPr>
              <a:t> Prozess</a:t>
            </a:r>
          </a:p>
          <a:p>
            <a:r>
              <a:rPr lang="de-CH" sz="2000" b="1" dirty="0">
                <a:sym typeface="Wingdings" panose="05000000000000000000" pitchFamily="2" charset="2"/>
              </a:rPr>
              <a:t>S</a:t>
            </a:r>
            <a:r>
              <a:rPr lang="de-CH" sz="2000" b="1" baseline="-25000" dirty="0">
                <a:sym typeface="Wingdings" panose="05000000000000000000" pitchFamily="2" charset="2"/>
              </a:rPr>
              <a:t>2</a:t>
            </a:r>
            <a:r>
              <a:rPr lang="de-CH" sz="2000" b="1" dirty="0">
                <a:sym typeface="Wingdings" panose="05000000000000000000" pitchFamily="2" charset="2"/>
              </a:rPr>
              <a:t> – S</a:t>
            </a:r>
            <a:r>
              <a:rPr lang="de-CH" sz="2000" b="1" baseline="-25000" dirty="0">
                <a:sym typeface="Wingdings" panose="05000000000000000000" pitchFamily="2" charset="2"/>
              </a:rPr>
              <a:t>1</a:t>
            </a:r>
            <a:r>
              <a:rPr lang="de-CH" sz="2000" b="1" dirty="0">
                <a:sym typeface="Wingdings" panose="05000000000000000000" pitchFamily="2" charset="2"/>
              </a:rPr>
              <a:t> = 0      isentroper Prozess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398422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Entropiebilanz für 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Analog zur Energie wird auch Entropie über Massenströme in ein System hineingeführt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Entropiebilanz für offene Systeme lautet: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Gleichung hat die Einheit </a:t>
            </a:r>
            <a:r>
              <a:rPr lang="de-CH" sz="2400" b="1" dirty="0"/>
              <a:t>J/(K•s)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t="11437" b="11531"/>
          <a:stretch/>
        </p:blipFill>
        <p:spPr>
          <a:xfrm>
            <a:off x="2910492" y="3306504"/>
            <a:ext cx="6347013" cy="118334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30857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Isentroper Wirkungsgrad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131758"/>
            <a:ext cx="11232000" cy="55023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Der isentrope Wirkungsgrad vergleicht die Leistungsfähigkeit eines realen Elements mit derjenigen eines isentrop (reversibel &amp; </a:t>
            </a:r>
            <a:r>
              <a:rPr lang="de-CH" sz="2400" dirty="0" err="1"/>
              <a:t>adiabat</a:t>
            </a:r>
            <a:r>
              <a:rPr lang="de-CH" sz="2400" dirty="0"/>
              <a:t>) arbeitenden Elements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Isentroper Turbinenwirkungsgrad: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Isentroper </a:t>
            </a:r>
            <a:r>
              <a:rPr lang="de-CH" sz="2400" dirty="0" err="1"/>
              <a:t>Verdichterwirkungsgrad</a:t>
            </a:r>
            <a:r>
              <a:rPr lang="de-CH" sz="24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1289153" y="3028013"/>
                <a:ext cx="4174761" cy="78656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𝒘</m:t>
                                  </m:r>
                                </m:e>
                                <m:sub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b>
                              </m:s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𝒓𝒆𝒗</m:t>
                              </m:r>
                            </m:sub>
                          </m:sSub>
                        </m:den>
                      </m:f>
                      <m:limUpp>
                        <m:limUpp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groupChr>
                            <m:groupChrPr>
                              <m:chr m:val="⏞"/>
                              <m:pos m:val="top"/>
                              <m:vertJc m:val="bot"/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m:rPr>
                                  <m:brk/>
                                </m:r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groupChr>
                        </m:e>
                        <m:lim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𝒂𝒅𝒊𝒂𝒃𝒂𝒕</m:t>
                          </m:r>
                        </m:lim>
                      </m:limUpp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153" y="3028013"/>
                <a:ext cx="4174761" cy="7865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/>
              <p:cNvSpPr txBox="1"/>
              <p:nvPr/>
            </p:nvSpPr>
            <p:spPr>
              <a:xfrm>
                <a:off x="1289153" y="4831052"/>
                <a:ext cx="4174761" cy="78656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𝑲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CH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1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CH" sz="2000" b="1" i="1">
                                      <a:latin typeface="Cambria Math" panose="02040503050406030204" pitchFamily="18" charset="0"/>
                                    </a:rPr>
                                    <m:t>𝒘</m:t>
                                  </m:r>
                                </m:e>
                                <m:sub>
                                  <m:r>
                                    <a:rPr lang="de-CH" sz="2000" b="1" i="1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de-CH" sz="2000" b="1" i="1"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b>
                              </m:sSub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de-CH" sz="2000" b="1" i="1">
                                  <a:latin typeface="Cambria Math" panose="02040503050406030204" pitchFamily="18" charset="0"/>
                                </a:rPr>
                                <m:t>𝒓𝒆𝒗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</m:den>
                      </m:f>
                      <m:limUpp>
                        <m:limUpp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groupChr>
                            <m:groupChrPr>
                              <m:chr m:val="⏞"/>
                              <m:pos m:val="top"/>
                              <m:vertJc m:val="bot"/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m:rPr>
                                  <m:brk/>
                                </m:r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e>
                          </m:groupChr>
                        </m:e>
                        <m:lim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𝒂𝒅𝒊𝒂𝒃𝒂𝒕</m:t>
                          </m:r>
                        </m:lim>
                      </m:limUpp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153" y="4831052"/>
                <a:ext cx="4174761" cy="7865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980" y="2161836"/>
            <a:ext cx="5129941" cy="447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40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04000" y="1212998"/>
            <a:ext cx="11232000" cy="55084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Inkompressible Flüssigkeiten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Spezifische Wärmekapazitäten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Leistungsziffer für Kältemaschine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Leistungsziffer für Wärmepumpe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Entropie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T-s-Diagramm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TdS</a:t>
            </a:r>
            <a:r>
              <a:rPr lang="de-CH" sz="2400" dirty="0"/>
              <a:t>-Gleichungen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Entropiedifferenzen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Entropiebilanz für geschlossene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Entropiebilanz für 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Isentroper Wirkungsgrad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Inkompressible Flüssigkeiten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052776"/>
            <a:ext cx="11232000" cy="55813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Für inkompressible Flüssigkeiten gilt: </a:t>
            </a:r>
            <a:br>
              <a:rPr lang="de-CH" sz="2400" dirty="0"/>
            </a:br>
            <a:r>
              <a:rPr lang="de-CH" sz="2400" dirty="0"/>
              <a:t>Spezifisches Volumen und spezifische innere Energie </a:t>
            </a:r>
            <a:br>
              <a:rPr lang="de-CH" sz="2400" dirty="0"/>
            </a:br>
            <a:r>
              <a:rPr lang="de-CH" sz="2400" dirty="0"/>
              <a:t>praktisch nur Funktion der Temperatur (und nicht </a:t>
            </a:r>
            <a:br>
              <a:rPr lang="de-CH" sz="2400" dirty="0"/>
            </a:br>
            <a:r>
              <a:rPr lang="de-CH" sz="2400" dirty="0"/>
              <a:t>des Druckes)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2 Möglichkeiten um Zustandsgrössen oder deren</a:t>
            </a:r>
            <a:br>
              <a:rPr lang="de-CH" sz="2400" dirty="0"/>
            </a:br>
            <a:r>
              <a:rPr lang="de-CH" sz="2400" dirty="0"/>
              <a:t>Differenz zu bestimmen:  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Tabellen: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Spezifische Wärmekapazitäten: A-19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Für spezifische Wärmekapazitäten bei inkompressiblen Flüssigkeiten gilt: (Skript S.68)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l="3553"/>
          <a:stretch/>
        </p:blipFill>
        <p:spPr>
          <a:xfrm>
            <a:off x="8008928" y="955628"/>
            <a:ext cx="3599656" cy="3687307"/>
          </a:xfrm>
          <a:prstGeom prst="rect">
            <a:avLst/>
          </a:prstGeom>
        </p:spPr>
      </p:pic>
      <p:cxnSp>
        <p:nvCxnSpPr>
          <p:cNvPr id="8" name="Gerader Verbinder 7"/>
          <p:cNvCxnSpPr/>
          <p:nvPr/>
        </p:nvCxnSpPr>
        <p:spPr>
          <a:xfrm>
            <a:off x="8365925" y="2988974"/>
            <a:ext cx="2885661" cy="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>
            <a:off x="8468139" y="2305032"/>
            <a:ext cx="2885661" cy="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ussdiagramm: Verbindungsstelle 9"/>
          <p:cNvSpPr/>
          <p:nvPr/>
        </p:nvSpPr>
        <p:spPr>
          <a:xfrm>
            <a:off x="8705333" y="2259128"/>
            <a:ext cx="135172" cy="12722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Flussdiagramm: Verbindungsstelle 10"/>
          <p:cNvSpPr/>
          <p:nvPr/>
        </p:nvSpPr>
        <p:spPr>
          <a:xfrm>
            <a:off x="8854171" y="2925364"/>
            <a:ext cx="135172" cy="12722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8637747" y="2463016"/>
            <a:ext cx="135172" cy="44253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2589974" y="3732423"/>
                <a:ext cx="1837683" cy="12893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de-CH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CH" b="0" i="0" smtClean="0"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de-CH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CH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de-CH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CH" smtClean="0">
                          <a:latin typeface="Cambria Math" panose="02040503050406030204" pitchFamily="18" charset="0"/>
                        </a:rPr>
                        <m:t>s</m:t>
                      </m:r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de-CH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974" y="3732423"/>
                <a:ext cx="1837683" cy="1289327"/>
              </a:xfrm>
              <a:prstGeom prst="rect">
                <a:avLst/>
              </a:prstGeom>
              <a:blipFill rotWithShape="0">
                <a:blip r:embed="rId4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764935" y="5935657"/>
                <a:ext cx="2407859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935" y="5935657"/>
                <a:ext cx="2407859" cy="494751"/>
              </a:xfrm>
              <a:prstGeom prst="rect">
                <a:avLst/>
              </a:prstGeom>
              <a:blipFill rotWithShape="0"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Spezifische Wärmekapazitäten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Inkompressible Flüssigkeiten: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Ideale Gase:</a:t>
            </a:r>
          </a:p>
          <a:p>
            <a:pPr>
              <a:lnSpc>
                <a:spcPts val="3400"/>
              </a:lnSpc>
            </a:pPr>
            <a:endParaRPr lang="de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995595" y="1862187"/>
                <a:ext cx="3605136" cy="96545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e>
                      </m:nary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595" y="1862187"/>
                <a:ext cx="3605136" cy="96545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6556621" y="1862187"/>
                <a:ext cx="4107957" cy="96545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</m:d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621" y="1862187"/>
                <a:ext cx="4107957" cy="9654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995595" y="4022962"/>
                <a:ext cx="3605136" cy="96545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sub>
                          </m:s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e>
                      </m:nary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595" y="4022962"/>
                <a:ext cx="3605136" cy="96545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6556621" y="4022962"/>
                <a:ext cx="3605136" cy="96545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e>
                      </m:nary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621" y="4022962"/>
                <a:ext cx="3605136" cy="96545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78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Leistungsziffer für Kältemaschine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Mit einer Kältemaschine will man dem kalten Reservoir möglichst viel Wärme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de-CH" sz="2400" dirty="0"/>
                  <a:t> entziehen und dafür möglichst wenig Arbeit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𝐾𝑀</m:t>
                        </m:r>
                      </m:sub>
                    </m:sSub>
                  </m:oMath>
                </a14:m>
                <a:r>
                  <a:rPr lang="de-CH" sz="2400" dirty="0"/>
                  <a:t> aufwenden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Bei Kältemaschinen arbeitet man nicht mit dem thermischen Wirkungsgrad sondern mit der Leistungsziffer, welche folgendermassen definiert ist: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eine Carnot- bzw. reversible Kältemaschine folgt: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3"/>
                <a:stretch>
                  <a:fillRect l="-760" t="-2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949909" y="3525903"/>
                <a:ext cx="3530184" cy="79528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𝑲𝑴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𝑲𝑴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909" y="3525903"/>
                <a:ext cx="3530184" cy="7952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949909" y="5329004"/>
                <a:ext cx="2746946" cy="72032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𝑲𝑴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909" y="5329004"/>
                <a:ext cx="2746946" cy="72032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30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Leistungsziffer für Wärmepumpe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Mit einer Wärmepumpe will man ein Objekt auf einer höheren Temperatur halten, d.h. man interessiert sich für den Wärmestrom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de-CH" sz="2400" dirty="0"/>
                  <a:t>, welcher an das Reservoir auf höherem Temperaturniveau abgegeben wird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Leistungsziffer ist folglich definiert als: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eine Carnot- bzw. reversible Wärmepumpe folgt: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>
                <a:blip r:embed="rId2"/>
                <a:stretch>
                  <a:fillRect l="-760" t="-2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032355" y="3525903"/>
                <a:ext cx="3530184" cy="79528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𝑾𝑷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𝑾𝑷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355" y="3525903"/>
                <a:ext cx="3530184" cy="7952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4032355" y="5343996"/>
                <a:ext cx="2746946" cy="72032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𝑾𝑷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355" y="5343996"/>
                <a:ext cx="2746946" cy="72032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40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930303"/>
            <a:ext cx="11232000" cy="57037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Entropie beschreibt 2 Dinge:</a:t>
            </a:r>
          </a:p>
          <a:p>
            <a:pPr marL="914400" lvl="1" indent="-4572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Die Richtung, in welche ein Prozess spontan abläuft</a:t>
            </a:r>
          </a:p>
          <a:p>
            <a:pPr marL="914400" lvl="1" indent="-4572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Mass für Irreversibilität eines Prozessablaufs</a:t>
            </a:r>
          </a:p>
          <a:p>
            <a:pPr marL="914400" lvl="1" indent="-4572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</a:t>
            </a:r>
            <a:r>
              <a:rPr lang="de-CH" sz="2400" b="1" dirty="0"/>
              <a:t>Entropie S</a:t>
            </a:r>
            <a:r>
              <a:rPr lang="de-CH" sz="2400" dirty="0"/>
              <a:t> ist eine </a:t>
            </a:r>
            <a:r>
              <a:rPr lang="de-CH" sz="2400" b="1" dirty="0"/>
              <a:t>Zustandsgrösse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Ein Prozess wird spontan immer in </a:t>
            </a:r>
            <a:r>
              <a:rPr lang="de-CH" sz="2400" b="1" dirty="0"/>
              <a:t>Richtung der zunehmenden Entropie</a:t>
            </a:r>
            <a:r>
              <a:rPr lang="de-CH" sz="2400" dirty="0"/>
              <a:t> verlaufen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</a:t>
            </a:r>
            <a:r>
              <a:rPr lang="de-CH" sz="2400" b="1" dirty="0"/>
              <a:t>erzeugte Entropie </a:t>
            </a:r>
            <a:r>
              <a:rPr lang="de-CH" sz="2400" b="1" dirty="0" err="1"/>
              <a:t>S</a:t>
            </a:r>
            <a:r>
              <a:rPr lang="de-CH" sz="2400" b="1" baseline="-25000" dirty="0" err="1"/>
              <a:t>erz</a:t>
            </a:r>
            <a:r>
              <a:rPr lang="de-CH" sz="2400" b="1" dirty="0"/>
              <a:t> </a:t>
            </a:r>
            <a:r>
              <a:rPr lang="de-CH" sz="2400" dirty="0"/>
              <a:t>ist jedoch </a:t>
            </a:r>
            <a:r>
              <a:rPr lang="de-CH" sz="2400" b="1" dirty="0"/>
              <a:t>keine Erhaltungsgrösse</a:t>
            </a:r>
            <a:r>
              <a:rPr lang="de-CH" sz="2400" dirty="0"/>
              <a:t> und darf nicht mit der Zustandsfunktion S verwechselt werden. Entropie wird bei irreversiblen Prozessen erzeugt und kann nicht vernichtet werden.</a:t>
            </a:r>
            <a:br>
              <a:rPr lang="de-CH" sz="2400" dirty="0"/>
            </a:br>
            <a:r>
              <a:rPr lang="de-CH" sz="2400" dirty="0"/>
              <a:t>(Bsp. Bei Entropiebilanz)</a:t>
            </a:r>
          </a:p>
        </p:txBody>
      </p:sp>
    </p:spTree>
    <p:extLst>
      <p:ext uri="{BB962C8B-B14F-4D97-AF65-F5344CB8AC3E}">
        <p14:creationId xmlns:p14="http://schemas.microsoft.com/office/powerpoint/2010/main" val="341986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T-s Diagramm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Dom für reale Stoffe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Isochoren (v=</a:t>
            </a:r>
            <a:r>
              <a:rPr lang="de-CH" sz="2400" dirty="0" err="1"/>
              <a:t>const</a:t>
            </a:r>
            <a:r>
              <a:rPr lang="de-CH" sz="2400" dirty="0"/>
              <a:t>) verlaufen </a:t>
            </a:r>
            <a:r>
              <a:rPr lang="de-CH" sz="2400" b="1" dirty="0"/>
              <a:t>steiler</a:t>
            </a:r>
            <a:r>
              <a:rPr lang="de-CH" sz="2400" dirty="0"/>
              <a:t> als </a:t>
            </a:r>
            <a:br>
              <a:rPr lang="de-CH" sz="2400" dirty="0"/>
            </a:br>
            <a:r>
              <a:rPr lang="de-CH" sz="2400" dirty="0"/>
              <a:t>Isobaren (p=</a:t>
            </a:r>
            <a:r>
              <a:rPr lang="de-CH" sz="2400" dirty="0" err="1"/>
              <a:t>const</a:t>
            </a:r>
            <a:r>
              <a:rPr lang="de-CH" sz="2400" dirty="0"/>
              <a:t>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568" y="998154"/>
            <a:ext cx="4351232" cy="578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9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TdS</a:t>
            </a:r>
            <a:r>
              <a:rPr lang="de-CH" sz="3200" b="1" dirty="0"/>
              <a:t>-Gleichungen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154244"/>
            <a:ext cx="11232000" cy="54798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1. </a:t>
            </a:r>
            <a:r>
              <a:rPr lang="de-CH" sz="2400" dirty="0" err="1"/>
              <a:t>TdS</a:t>
            </a:r>
            <a:r>
              <a:rPr lang="de-CH" sz="2400" dirty="0"/>
              <a:t>-Gleichung:</a:t>
            </a:r>
            <a:br>
              <a:rPr lang="de-CH" sz="2400" dirty="0"/>
            </a:br>
            <a:br>
              <a:rPr lang="de-CH" sz="2400" dirty="0"/>
            </a:br>
            <a:r>
              <a:rPr lang="de-CH" sz="2400" dirty="0"/>
              <a:t>Analog: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2. </a:t>
            </a:r>
            <a:r>
              <a:rPr lang="de-CH" sz="2400" dirty="0" err="1"/>
              <a:t>TdS</a:t>
            </a:r>
            <a:r>
              <a:rPr lang="de-CH" sz="2400" dirty="0"/>
              <a:t>-Gleichung:</a:t>
            </a:r>
            <a:br>
              <a:rPr lang="de-CH" sz="2400" dirty="0"/>
            </a:br>
            <a:br>
              <a:rPr lang="de-CH" sz="2400" dirty="0"/>
            </a:br>
            <a:r>
              <a:rPr lang="de-CH" sz="2400" dirty="0"/>
              <a:t>Analog: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 </a:t>
            </a:r>
            <a:r>
              <a:rPr lang="de-CH" sz="2400" dirty="0" err="1"/>
              <a:t>TdS</a:t>
            </a:r>
            <a:r>
              <a:rPr lang="de-CH" sz="2400" dirty="0"/>
              <a:t>-Gleichungen nur Zustandsgrössen enthalten, gelten sie auch für </a:t>
            </a:r>
            <a:r>
              <a:rPr lang="de-CH" sz="2400" b="1" dirty="0"/>
              <a:t>irreversible</a:t>
            </a:r>
            <a:r>
              <a:rPr lang="de-CH" sz="2400" dirty="0"/>
              <a:t> Prozesse (obwohl im Hinblick auf reversiblen Prozess hergeleitet)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462727" y="1212998"/>
                <a:ext cx="3005529" cy="46172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𝒅𝑼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𝑻𝒅𝑺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𝒑𝒅𝑽</m:t>
                      </m:r>
                    </m:oMath>
                  </m:oMathPara>
                </a14:m>
                <a:br>
                  <a:rPr lang="de-CH" b="0" dirty="0"/>
                </a:br>
                <a:endParaRPr lang="de-CH" b="0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727" y="1212998"/>
                <a:ext cx="3005529" cy="461729"/>
              </a:xfrm>
              <a:prstGeom prst="rect">
                <a:avLst/>
              </a:prstGeom>
              <a:blipFill rotWithShape="0">
                <a:blip r:embed="rId3"/>
                <a:stretch>
                  <a:fillRect b="-12346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462727" y="1899242"/>
                <a:ext cx="30055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>
                          <a:latin typeface="Cambria Math" panose="02040503050406030204" pitchFamily="18" charset="0"/>
                        </a:rPr>
                        <m:t>𝒅𝒖</m:t>
                      </m:r>
                      <m:r>
                        <a:rPr lang="de-CH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>
                          <a:latin typeface="Cambria Math" panose="02040503050406030204" pitchFamily="18" charset="0"/>
                        </a:rPr>
                        <m:t>𝑻𝒅𝒔</m:t>
                      </m:r>
                      <m:r>
                        <a:rPr lang="de-CH" sz="24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CH" sz="2400" b="1" i="1">
                          <a:latin typeface="Cambria Math" panose="02040503050406030204" pitchFamily="18" charset="0"/>
                        </a:rPr>
                        <m:t>𝒑𝒅𝒗</m:t>
                      </m:r>
                    </m:oMath>
                    <m:oMath xmlns:m="http://schemas.openxmlformats.org/officeDocument/2006/math">
                      <m:r>
                        <a:rPr lang="de-CH" sz="2400" b="1" i="1">
                          <a:latin typeface="Cambria Math" panose="02040503050406030204" pitchFamily="18" charset="0"/>
                        </a:rPr>
                        <m:t>𝒅</m:t>
                      </m:r>
                      <m:acc>
                        <m:accPr>
                          <m:chr m:val="̅"/>
                          <m:ctrlPr>
                            <a:rPr lang="de-CH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de-CH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>
                          <a:latin typeface="Cambria Math" panose="02040503050406030204" pitchFamily="18" charset="0"/>
                        </a:rPr>
                        <m:t>𝑻𝒅</m:t>
                      </m:r>
                      <m:acc>
                        <m:accPr>
                          <m:chr m:val="̅"/>
                          <m:ctrlPr>
                            <a:rPr lang="de-CH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acc>
                      <m:r>
                        <a:rPr lang="de-CH" sz="24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CH" sz="2400" b="1" i="1">
                          <a:latin typeface="Cambria Math" panose="02040503050406030204" pitchFamily="18" charset="0"/>
                        </a:rPr>
                        <m:t>𝒑𝒅</m:t>
                      </m:r>
                      <m:acc>
                        <m:accPr>
                          <m:chr m:val="̅"/>
                          <m:ctrlPr>
                            <a:rPr lang="de-CH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acc>
                    </m:oMath>
                  </m:oMathPara>
                </a14:m>
                <a:endParaRPr lang="de-CH" sz="24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727" y="1899242"/>
                <a:ext cx="3005529" cy="830997"/>
              </a:xfrm>
              <a:prstGeom prst="rect">
                <a:avLst/>
              </a:prstGeom>
              <a:blipFill rotWithShape="0">
                <a:blip r:embed="rId4"/>
                <a:stretch>
                  <a:fillRect r="-6694" b="-955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462727" y="3345873"/>
                <a:ext cx="3005529" cy="46166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𝒅𝑯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𝑻𝒅𝑺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𝑽𝒅𝒑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727" y="3345873"/>
                <a:ext cx="3005529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12346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3462726" y="4132378"/>
                <a:ext cx="3005529" cy="86363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𝒅𝒉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𝑻𝒅𝒔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𝑽𝒅𝒑</m:t>
                      </m:r>
                    </m:oMath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</m:t>
                      </m:r>
                      <m:acc>
                        <m:accPr>
                          <m:chr m:val="̅"/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</m:acc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𝑻𝒅</m:t>
                      </m:r>
                      <m:acc>
                        <m:accPr>
                          <m:chr m:val="̅"/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acc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acc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726" y="4132378"/>
                <a:ext cx="3005529" cy="863634"/>
              </a:xfrm>
              <a:prstGeom prst="rect">
                <a:avLst/>
              </a:prstGeom>
              <a:blipFill rotWithShape="0">
                <a:blip r:embed="rId6"/>
                <a:stretch>
                  <a:fillRect b="-6338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8899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760</Words>
  <Application>Microsoft Office PowerPoint</Application>
  <PresentationFormat>Breitbild</PresentationFormat>
  <Paragraphs>189</Paragraphs>
  <Slides>15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130</cp:revision>
  <dcterms:created xsi:type="dcterms:W3CDTF">2015-09-14T10:44:56Z</dcterms:created>
  <dcterms:modified xsi:type="dcterms:W3CDTF">2018-11-15T23:44:49Z</dcterms:modified>
</cp:coreProperties>
</file>