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5" r:id="rId5"/>
    <p:sldId id="261" r:id="rId6"/>
    <p:sldId id="262" r:id="rId7"/>
    <p:sldId id="266" r:id="rId8"/>
    <p:sldId id="263" r:id="rId9"/>
    <p:sldId id="258" r:id="rId10"/>
    <p:sldId id="259" r:id="rId11"/>
    <p:sldId id="264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Grundsätzlich spricht nichts dagegen, auch bei anderen idealen Gasen diese relativen Drücke zu definieren, aber in Tabellen nur für Luft Werte vorhanden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492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44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13.12.2018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13.12.2018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13.12.2018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10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17DD6DA5-7D5C-47A3-8202-3DB8BA450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Relative Drücke und Volumina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 relativer Druck (</a:t>
            </a:r>
            <a:r>
              <a:rPr lang="de-CH" sz="2400" b="1" dirty="0"/>
              <a:t>keine Einheit!) </a:t>
            </a:r>
            <a:r>
              <a:rPr lang="de-CH" sz="2400" dirty="0"/>
              <a:t>kann also definiert werden als: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Beachte, dass der relative Druck nur eine Funktion der Temperatur ist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gilt für </a:t>
            </a:r>
            <a:r>
              <a:rPr lang="de-CH" sz="2400" b="1" dirty="0"/>
              <a:t>isentrope Prozesse bei Luft als ideales Gas:</a:t>
            </a: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665095" y="2027719"/>
                <a:ext cx="4219730" cy="52520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d>
                        <m:d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p>
                      </m:sSup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095" y="2027719"/>
                <a:ext cx="4219730" cy="5252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721754" y="4191061"/>
                <a:ext cx="2796492" cy="96217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754" y="4191061"/>
                <a:ext cx="2796492" cy="9621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4899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Relative Drücke und Volumina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116768"/>
            <a:ext cx="11232000" cy="55173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Mit der idealen Gasgleichung für Luft findet man folgenden Ausdruck für das Verhältnis der spezifischen Volumen: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Man definiert das relative Volumen als: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gilt für </a:t>
            </a:r>
            <a:r>
              <a:rPr lang="de-CH" sz="2400" b="1" dirty="0"/>
              <a:t>isentrope Prozesse bei Luft als ideales Gas:</a:t>
            </a: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778411" y="2158583"/>
                <a:ext cx="4683177" cy="846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400" b="1" i="1">
                              <a:latin typeface="Cambria Math" panose="02040503050406030204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de-CH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de-CH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CH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de-CH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  <m:sSub>
                            <m:sSubPr>
                              <m:ctrlPr>
                                <a:rPr lang="de-CH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411" y="2158583"/>
                <a:ext cx="4683177" cy="8460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864159" y="3623398"/>
                <a:ext cx="4511680" cy="846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𝑹𝑻</m:t>
                          </m:r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159" y="3623398"/>
                <a:ext cx="4511680" cy="8460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4694419" y="5278390"/>
                <a:ext cx="2803161" cy="86400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419" y="5278390"/>
                <a:ext cx="2803161" cy="864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6884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38"/>
          <a:stretch/>
        </p:blipFill>
        <p:spPr>
          <a:xfrm>
            <a:off x="1949450" y="412106"/>
            <a:ext cx="8293100" cy="5839915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3458817" y="1060174"/>
            <a:ext cx="530087" cy="51918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578625" y="1060173"/>
            <a:ext cx="530087" cy="51918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205177" y="1060173"/>
            <a:ext cx="530087" cy="51918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8411816" y="1060172"/>
            <a:ext cx="530087" cy="51918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432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33CA3F3-A9C1-4401-8DAE-4C60BCA35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2C7A991-D93D-430A-BF96-F430C0CB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13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E7E7D1-58A8-4466-923D-F3B36FB37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634" y="0"/>
            <a:ext cx="6198732" cy="6858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C4D8029-10D1-444B-9D10-4B79FC500B49}"/>
              </a:ext>
            </a:extLst>
          </p:cNvPr>
          <p:cNvSpPr txBox="1"/>
          <p:nvPr/>
        </p:nvSpPr>
        <p:spPr>
          <a:xfrm>
            <a:off x="9483365" y="273377"/>
            <a:ext cx="233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HS 11, </a:t>
            </a:r>
            <a:r>
              <a:rPr lang="de-CH" dirty="0" err="1"/>
              <a:t>Testatklausur</a:t>
            </a:r>
            <a:r>
              <a:rPr lang="de-CH" dirty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2002332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Exergie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einer Strömung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Exergiedifferenz</a:t>
            </a:r>
            <a:r>
              <a:rPr lang="de-CH" sz="2400" dirty="0"/>
              <a:t> einer Strömung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Exergiebilanz</a:t>
            </a:r>
            <a:r>
              <a:rPr lang="de-CH" sz="2400" dirty="0"/>
              <a:t> für 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Relative Drücke und Volumina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Exergie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929390"/>
            <a:ext cx="11232000" cy="57047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r>
              <a:rPr lang="de-DE" sz="2400" dirty="0"/>
              <a:t>Exergie ist der Anteil an Energie, der </a:t>
            </a:r>
            <a:r>
              <a:rPr lang="de-DE" sz="2400" b="1" dirty="0"/>
              <a:t>maximal</a:t>
            </a:r>
            <a:r>
              <a:rPr lang="de-DE" sz="2400" dirty="0"/>
              <a:t> (reversibel) in Arbeit umgewandelt werden kann bis zum Ausgleich mit der Umgebung.</a:t>
            </a: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Das heisst, eine Energiemenge besteht aus Exergie und Anergie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428641" y="5833130"/>
                <a:ext cx="5382718" cy="5232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𝑬𝒏𝒆𝒓𝒈𝒊𝒆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𝑬𝒙𝒆𝒓𝒈𝒊𝒆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𝑨𝒏𝒆𝒓𝒈𝒊𝒆</m:t>
                    </m:r>
                  </m:oMath>
                </a14:m>
                <a:r>
                  <a:rPr lang="de-CH" sz="2800" b="1" dirty="0"/>
                  <a:t> 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641" y="5833130"/>
                <a:ext cx="5382718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Gerade Verbindung 7"/>
          <p:cNvCxnSpPr/>
          <p:nvPr/>
        </p:nvCxnSpPr>
        <p:spPr>
          <a:xfrm flipV="1">
            <a:off x="3812969" y="5047962"/>
            <a:ext cx="2980304" cy="8349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3801093" y="2016227"/>
            <a:ext cx="11876" cy="3028208"/>
          </a:xfrm>
          <a:prstGeom prst="line">
            <a:avLst/>
          </a:prstGeom>
          <a:ln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816951" y="1955354"/>
            <a:ext cx="98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Energie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399144" y="4865707"/>
            <a:ext cx="33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0</a:t>
            </a:r>
          </a:p>
        </p:txBody>
      </p:sp>
      <p:cxnSp>
        <p:nvCxnSpPr>
          <p:cNvPr id="12" name="Gerade Verbindung 11"/>
          <p:cNvCxnSpPr/>
          <p:nvPr/>
        </p:nvCxnSpPr>
        <p:spPr>
          <a:xfrm flipV="1">
            <a:off x="3812969" y="3905914"/>
            <a:ext cx="2980304" cy="154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838923" y="3721248"/>
            <a:ext cx="121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Umgebung</a:t>
            </a:r>
          </a:p>
        </p:txBody>
      </p:sp>
      <p:cxnSp>
        <p:nvCxnSpPr>
          <p:cNvPr id="14" name="Gerade Verbindung 13"/>
          <p:cNvCxnSpPr/>
          <p:nvPr/>
        </p:nvCxnSpPr>
        <p:spPr>
          <a:xfrm flipV="1">
            <a:off x="3801093" y="2526564"/>
            <a:ext cx="2992180" cy="154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838923" y="2324686"/>
            <a:ext cx="851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System</a:t>
            </a:r>
          </a:p>
        </p:txBody>
      </p:sp>
      <p:sp>
        <p:nvSpPr>
          <p:cNvPr id="16" name="Pfeil nach oben und unten 15"/>
          <p:cNvSpPr/>
          <p:nvPr/>
        </p:nvSpPr>
        <p:spPr>
          <a:xfrm>
            <a:off x="5297183" y="2635290"/>
            <a:ext cx="45719" cy="1187966"/>
          </a:xfrm>
          <a:prstGeom prst="upDownArrow">
            <a:avLst/>
          </a:prstGeom>
          <a:solidFill>
            <a:srgbClr val="FF0000"/>
          </a:solidFill>
          <a:ln w="984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5502660" y="3004622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Exergie</a:t>
            </a:r>
          </a:p>
        </p:txBody>
      </p:sp>
      <p:sp>
        <p:nvSpPr>
          <p:cNvPr id="18" name="Pfeil nach oben und unten 17"/>
          <p:cNvSpPr/>
          <p:nvPr/>
        </p:nvSpPr>
        <p:spPr>
          <a:xfrm>
            <a:off x="5300500" y="4004070"/>
            <a:ext cx="45719" cy="942209"/>
          </a:xfrm>
          <a:prstGeom prst="upDownArrow">
            <a:avLst/>
          </a:prstGeom>
          <a:ln w="984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502660" y="4299437"/>
            <a:ext cx="90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Anergie</a:t>
            </a:r>
          </a:p>
        </p:txBody>
      </p:sp>
    </p:spTree>
    <p:extLst>
      <p:ext uri="{BB962C8B-B14F-4D97-AF65-F5344CB8AC3E}">
        <p14:creationId xmlns:p14="http://schemas.microsoft.com/office/powerpoint/2010/main" val="187052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Exergie im geschlossenen System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berechnen, indem man die Energie des Systems mit der Energie der Umgebung (Index 0) vergleicht: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105" y="3067165"/>
            <a:ext cx="8563790" cy="17127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8303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Exergie einer Strömung (offenes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Exergie, welche ein Massenstrom bzgl. der Umgebung mit sich führt, kann man folgendermassen berechnen: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de-CH" sz="2400" b="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den>
                    </m:f>
                  </m:oMath>
                </a14:m>
                <a:br>
                  <a:rPr lang="de-CH" sz="2400" b="0" dirty="0"/>
                </a:b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2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913" y="2225592"/>
            <a:ext cx="6788172" cy="16979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07179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Exergiedifferenz</a:t>
            </a:r>
            <a:r>
              <a:rPr lang="de-CH" sz="3200" b="1" dirty="0"/>
              <a:t> einer Strömung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96650"/>
            <a:ext cx="11232000" cy="53374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lässt sich die </a:t>
            </a:r>
            <a:r>
              <a:rPr lang="de-CH" sz="2400" dirty="0" err="1"/>
              <a:t>Exergiedifferenz</a:t>
            </a:r>
            <a:r>
              <a:rPr lang="de-CH" sz="2400" dirty="0"/>
              <a:t> eines Massenstromes von 1 </a:t>
            </a:r>
            <a:r>
              <a:rPr lang="de-CH" sz="2400" dirty="0">
                <a:sym typeface="Wingdings" panose="05000000000000000000" pitchFamily="2" charset="2"/>
              </a:rPr>
              <a:t> 2 berechnen als: </a:t>
            </a: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695" y="2041648"/>
            <a:ext cx="7928974" cy="197438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Rechteck 6"/>
          <p:cNvSpPr/>
          <p:nvPr/>
        </p:nvSpPr>
        <p:spPr>
          <a:xfrm>
            <a:off x="4399613" y="4761027"/>
            <a:ext cx="3725055" cy="8844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863121" y="5203237"/>
            <a:ext cx="15364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8124668" y="5203237"/>
            <a:ext cx="15364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2803160" y="4620585"/>
                <a:ext cx="1446551" cy="56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de-CH" sz="2800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</m:e>
                          </m:acc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160" y="4620585"/>
                <a:ext cx="1446551" cy="5656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8124668" y="4637633"/>
                <a:ext cx="1446551" cy="56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</m:e>
                          </m:acc>
                          <m:acc>
                            <m:accPr>
                              <m:chr m:val="̇"/>
                              <m:ctrlPr>
                                <a:rPr lang="de-CH" sz="28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CH" sz="28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de-CH" sz="28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668" y="4637633"/>
                <a:ext cx="1446551" cy="5656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Pfeil nach unten 13"/>
          <p:cNvSpPr/>
          <p:nvPr/>
        </p:nvSpPr>
        <p:spPr>
          <a:xfrm>
            <a:off x="5450173" y="4344836"/>
            <a:ext cx="425971" cy="85840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5124137" y="4288382"/>
                <a:ext cx="554636" cy="411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137" y="4288382"/>
                <a:ext cx="554636" cy="411844"/>
              </a:xfrm>
              <a:prstGeom prst="rect">
                <a:avLst/>
              </a:prstGeom>
              <a:blipFill rotWithShape="0">
                <a:blip r:embed="rId5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feil nach unten 15"/>
          <p:cNvSpPr/>
          <p:nvPr/>
        </p:nvSpPr>
        <p:spPr>
          <a:xfrm>
            <a:off x="6359576" y="5354305"/>
            <a:ext cx="425971" cy="85840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6658131" y="5651739"/>
                <a:ext cx="554636" cy="411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</m:acc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131" y="5651739"/>
                <a:ext cx="554636" cy="4118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705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</a:t>
            </a:r>
            <a:r>
              <a:rPr lang="de-CH" sz="3200" b="1" dirty="0" err="1"/>
              <a:t>Exergiebilanz</a:t>
            </a:r>
            <a:r>
              <a:rPr lang="de-CH" sz="3200" b="1" dirty="0"/>
              <a:t> für geschlossene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kann durch Wärme oder Arbeit übertragen werden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Aus der Kombination von Energie- und Entropiebilanz folgt die </a:t>
            </a:r>
            <a:r>
              <a:rPr lang="de-CH" sz="2400" dirty="0" err="1"/>
              <a:t>Exergiebilanz</a:t>
            </a:r>
            <a:r>
              <a:rPr lang="de-CH" sz="2400" dirty="0"/>
              <a:t>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</a:t>
            </a:r>
            <a:r>
              <a:rPr lang="de-CH" sz="2400" baseline="-25000" dirty="0"/>
              <a:t>0</a:t>
            </a:r>
            <a:r>
              <a:rPr lang="de-CH" sz="2400" dirty="0"/>
              <a:t> und p</a:t>
            </a:r>
            <a:r>
              <a:rPr lang="de-CH" sz="2400" baseline="-25000" dirty="0"/>
              <a:t>0</a:t>
            </a:r>
            <a:r>
              <a:rPr lang="de-CH" sz="2400" dirty="0"/>
              <a:t> bezeichnen dabei die Umgebungsbedingungen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096" y="2551863"/>
            <a:ext cx="7987928" cy="1286351"/>
          </a:xfrm>
          <a:prstGeom prst="rect">
            <a:avLst/>
          </a:prstGeom>
          <a:ln w="28575"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t="11105"/>
          <a:stretch/>
        </p:blipFill>
        <p:spPr>
          <a:xfrm>
            <a:off x="1627899" y="3713437"/>
            <a:ext cx="8912200" cy="128076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558977" y="2414920"/>
            <a:ext cx="9099030" cy="2681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4235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Exergiebilanz</a:t>
            </a:r>
            <a:r>
              <a:rPr lang="de-CH" sz="3200" b="1" dirty="0"/>
              <a:t> für 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</a:t>
            </a:r>
            <a:r>
              <a:rPr lang="de-CH" sz="2400" dirty="0" err="1"/>
              <a:t>Exergiebilanz</a:t>
            </a:r>
            <a:r>
              <a:rPr lang="de-CH" sz="2400" dirty="0"/>
              <a:t> für offene Systeme lautet: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</a:t>
            </a:r>
            <a:r>
              <a:rPr lang="de-CH" sz="2400" baseline="-25000" dirty="0"/>
              <a:t>0</a:t>
            </a:r>
            <a:r>
              <a:rPr lang="de-CH" sz="2400" dirty="0"/>
              <a:t>: Umgebungstemperatur</a:t>
            </a:r>
            <a:br>
              <a:rPr lang="de-CH" sz="2400" dirty="0"/>
            </a:br>
            <a:r>
              <a:rPr lang="de-CH" sz="2400" dirty="0" err="1"/>
              <a:t>T</a:t>
            </a:r>
            <a:r>
              <a:rPr lang="de-CH" sz="2400" baseline="-25000" dirty="0" err="1"/>
              <a:t>j</a:t>
            </a:r>
            <a:r>
              <a:rPr lang="de-CH" sz="2400" dirty="0"/>
              <a:t>: Grenztemperatur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377" y="2184998"/>
            <a:ext cx="9317246" cy="140704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4525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Relative Drücke und Volumina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Entropieänderung für </a:t>
            </a:r>
            <a:r>
              <a:rPr lang="de-CH" sz="2400" b="1" dirty="0"/>
              <a:t>ideale Gase</a:t>
            </a:r>
            <a:r>
              <a:rPr lang="de-CH" sz="2400" dirty="0"/>
              <a:t>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Falls der Prozess 1</a:t>
            </a:r>
            <a:r>
              <a:rPr lang="de-CH" sz="2400" dirty="0">
                <a:sym typeface="Wingdings" panose="05000000000000000000" pitchFamily="2" charset="2"/>
              </a:rPr>
              <a:t>2 </a:t>
            </a:r>
            <a:r>
              <a:rPr lang="de-CH" sz="2400" b="1" dirty="0">
                <a:sym typeface="Wingdings" panose="05000000000000000000" pitchFamily="2" charset="2"/>
              </a:rPr>
              <a:t>isentrop</a:t>
            </a:r>
            <a:r>
              <a:rPr lang="de-CH" sz="2400" dirty="0">
                <a:sym typeface="Wingdings" panose="05000000000000000000" pitchFamily="2" charset="2"/>
              </a:rPr>
              <a:t> ist, gilt s</a:t>
            </a:r>
            <a:r>
              <a:rPr lang="de-CH" sz="2400" baseline="-25000" dirty="0">
                <a:sym typeface="Wingdings" panose="05000000000000000000" pitchFamily="2" charset="2"/>
              </a:rPr>
              <a:t>2</a:t>
            </a:r>
            <a:r>
              <a:rPr lang="de-CH" sz="2400" dirty="0">
                <a:sym typeface="Wingdings" panose="05000000000000000000" pitchFamily="2" charset="2"/>
              </a:rPr>
              <a:t> – s</a:t>
            </a:r>
            <a:r>
              <a:rPr lang="de-CH" sz="2400" baseline="-25000" dirty="0">
                <a:sym typeface="Wingdings" panose="05000000000000000000" pitchFamily="2" charset="2"/>
              </a:rPr>
              <a:t>1 </a:t>
            </a:r>
            <a:r>
              <a:rPr lang="de-CH" sz="2400" dirty="0">
                <a:sym typeface="Wingdings" panose="05000000000000000000" pitchFamily="2" charset="2"/>
              </a:rPr>
              <a:t>= 0 und es kann nach dem Druckverhältnis aufgelöst werden: </a:t>
            </a:r>
            <a:endParaRPr lang="de-CH" sz="2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901" y="1755629"/>
            <a:ext cx="7150195" cy="9700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060" y="3923544"/>
            <a:ext cx="2757878" cy="134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Breitbild</PresentationFormat>
  <Paragraphs>140</Paragraphs>
  <Slides>13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Pascal Hodel</cp:lastModifiedBy>
  <cp:revision>71</cp:revision>
  <dcterms:created xsi:type="dcterms:W3CDTF">2015-09-14T10:44:56Z</dcterms:created>
  <dcterms:modified xsi:type="dcterms:W3CDTF">2018-12-13T20:55:01Z</dcterms:modified>
</cp:coreProperties>
</file>