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76" r:id="rId10"/>
    <p:sldId id="27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57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e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emf"/><Relationship Id="rId4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B1E7-39EB-467D-9BF8-A4FA2D399172}" type="datetimeFigureOut">
              <a:rPr lang="de-DE" smtClean="0"/>
              <a:t>20.12.2018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3372-CFA4-425E-939F-9E7DC4C07F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3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Minus vor W_KM da W_KM &lt; 0, aber Leistungsziffer soll positiv sein (analog für Wärmepumpe)</a:t>
            </a:r>
          </a:p>
          <a:p>
            <a:r>
              <a:rPr lang="de-CH" dirty="0"/>
              <a:t>Q_C positiv für Kältemaschine, Q_H positiv für Wärmepumpe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971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F3CE-1319-49A4-B69D-8DB5847F6296}" type="datetime1">
              <a:rPr lang="de-DE" smtClean="0"/>
              <a:t>20.12.2018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5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9529-A2A6-4EF1-B2B1-16F4CEB6424F}" type="datetime1">
              <a:rPr lang="de-DE" smtClean="0"/>
              <a:t>20.12.2018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777B-C614-4AB8-8924-66B9921C1985}" type="datetime1">
              <a:rPr lang="de-DE" smtClean="0"/>
              <a:t>20.12.2018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76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1" y="764704"/>
            <a:ext cx="10972800" cy="648072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6793"/>
            <a:ext cx="10972800" cy="4569371"/>
          </a:xfrm>
        </p:spPr>
        <p:txBody>
          <a:bodyPr/>
          <a:lstStyle>
            <a:lvl2pPr>
              <a:defRPr b="1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Poulikakos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3392" y="1412776"/>
            <a:ext cx="109452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8016213" y="620688"/>
            <a:ext cx="37444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>
          <a:xfrm>
            <a:off x="623391" y="6519124"/>
            <a:ext cx="2844800" cy="283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34989A0-2DF7-4DCE-9A92-8F660DE62575}" type="datetimeFigureOut">
              <a:rPr lang="de-CH" smtClean="0"/>
              <a:pPr/>
              <a:t>20.12.2018</a:t>
            </a:fld>
            <a:endParaRPr lang="de-CH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7536160" y="332632"/>
            <a:ext cx="672075" cy="324061"/>
          </a:xfrm>
          <a:solidFill>
            <a:schemeClr val="bg1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ctr">
              <a:buNone/>
              <a:defRPr sz="1200" b="1" cap="none" spc="0">
                <a:ln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de-CH" dirty="0"/>
              <a:t>12</a:t>
            </a:r>
          </a:p>
        </p:txBody>
      </p:sp>
      <p:sp>
        <p:nvSpPr>
          <p:cNvPr id="21" name="Rechteck 20"/>
          <p:cNvSpPr/>
          <p:nvPr userDrawn="1"/>
        </p:nvSpPr>
        <p:spPr>
          <a:xfrm>
            <a:off x="7440150" y="620688"/>
            <a:ext cx="768085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800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1664619" y="44624"/>
            <a:ext cx="530933" cy="504056"/>
          </a:xfrm>
        </p:spPr>
        <p:txBody>
          <a:bodyPr/>
          <a:lstStyle>
            <a:lvl1pPr marL="0" indent="0">
              <a:buNone/>
              <a:defRPr>
                <a:solidFill>
                  <a:srgbClr val="FFC000"/>
                </a:solidFill>
              </a:defRPr>
            </a:lvl1pPr>
          </a:lstStyle>
          <a:p>
            <a:pPr lvl="0"/>
            <a:r>
              <a:rPr lang="de-CH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66526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Poulikakos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11"/>
          <p:cNvSpPr>
            <a:spLocks noGrp="1"/>
          </p:cNvSpPr>
          <p:nvPr>
            <p:ph type="dt" sz="half" idx="2"/>
          </p:nvPr>
        </p:nvSpPr>
        <p:spPr>
          <a:xfrm>
            <a:off x="623391" y="6519124"/>
            <a:ext cx="2844800" cy="283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34989A0-2DF7-4DCE-9A92-8F660DE62575}" type="datetimeFigureOut">
              <a:rPr lang="de-CH" smtClean="0"/>
              <a:pPr/>
              <a:t>20.12.2018</a:t>
            </a:fld>
            <a:endParaRPr lang="de-CH" dirty="0"/>
          </a:p>
        </p:txBody>
      </p:sp>
      <p:sp>
        <p:nvSpPr>
          <p:cNvPr id="6" name="Rectangle 6"/>
          <p:cNvSpPr/>
          <p:nvPr userDrawn="1"/>
        </p:nvSpPr>
        <p:spPr>
          <a:xfrm>
            <a:off x="8016213" y="620688"/>
            <a:ext cx="37444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7" name="Textplatzhalt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7536160" y="332632"/>
            <a:ext cx="672075" cy="324061"/>
          </a:xfrm>
          <a:solidFill>
            <a:schemeClr val="bg1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ctr">
              <a:buNone/>
              <a:defRPr sz="1200" b="1" cap="none" spc="0">
                <a:ln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de-CH" dirty="0"/>
              <a:t>12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7440150" y="620688"/>
            <a:ext cx="768085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800"/>
          </a:p>
        </p:txBody>
      </p:sp>
      <p:sp>
        <p:nvSpPr>
          <p:cNvPr id="9" name="Textplatzhalt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1664619" y="44624"/>
            <a:ext cx="530933" cy="504056"/>
          </a:xfrm>
        </p:spPr>
        <p:txBody>
          <a:bodyPr/>
          <a:lstStyle>
            <a:lvl1pPr marL="0" indent="0">
              <a:buNone/>
              <a:defRPr>
                <a:solidFill>
                  <a:srgbClr val="FFC000"/>
                </a:solidFill>
              </a:defRPr>
            </a:lvl1pPr>
          </a:lstStyle>
          <a:p>
            <a:pPr lvl="0"/>
            <a:r>
              <a:rPr lang="de-CH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2733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Poulikakos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11"/>
          <p:cNvSpPr>
            <a:spLocks noGrp="1"/>
          </p:cNvSpPr>
          <p:nvPr>
            <p:ph type="dt" sz="half" idx="2"/>
          </p:nvPr>
        </p:nvSpPr>
        <p:spPr>
          <a:xfrm>
            <a:off x="623391" y="6519124"/>
            <a:ext cx="2844800" cy="283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34989A0-2DF7-4DCE-9A92-8F660DE62575}" type="datetimeFigureOut">
              <a:rPr lang="de-CH" smtClean="0"/>
              <a:pPr/>
              <a:t>20.12.2018</a:t>
            </a:fld>
            <a:endParaRPr lang="de-CH" dirty="0"/>
          </a:p>
        </p:txBody>
      </p:sp>
      <p:sp>
        <p:nvSpPr>
          <p:cNvPr id="6" name="Rectangle 6"/>
          <p:cNvSpPr/>
          <p:nvPr userDrawn="1"/>
        </p:nvSpPr>
        <p:spPr>
          <a:xfrm>
            <a:off x="8016213" y="620688"/>
            <a:ext cx="37444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7" name="Textplatzhalt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7536160" y="332632"/>
            <a:ext cx="575072" cy="324061"/>
          </a:xfrm>
          <a:solidFill>
            <a:schemeClr val="bg1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marL="0" indent="0" algn="ctr">
              <a:buNone/>
              <a:defRPr sz="1200" b="1" cap="none" spc="0">
                <a:ln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de-CH" dirty="0"/>
              <a:t>12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7440150" y="620688"/>
            <a:ext cx="768085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800"/>
          </a:p>
        </p:txBody>
      </p:sp>
      <p:sp>
        <p:nvSpPr>
          <p:cNvPr id="9" name="Textplatzhalt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1664619" y="44624"/>
            <a:ext cx="530933" cy="504056"/>
          </a:xfrm>
        </p:spPr>
        <p:txBody>
          <a:bodyPr/>
          <a:lstStyle>
            <a:lvl1pPr marL="0" indent="0">
              <a:buNone/>
              <a:defRPr>
                <a:solidFill>
                  <a:srgbClr val="FFC000"/>
                </a:solidFill>
              </a:defRPr>
            </a:lvl1pPr>
          </a:lstStyle>
          <a:p>
            <a:pPr lvl="0"/>
            <a:r>
              <a:rPr lang="de-CH" dirty="0"/>
              <a:t>!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6206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2" name="Picture 3" descr="C:\Users\wolf\Downloads\eth_logo_black.wmf"/>
          <p:cNvPicPr>
            <a:picLocks noChangeAspect="1" noChangeArrowheads="1"/>
          </p:cNvPicPr>
          <p:nvPr userDrawn="1"/>
        </p:nvPicPr>
        <p:blipFill>
          <a:blip r:embed="rId2" cstate="print">
            <a:lum bright="10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1" y="73928"/>
            <a:ext cx="2496279" cy="4728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9744405" y="347058"/>
            <a:ext cx="1827179" cy="276999"/>
          </a:xfrm>
          <a:prstGeom prst="rect">
            <a:avLst/>
          </a:prstGeom>
          <a:solidFill>
            <a:schemeClr val="bg1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dirty="0"/>
              <a:t>Kap. 7: Exergie</a:t>
            </a:r>
            <a:endParaRPr lang="en-US" sz="1200" b="1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9744405" y="619728"/>
            <a:ext cx="1827179" cy="729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898641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6B58-6D58-43C7-B6D8-4923F9180B1D}" type="datetime1">
              <a:rPr lang="de-DE" smtClean="0"/>
              <a:t>20.12.2018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DF0C-E8B9-45FB-8EF6-4910CFC1502D}" type="datetime1">
              <a:rPr lang="de-DE" smtClean="0"/>
              <a:t>20.12.2018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B10-5D92-4A85-92C8-1090AF5E58F4}" type="datetime1">
              <a:rPr lang="de-DE" smtClean="0"/>
              <a:t>20.12.2018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52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0C67-51DC-419E-879C-95FF6F92ED3C}" type="datetime1">
              <a:rPr lang="de-DE" smtClean="0"/>
              <a:t>20.12.2018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1415-183F-42A8-9F32-33ED0F5793CB}" type="datetime1">
              <a:rPr lang="de-DE" smtClean="0"/>
              <a:t>20.12.2018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894-2BBC-4F8E-BB4F-3941CFFD67DB}" type="datetime1">
              <a:rPr lang="de-DE" smtClean="0"/>
              <a:t>20.12.2018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7475-9272-49EC-A39F-D8CCD91932F6}" type="datetime1">
              <a:rPr lang="de-DE" smtClean="0"/>
              <a:t>20.12.2018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4F95-E501-4CB2-A9AC-8F4441EA840D}" type="datetime1">
              <a:rPr lang="de-DE" smtClean="0"/>
              <a:t>20.12.2018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3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1CC1-7EAF-43EF-A06A-560FF54DFBAB}" type="datetime1">
              <a:rPr lang="de-DE" smtClean="0"/>
              <a:t>20.12.2018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33.e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2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0" y="471640"/>
            <a:ext cx="5318275" cy="34948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34350" y="4130370"/>
            <a:ext cx="7686136" cy="24929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CH" sz="2800" dirty="0"/>
          </a:p>
          <a:p>
            <a:pPr algn="ctr"/>
            <a:endParaRPr lang="de-CH" sz="2800" dirty="0"/>
          </a:p>
          <a:p>
            <a:pPr algn="ctr"/>
            <a:r>
              <a:rPr lang="de-CH" sz="2800" dirty="0"/>
              <a:t>Thermodynamik I – Übung 11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</a:t>
            </a:r>
            <a:r>
              <a:rPr lang="de-CH" sz="1400"/>
              <a:t>	                 Thermodynamik </a:t>
            </a:r>
            <a:r>
              <a:rPr lang="de-CH" sz="1400" dirty="0"/>
              <a:t>I</a:t>
            </a:r>
            <a:endParaRPr lang="de-DE" sz="140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</a:t>
            </a:fld>
            <a:endParaRPr lang="de-DE"/>
          </a:p>
        </p:txBody>
      </p:sp>
      <p:sp>
        <p:nvSpPr>
          <p:cNvPr id="8" name="Fußzeilenplatzhalter 8">
            <a:extLst>
              <a:ext uri="{FF2B5EF4-FFF2-40B4-BE49-F238E27FC236}">
                <a16:creationId xmlns:a16="http://schemas.microsoft.com/office/drawing/2014/main" id="{4FCBD1DC-B0FF-4AD6-8AF5-1C757872E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8424" y="6356350"/>
            <a:ext cx="4955153" cy="365125"/>
          </a:xfrm>
        </p:spPr>
        <p:txBody>
          <a:bodyPr/>
          <a:lstStyle/>
          <a:p>
            <a:r>
              <a:rPr lang="de-DE" sz="1600" dirty="0"/>
              <a:t>Folien von Dominic </a:t>
            </a:r>
            <a:r>
              <a:rPr lang="de-DE" sz="1600" dirty="0" err="1"/>
              <a:t>Landolf</a:t>
            </a:r>
            <a:r>
              <a:rPr lang="de-DE" sz="1600" dirty="0"/>
              <a:t>, angepasst durch Pascal </a:t>
            </a:r>
            <a:r>
              <a:rPr lang="de-DE" sz="1600" dirty="0" err="1"/>
              <a:t>Hodel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63729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Anhang (</a:t>
            </a:r>
            <a:r>
              <a:rPr lang="de-DE" b="1" u="sng" dirty="0"/>
              <a:t>nur</a:t>
            </a:r>
            <a:r>
              <a:rPr lang="de-DE" dirty="0"/>
              <a:t> für Interessierte)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Der Beweis der </a:t>
            </a:r>
            <a:r>
              <a:rPr lang="de-DE" dirty="0" err="1"/>
              <a:t>Exergiebilanz</a:t>
            </a:r>
            <a:r>
              <a:rPr lang="de-DE" dirty="0"/>
              <a:t>  für offene Systeme wird nicht geprüft, hilft aber vielleicht dem Verständnis für die einzelnen Terme.</a:t>
            </a:r>
          </a:p>
          <a:p>
            <a:endParaRPr lang="de-DE" dirty="0"/>
          </a:p>
          <a:p>
            <a:r>
              <a:rPr lang="de-DE" dirty="0"/>
              <a:t>(Beweis aus Folien </a:t>
            </a:r>
            <a:r>
              <a:rPr lang="de-DE"/>
              <a:t>der Vorlesung)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10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414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de-CH" dirty="0"/>
              <a:t>Energiebilanz (1. HS) für das offene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Poulikakos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11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4CB052-548B-40D8-B039-0709610A9BF6}" type="datetime1">
              <a:rPr lang="de-CH" smtClean="0"/>
              <a:t>20.12.2018</a:t>
            </a:fld>
            <a:endParaRPr lang="de-CH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/>
          </p:nvPr>
        </p:nvGraphicFramePr>
        <p:xfrm>
          <a:off x="2135560" y="1772817"/>
          <a:ext cx="7956206" cy="790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3" imgW="4343400" imgH="431800" progId="Equation.DSMT4">
                  <p:embed/>
                </p:oleObj>
              </mc:Choice>
              <mc:Fallback>
                <p:oleObj name="Equation" r:id="rId3" imgW="43434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560" y="1772817"/>
                        <a:ext cx="7956206" cy="790583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3"/>
          <p:cNvGraphicFramePr>
            <a:graphicFrameLocks noChangeAspect="1"/>
          </p:cNvGraphicFramePr>
          <p:nvPr>
            <p:extLst/>
          </p:nvPr>
        </p:nvGraphicFramePr>
        <p:xfrm>
          <a:off x="5447928" y="2941067"/>
          <a:ext cx="3502744" cy="791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5" imgW="1854200" imgH="419100" progId="Equation.DSMT4">
                  <p:embed/>
                </p:oleObj>
              </mc:Choice>
              <mc:Fallback>
                <p:oleObj name="Equation" r:id="rId5" imgW="18542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7928" y="2941067"/>
                        <a:ext cx="3502744" cy="791716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2207568" y="3144838"/>
            <a:ext cx="28813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wobei spez. Energie e:</a:t>
            </a:r>
          </a:p>
        </p:txBody>
      </p:sp>
      <p:graphicFrame>
        <p:nvGraphicFramePr>
          <p:cNvPr id="12" name="Object 17"/>
          <p:cNvGraphicFramePr>
            <a:graphicFrameLocks noChangeAspect="1"/>
          </p:cNvGraphicFramePr>
          <p:nvPr>
            <p:extLst/>
          </p:nvPr>
        </p:nvGraphicFramePr>
        <p:xfrm>
          <a:off x="2783633" y="5000625"/>
          <a:ext cx="6675437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7" imgW="3365280" imgH="444240" progId="Equation.3">
                  <p:embed/>
                </p:oleObj>
              </mc:Choice>
              <mc:Fallback>
                <p:oleObj name="Equation" r:id="rId7" imgW="33652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3633" y="5000625"/>
                        <a:ext cx="6675437" cy="889000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2139307" y="4210051"/>
            <a:ext cx="6696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Entropiebilanz (2. HS) für das offene System</a:t>
            </a:r>
          </a:p>
        </p:txBody>
      </p:sp>
      <p:sp>
        <p:nvSpPr>
          <p:cNvPr id="14" name="Oval 20"/>
          <p:cNvSpPr>
            <a:spLocks noChangeArrowheads="1"/>
          </p:cNvSpPr>
          <p:nvPr/>
        </p:nvSpPr>
        <p:spPr bwMode="auto">
          <a:xfrm>
            <a:off x="3648224" y="5072187"/>
            <a:ext cx="575568" cy="745876"/>
          </a:xfrm>
          <a:prstGeom prst="ellipse">
            <a:avLst/>
          </a:prstGeom>
          <a:noFill/>
          <a:ln w="412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1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Poulikakos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12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30CEA80-9900-41AD-BBAD-D4799E456879}" type="datetime1">
              <a:rPr lang="de-CH" smtClean="0"/>
              <a:t>20.12.2018</a:t>
            </a:fld>
            <a:endParaRPr lang="de-CH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graphicFrame>
        <p:nvGraphicFramePr>
          <p:cNvPr id="11" name="Object 11"/>
          <p:cNvGraphicFramePr>
            <a:graphicFrameLocks noChangeAspect="1"/>
          </p:cNvGraphicFramePr>
          <p:nvPr>
            <p:extLst/>
          </p:nvPr>
        </p:nvGraphicFramePr>
        <p:xfrm>
          <a:off x="2207568" y="1556792"/>
          <a:ext cx="7990530" cy="1723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3" imgW="4254500" imgH="914400" progId="Equation.DSMT4">
                  <p:embed/>
                </p:oleObj>
              </mc:Choice>
              <mc:Fallback>
                <p:oleObj name="Equation" r:id="rId3" imgW="425450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7568" y="1556792"/>
                        <a:ext cx="7990530" cy="1723330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2148161" y="981076"/>
            <a:ext cx="6769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2. HS nach Q</a:t>
            </a:r>
            <a:r>
              <a:rPr lang="de-CH" baseline="-25000" dirty="0">
                <a:latin typeface="+mj-lt"/>
              </a:rPr>
              <a:t>0</a:t>
            </a:r>
            <a:r>
              <a:rPr lang="de-CH" dirty="0">
                <a:latin typeface="+mj-lt"/>
              </a:rPr>
              <a:t> auflösen, in 1. HS einsetzen</a:t>
            </a:r>
          </a:p>
        </p:txBody>
      </p:sp>
      <p:graphicFrame>
        <p:nvGraphicFramePr>
          <p:cNvPr id="13" name="Object 14"/>
          <p:cNvGraphicFramePr>
            <a:graphicFrameLocks noChangeAspect="1"/>
          </p:cNvGraphicFramePr>
          <p:nvPr>
            <p:extLst/>
          </p:nvPr>
        </p:nvGraphicFramePr>
        <p:xfrm>
          <a:off x="3395837" y="4005064"/>
          <a:ext cx="5184426" cy="5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5" imgW="2438400" imgH="241300" progId="Equation.3">
                  <p:embed/>
                </p:oleObj>
              </mc:Choice>
              <mc:Fallback>
                <p:oleObj name="Equation" r:id="rId5" imgW="24384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5837" y="4005064"/>
                        <a:ext cx="5184426" cy="506512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2063553" y="3464174"/>
            <a:ext cx="6842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Vergleiche mit reversiblem Fall</a:t>
            </a:r>
          </a:p>
        </p:txBody>
      </p:sp>
      <p:graphicFrame>
        <p:nvGraphicFramePr>
          <p:cNvPr id="15" name="Object 17"/>
          <p:cNvGraphicFramePr>
            <a:graphicFrameLocks noChangeAspect="1"/>
          </p:cNvGraphicFramePr>
          <p:nvPr>
            <p:extLst/>
          </p:nvPr>
        </p:nvGraphicFramePr>
        <p:xfrm>
          <a:off x="2639616" y="4653409"/>
          <a:ext cx="7652434" cy="1511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7" imgW="4597400" imgH="914400" progId="Equation.DSMT4">
                  <p:embed/>
                </p:oleObj>
              </mc:Choice>
              <mc:Fallback>
                <p:oleObj name="Equation" r:id="rId7" imgW="459740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9616" y="4653409"/>
                        <a:ext cx="7652434" cy="1511896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1892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Poulikakos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13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FAB37DD-D695-4322-8F5C-3869E0599557}" type="datetime1">
              <a:rPr lang="de-CH" smtClean="0"/>
              <a:t>20.12.2018</a:t>
            </a:fld>
            <a:endParaRPr lang="de-CH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graphicFrame>
        <p:nvGraphicFramePr>
          <p:cNvPr id="7" name="Object 11"/>
          <p:cNvGraphicFramePr>
            <a:graphicFrameLocks noChangeAspect="1"/>
          </p:cNvGraphicFramePr>
          <p:nvPr>
            <p:extLst/>
          </p:nvPr>
        </p:nvGraphicFramePr>
        <p:xfrm>
          <a:off x="3215681" y="1773239"/>
          <a:ext cx="5627687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3" imgW="2311200" imgH="241200" progId="Equation.3">
                  <p:embed/>
                </p:oleObj>
              </mc:Choice>
              <mc:Fallback>
                <p:oleObj name="Equation" r:id="rId3" imgW="2311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5681" y="1773239"/>
                        <a:ext cx="5627687" cy="579437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063553" y="981076"/>
            <a:ext cx="7056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Gouy-Stodola-Theorem gilt auch für offene Systeme</a:t>
            </a:r>
          </a:p>
        </p:txBody>
      </p:sp>
      <p:graphicFrame>
        <p:nvGraphicFramePr>
          <p:cNvPr id="9" name="Object 14"/>
          <p:cNvGraphicFramePr>
            <a:graphicFrameLocks noChangeAspect="1"/>
          </p:cNvGraphicFramePr>
          <p:nvPr>
            <p:extLst/>
          </p:nvPr>
        </p:nvGraphicFramePr>
        <p:xfrm>
          <a:off x="2279651" y="3979863"/>
          <a:ext cx="7561263" cy="170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5" imgW="4140200" imgH="939800" progId="Equation.3">
                  <p:embed/>
                </p:oleObj>
              </mc:Choice>
              <mc:Fallback>
                <p:oleObj name="Equation" r:id="rId5" imgW="4140200" imgH="93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651" y="3979863"/>
                        <a:ext cx="7561263" cy="1706562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2063553" y="2924176"/>
            <a:ext cx="71294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zeitliche Ableitung der Energiebilanz für den reversiblen Fall, enthält Arbeitsleistung, Massenströme, Wärmeströme</a:t>
            </a:r>
          </a:p>
        </p:txBody>
      </p:sp>
    </p:spTree>
    <p:extLst>
      <p:ext uri="{BB962C8B-B14F-4D97-AF65-F5344CB8AC3E}">
        <p14:creationId xmlns:p14="http://schemas.microsoft.com/office/powerpoint/2010/main" val="1687653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Poulikakos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14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6A018E4-3B45-4F55-846A-F0C84D87B024}" type="datetime1">
              <a:rPr lang="de-CH" smtClean="0"/>
              <a:t>20.12.2018</a:t>
            </a:fld>
            <a:endParaRPr lang="de-CH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>
            <p:extLst/>
          </p:nvPr>
        </p:nvGraphicFramePr>
        <p:xfrm>
          <a:off x="2882900" y="2781300"/>
          <a:ext cx="655955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Equation" r:id="rId3" imgW="4368800" imgH="914400" progId="Equation.DSMT4">
                  <p:embed/>
                </p:oleObj>
              </mc:Choice>
              <mc:Fallback>
                <p:oleObj name="Equation" r:id="rId3" imgW="436880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2900" y="2781300"/>
                        <a:ext cx="6559550" cy="1371600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5"/>
          <p:cNvGraphicFramePr>
            <a:graphicFrameLocks noChangeAspect="1"/>
          </p:cNvGraphicFramePr>
          <p:nvPr>
            <p:extLst/>
          </p:nvPr>
        </p:nvGraphicFramePr>
        <p:xfrm>
          <a:off x="3984626" y="2008189"/>
          <a:ext cx="4583113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Equation" r:id="rId5" imgW="3060700" imgH="215900" progId="Equation.3">
                  <p:embed/>
                </p:oleObj>
              </mc:Choice>
              <mc:Fallback>
                <p:oleObj name="Equation" r:id="rId5" imgW="30607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626" y="2008189"/>
                        <a:ext cx="4583113" cy="319087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2711450" y="981076"/>
            <a:ext cx="68405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Umwandlung der Energiebilanz in Exergiebilanz, ersetze Arbeit durch nutzbare Arbeit </a:t>
            </a:r>
          </a:p>
        </p:txBody>
      </p:sp>
      <p:graphicFrame>
        <p:nvGraphicFramePr>
          <p:cNvPr id="10" name="Object 18"/>
          <p:cNvGraphicFramePr>
            <a:graphicFrameLocks noChangeAspect="1"/>
          </p:cNvGraphicFramePr>
          <p:nvPr>
            <p:extLst/>
          </p:nvPr>
        </p:nvGraphicFramePr>
        <p:xfrm>
          <a:off x="3814763" y="5229225"/>
          <a:ext cx="49784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Equation" r:id="rId7" imgW="3314700" imgH="393700" progId="Equation.DSMT4">
                  <p:embed/>
                </p:oleObj>
              </mc:Choice>
              <mc:Fallback>
                <p:oleObj name="Equation" r:id="rId7" imgW="33147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4763" y="5229225"/>
                        <a:ext cx="4978400" cy="585788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2782888" y="4641851"/>
            <a:ext cx="6769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>
                <a:latin typeface="+mj-lt"/>
              </a:rPr>
              <a:t>Bedeutung der Energieterme (spezifisch e, gesamt E)</a:t>
            </a:r>
          </a:p>
        </p:txBody>
      </p:sp>
    </p:spTree>
    <p:extLst>
      <p:ext uri="{BB962C8B-B14F-4D97-AF65-F5344CB8AC3E}">
        <p14:creationId xmlns:p14="http://schemas.microsoft.com/office/powerpoint/2010/main" val="422986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Poulikakos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15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61A04E2-D8E9-4FB7-9846-CCA3E0B6600E}" type="datetime1">
              <a:rPr lang="de-CH" smtClean="0"/>
              <a:t>20.12.2018</a:t>
            </a:fld>
            <a:endParaRPr lang="de-CH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graphicFrame>
        <p:nvGraphicFramePr>
          <p:cNvPr id="7" name="Object 11"/>
          <p:cNvGraphicFramePr>
            <a:graphicFrameLocks noChangeAspect="1"/>
          </p:cNvGraphicFramePr>
          <p:nvPr>
            <p:extLst/>
          </p:nvPr>
        </p:nvGraphicFramePr>
        <p:xfrm>
          <a:off x="1962150" y="2473325"/>
          <a:ext cx="8248650" cy="212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3" imgW="5499100" imgH="1422400" progId="Equation.3">
                  <p:embed/>
                </p:oleObj>
              </mc:Choice>
              <mc:Fallback>
                <p:oleObj name="Equation" r:id="rId3" imgW="5499100" imgH="142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2150" y="2473325"/>
                        <a:ext cx="8248650" cy="2128838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919536" y="1196975"/>
            <a:ext cx="83529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vollständige Exergiebilanz, nach Einführung der spezifischen Enthalpie h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062411" y="5157789"/>
            <a:ext cx="80939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>
                <a:latin typeface="+mj-lt"/>
              </a:rPr>
              <a:t>hier Exergie des strömenden Fluids als Differenz zwischen Ein- und Ausströmen</a:t>
            </a:r>
          </a:p>
        </p:txBody>
      </p:sp>
    </p:spTree>
    <p:extLst>
      <p:ext uri="{BB962C8B-B14F-4D97-AF65-F5344CB8AC3E}">
        <p14:creationId xmlns:p14="http://schemas.microsoft.com/office/powerpoint/2010/main" val="9663264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Poulikakos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16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ABE393-E221-4EA9-B82F-AB5707A6BCF0}" type="datetime1">
              <a:rPr lang="de-CH" smtClean="0"/>
              <a:t>20.12.2018</a:t>
            </a:fld>
            <a:endParaRPr lang="de-CH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graphicFrame>
        <p:nvGraphicFramePr>
          <p:cNvPr id="7" name="Object 11"/>
          <p:cNvGraphicFramePr>
            <a:graphicFrameLocks noChangeAspect="1"/>
          </p:cNvGraphicFramePr>
          <p:nvPr>
            <p:extLst/>
          </p:nvPr>
        </p:nvGraphicFramePr>
        <p:xfrm>
          <a:off x="2855640" y="1484784"/>
          <a:ext cx="5328592" cy="1479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Equation" r:id="rId3" imgW="3022600" imgH="838200" progId="Equation.3">
                  <p:embed/>
                </p:oleObj>
              </mc:Choice>
              <mc:Fallback>
                <p:oleObj name="Equation" r:id="rId3" imgW="3022600" imgH="838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640" y="1484784"/>
                        <a:ext cx="5328592" cy="1479230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135560" y="846137"/>
            <a:ext cx="80648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Exergie eines strömenden Fluids, relativ zu Umgebungsbedingungen</a:t>
            </a:r>
          </a:p>
        </p:txBody>
      </p:sp>
      <p:graphicFrame>
        <p:nvGraphicFramePr>
          <p:cNvPr id="9" name="Object 14"/>
          <p:cNvGraphicFramePr>
            <a:graphicFrameLocks noChangeAspect="1"/>
          </p:cNvGraphicFramePr>
          <p:nvPr>
            <p:extLst/>
          </p:nvPr>
        </p:nvGraphicFramePr>
        <p:xfrm>
          <a:off x="3074986" y="4221088"/>
          <a:ext cx="618604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Equation" r:id="rId5" imgW="3352800" imgH="393700" progId="Equation.DSMT4">
                  <p:embed/>
                </p:oleObj>
              </mc:Choice>
              <mc:Fallback>
                <p:oleObj name="Equation" r:id="rId5" imgW="33528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4986" y="4221088"/>
                        <a:ext cx="6186044" cy="720080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2135560" y="3306763"/>
            <a:ext cx="8064896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Exergie der gesamten strömenden Fluidmasse Strömungsexergie oder „flow availability</a:t>
            </a:r>
            <a:r>
              <a:rPr lang="de-CH" altLang="en-US" dirty="0">
                <a:latin typeface="+mj-lt"/>
              </a:rPr>
              <a:t>“</a:t>
            </a:r>
            <a:endParaRPr lang="de-CH" dirty="0">
              <a:latin typeface="+mj-lt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2438400" y="5181600"/>
            <a:ext cx="7391400" cy="838200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 cmpd="dbl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2588419" y="5264944"/>
          <a:ext cx="7091363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Equation" r:id="rId7" imgW="4431960" imgH="419040" progId="Equation.3">
                  <p:embed/>
                </p:oleObj>
              </mc:Choice>
              <mc:Fallback>
                <p:oleObj name="Equation" r:id="rId7" imgW="44319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8419" y="5264944"/>
                        <a:ext cx="7091363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2711624" y="1484784"/>
            <a:ext cx="6408712" cy="158417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768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Poulikakos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17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DF7F35C-6148-470D-9583-3947288A7C1B}" type="datetime1">
              <a:rPr lang="de-CH" smtClean="0"/>
              <a:t>20.12.2018</a:t>
            </a:fld>
            <a:endParaRPr lang="de-CH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graphicFrame>
        <p:nvGraphicFramePr>
          <p:cNvPr id="7" name="Object 11"/>
          <p:cNvGraphicFramePr>
            <a:graphicFrameLocks noChangeAspect="1"/>
          </p:cNvGraphicFramePr>
          <p:nvPr>
            <p:extLst/>
          </p:nvPr>
        </p:nvGraphicFramePr>
        <p:xfrm>
          <a:off x="2063750" y="1700214"/>
          <a:ext cx="8140700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Equation" r:id="rId3" imgW="6032500" imgH="914400" progId="Equation.DSMT4">
                  <p:embed/>
                </p:oleObj>
              </mc:Choice>
              <mc:Fallback>
                <p:oleObj name="Equation" r:id="rId3" imgW="603250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0" y="1700214"/>
                        <a:ext cx="8140700" cy="1235075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3"/>
          <p:cNvGraphicFramePr>
            <a:graphicFrameLocks noChangeAspect="1"/>
          </p:cNvGraphicFramePr>
          <p:nvPr>
            <p:extLst/>
          </p:nvPr>
        </p:nvGraphicFramePr>
        <p:xfrm>
          <a:off x="2173660" y="4149080"/>
          <a:ext cx="7635132" cy="2104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Equation" r:id="rId5" imgW="4229100" imgH="1168400" progId="Equation.3">
                  <p:embed/>
                </p:oleObj>
              </mc:Choice>
              <mc:Fallback>
                <p:oleObj name="Equation" r:id="rId5" imgW="4229100" imgH="1168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3660" y="4149080"/>
                        <a:ext cx="7635132" cy="2104728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1902919" y="908051"/>
            <a:ext cx="7127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Anwendung von Ex</a:t>
            </a:r>
            <a:r>
              <a:rPr lang="de-CH" baseline="-25000" dirty="0">
                <a:latin typeface="+mj-lt"/>
              </a:rPr>
              <a:t>Strömung</a:t>
            </a:r>
            <a:r>
              <a:rPr lang="de-CH" dirty="0">
                <a:latin typeface="+mj-lt"/>
              </a:rPr>
              <a:t> auf Exergiebilanz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1902919" y="3429001"/>
            <a:ext cx="72723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Zusammenfassen der Terme bezüglich Umgebungszustand T</a:t>
            </a:r>
            <a:r>
              <a:rPr lang="de-CH" baseline="-25000" dirty="0">
                <a:latin typeface="+mj-lt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391631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Poulikakos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4207-CB70-4DDE-9E63-7BD3C2395B71}" type="slidenum">
              <a:rPr lang="de-DE" smtClean="0"/>
              <a:t>18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AC7E87-43D2-46BB-A12A-CFE44148D9FE}" type="datetime1">
              <a:rPr lang="de-CH" smtClean="0"/>
              <a:t>20.12.2018</a:t>
            </a:fld>
            <a:endParaRPr lang="de-CH" dirty="0"/>
          </a:p>
        </p:txBody>
      </p:sp>
      <p:graphicFrame>
        <p:nvGraphicFramePr>
          <p:cNvPr id="7" name="Object 11"/>
          <p:cNvGraphicFramePr>
            <a:graphicFrameLocks noChangeAspect="1"/>
          </p:cNvGraphicFramePr>
          <p:nvPr>
            <p:extLst/>
          </p:nvPr>
        </p:nvGraphicFramePr>
        <p:xfrm>
          <a:off x="2624932" y="908051"/>
          <a:ext cx="600392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name="Equation" r:id="rId3" imgW="4000320" imgH="482400" progId="Equation.3">
                  <p:embed/>
                </p:oleObj>
              </mc:Choice>
              <mc:Fallback>
                <p:oleObj name="Equation" r:id="rId3" imgW="40003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4932" y="908051"/>
                        <a:ext cx="6003925" cy="728663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3935413" y="1557338"/>
            <a:ext cx="1079500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8000" rIns="1800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sz="1600"/>
              <a:t>Einströmen</a:t>
            </a: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5375276" y="1557338"/>
            <a:ext cx="1152525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8000" rIns="1800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sz="1600" dirty="0"/>
              <a:t>Ausströmen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7391401" y="1557338"/>
            <a:ext cx="1800225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8000" rIns="1800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sz="1600"/>
              <a:t>Wärmeübertragung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5951539" y="2060575"/>
            <a:ext cx="2160587" cy="349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8000" rIns="1800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sz="1600"/>
              <a:t>Änderung Systeminhalt</a:t>
            </a:r>
          </a:p>
        </p:txBody>
      </p:sp>
      <p:sp>
        <p:nvSpPr>
          <p:cNvPr id="12" name="Line 23"/>
          <p:cNvSpPr>
            <a:spLocks noChangeShapeType="1"/>
          </p:cNvSpPr>
          <p:nvPr/>
        </p:nvSpPr>
        <p:spPr bwMode="auto">
          <a:xfrm flipV="1">
            <a:off x="6816080" y="1485156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graphicFrame>
        <p:nvGraphicFramePr>
          <p:cNvPr id="19" name="Object 13"/>
          <p:cNvGraphicFramePr>
            <a:graphicFrameLocks noChangeAspect="1"/>
          </p:cNvGraphicFramePr>
          <p:nvPr>
            <p:extLst/>
          </p:nvPr>
        </p:nvGraphicFramePr>
        <p:xfrm>
          <a:off x="3036889" y="3284538"/>
          <a:ext cx="5919787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Equation" r:id="rId5" imgW="3632040" imgH="482400" progId="Equation.3">
                  <p:embed/>
                </p:oleObj>
              </mc:Choice>
              <mc:Fallback>
                <p:oleObj name="Equation" r:id="rId5" imgW="36320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6889" y="3284538"/>
                        <a:ext cx="5919787" cy="792162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5"/>
          <p:cNvGraphicFramePr>
            <a:graphicFrameLocks noChangeAspect="1"/>
          </p:cNvGraphicFramePr>
          <p:nvPr>
            <p:extLst/>
          </p:nvPr>
        </p:nvGraphicFramePr>
        <p:xfrm>
          <a:off x="2862263" y="4724400"/>
          <a:ext cx="61976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Equation" r:id="rId7" imgW="3949560" imgH="482400" progId="Equation.3">
                  <p:embed/>
                </p:oleObj>
              </mc:Choice>
              <mc:Fallback>
                <p:oleObj name="Equation" r:id="rId7" imgW="3949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2263" y="4724400"/>
                        <a:ext cx="6197600" cy="762000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7"/>
          <p:cNvGraphicFramePr>
            <a:graphicFrameLocks noChangeAspect="1"/>
          </p:cNvGraphicFramePr>
          <p:nvPr>
            <p:extLst/>
          </p:nvPr>
        </p:nvGraphicFramePr>
        <p:xfrm>
          <a:off x="6167438" y="4221163"/>
          <a:ext cx="2616200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Equation" r:id="rId9" imgW="1739900" imgH="254000" progId="Equation.3">
                  <p:embed/>
                </p:oleObj>
              </mc:Choice>
              <mc:Fallback>
                <p:oleObj name="Equation" r:id="rId9" imgW="17399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7438" y="4221163"/>
                        <a:ext cx="2616200" cy="385762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2279651" y="2708276"/>
            <a:ext cx="71294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Exergiebilanz für das offene System, zeitliche Ableitung</a:t>
            </a:r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3323432" y="4244975"/>
            <a:ext cx="23034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CH" dirty="0">
                <a:latin typeface="+mj-lt"/>
              </a:rPr>
              <a:t>wenn irreversibel:</a:t>
            </a:r>
          </a:p>
        </p:txBody>
      </p:sp>
      <p:graphicFrame>
        <p:nvGraphicFramePr>
          <p:cNvPr id="24" name="Object 11"/>
          <p:cNvGraphicFramePr>
            <a:graphicFrameLocks noChangeAspect="1"/>
          </p:cNvGraphicFramePr>
          <p:nvPr>
            <p:extLst/>
          </p:nvPr>
        </p:nvGraphicFramePr>
        <p:xfrm>
          <a:off x="2711451" y="5556251"/>
          <a:ext cx="3751263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Equation" r:id="rId11" imgW="2654300" imgH="406400" progId="Equation.3">
                  <p:embed/>
                </p:oleObj>
              </mc:Choice>
              <mc:Fallback>
                <p:oleObj name="Equation" r:id="rId11" imgW="26543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1451" y="5556251"/>
                        <a:ext cx="3751263" cy="574675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2423592" y="3284984"/>
            <a:ext cx="6912768" cy="295232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Ablauf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Recap</a:t>
            </a:r>
            <a:r>
              <a:rPr lang="de-CH" sz="2400" dirty="0"/>
              <a:t>: Exergie offene Systeme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Wirkungsgrad vs. Leistungsziffer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Exergetischer</a:t>
            </a:r>
            <a:r>
              <a:rPr lang="de-CH" sz="2400" dirty="0"/>
              <a:t> Wirkungsgrad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Anhang: Beweis </a:t>
            </a:r>
            <a:r>
              <a:rPr lang="de-CH" sz="2400" dirty="0" err="1"/>
              <a:t>Exergiebilanz</a:t>
            </a:r>
            <a:r>
              <a:rPr lang="de-CH" sz="2400" dirty="0"/>
              <a:t> für besonders interessierte Studenten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364655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Recap</a:t>
            </a:r>
            <a:r>
              <a:rPr lang="de-CH" sz="3200" b="1" dirty="0"/>
              <a:t>: Exergie einer Strömung (offenes System)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Die Exergie, welche ein Massenstrom bzgl. der Umgebung mit sich führt, kann man folgendermassen berechnen: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de-CH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CH" sz="24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acc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𝑠𝑡𝑟</m:t>
                            </m:r>
                          </m:sub>
                        </m:sSub>
                      </m:e>
                    </m:d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type m:val="skw"/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de-CH" sz="2400" b="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𝑠𝑡𝑟</m:t>
                            </m:r>
                          </m:sub>
                        </m:sSub>
                      </m:e>
                    </m:d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𝑘𝑔</m:t>
                        </m:r>
                      </m:den>
                    </m:f>
                  </m:oMath>
                </a14:m>
                <a:br>
                  <a:rPr lang="de-CH" sz="2400" b="0" dirty="0"/>
                </a:b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>
                  <a:lnSpc>
                    <a:spcPts val="3400"/>
                  </a:lnSpc>
                </a:pPr>
                <a:r>
                  <a:rPr lang="de-CH" sz="2400" dirty="0"/>
                  <a:t> 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blipFill rotWithShape="0">
                <a:blip r:embed="rId2"/>
                <a:stretch>
                  <a:fillRect l="-760" t="-22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913" y="2225592"/>
            <a:ext cx="6788172" cy="169795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07179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Recap</a:t>
            </a:r>
            <a:r>
              <a:rPr lang="de-CH" sz="3200" b="1" dirty="0"/>
              <a:t>: </a:t>
            </a:r>
            <a:r>
              <a:rPr lang="de-CH" sz="3200" b="1" dirty="0" err="1"/>
              <a:t>Exergiedifferenz</a:t>
            </a:r>
            <a:r>
              <a:rPr lang="de-CH" sz="3200" b="1" dirty="0"/>
              <a:t> einer Strömung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96650"/>
            <a:ext cx="11232000" cy="53374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Somit lässt sich die </a:t>
            </a:r>
            <a:r>
              <a:rPr lang="de-CH" sz="2400" dirty="0" err="1"/>
              <a:t>Exergiedifferenz</a:t>
            </a:r>
            <a:r>
              <a:rPr lang="de-CH" sz="2400" dirty="0"/>
              <a:t> eines Massenstromes von 1 </a:t>
            </a:r>
            <a:r>
              <a:rPr lang="de-CH" sz="2400" dirty="0">
                <a:sym typeface="Wingdings" panose="05000000000000000000" pitchFamily="2" charset="2"/>
              </a:rPr>
              <a:t> 2 berechnen als: </a:t>
            </a: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695" y="2041648"/>
            <a:ext cx="7928974" cy="197438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7" name="Rechteck 6"/>
          <p:cNvSpPr/>
          <p:nvPr/>
        </p:nvSpPr>
        <p:spPr>
          <a:xfrm>
            <a:off x="4399613" y="4761027"/>
            <a:ext cx="3725055" cy="8844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2863121" y="5203237"/>
            <a:ext cx="153649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8124668" y="5203237"/>
            <a:ext cx="153649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2803160" y="4620585"/>
                <a:ext cx="1446551" cy="565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de-CH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CH" sz="2800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  <m:r>
                                <a:rPr lang="de-CH" sz="2800" b="1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</m:e>
                          </m:acc>
                          <m:acc>
                            <m:accPr>
                              <m:chr m:val="̇"/>
                              <m:ctrlPr>
                                <a:rPr lang="de-CH" sz="28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CH" sz="2800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</m:acc>
                        </m:e>
                        <m:sub>
                          <m:r>
                            <a:rPr lang="de-CH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de-CH" sz="2800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160" y="4620585"/>
                <a:ext cx="1446551" cy="56560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8124668" y="4637633"/>
                <a:ext cx="1446551" cy="565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de-CH" sz="28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CH" sz="2800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  <m:r>
                                <a:rPr lang="de-CH" sz="2800" b="1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</m:e>
                          </m:acc>
                          <m:acc>
                            <m:accPr>
                              <m:chr m:val="̇"/>
                              <m:ctrlPr>
                                <a:rPr lang="de-CH" sz="28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CH" sz="2800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</m:acc>
                        </m:e>
                        <m:sub>
                          <m:r>
                            <a:rPr lang="de-CH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de-CH" sz="2800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4668" y="4637633"/>
                <a:ext cx="1446551" cy="56560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Pfeil nach unten 13"/>
          <p:cNvSpPr/>
          <p:nvPr/>
        </p:nvSpPr>
        <p:spPr>
          <a:xfrm>
            <a:off x="5450173" y="4344836"/>
            <a:ext cx="425971" cy="85840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5124137" y="4288382"/>
                <a:ext cx="554636" cy="411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4137" y="4288382"/>
                <a:ext cx="554636" cy="411844"/>
              </a:xfrm>
              <a:prstGeom prst="rect">
                <a:avLst/>
              </a:prstGeom>
              <a:blipFill rotWithShape="0">
                <a:blip r:embed="rId5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feil nach unten 15"/>
          <p:cNvSpPr/>
          <p:nvPr/>
        </p:nvSpPr>
        <p:spPr>
          <a:xfrm>
            <a:off x="6359576" y="5354305"/>
            <a:ext cx="425971" cy="858401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6658131" y="5651739"/>
                <a:ext cx="554636" cy="411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</m:acc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131" y="5651739"/>
                <a:ext cx="554636" cy="41184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3705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Recap</a:t>
            </a:r>
            <a:r>
              <a:rPr lang="de-CH" sz="3200" b="1" dirty="0"/>
              <a:t>: </a:t>
            </a:r>
            <a:r>
              <a:rPr lang="de-CH" sz="3200" b="1" dirty="0" err="1"/>
              <a:t>Exergiebilanz</a:t>
            </a:r>
            <a:r>
              <a:rPr lang="de-CH" sz="3200" b="1" dirty="0"/>
              <a:t> für offene Systeme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</a:t>
            </a:r>
            <a:r>
              <a:rPr lang="de-CH" sz="2400" dirty="0" err="1"/>
              <a:t>Exergiebilanz</a:t>
            </a:r>
            <a:r>
              <a:rPr lang="de-CH" sz="2400" dirty="0"/>
              <a:t> für offene Systeme lautet: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T</a:t>
            </a:r>
            <a:r>
              <a:rPr lang="de-CH" sz="2400" baseline="-25000" dirty="0"/>
              <a:t>0</a:t>
            </a:r>
            <a:r>
              <a:rPr lang="de-CH" sz="2400" dirty="0"/>
              <a:t>: Umgebungstemperatur</a:t>
            </a:r>
            <a:br>
              <a:rPr lang="de-CH" sz="2400" dirty="0"/>
            </a:br>
            <a:r>
              <a:rPr lang="de-CH" sz="2400" dirty="0" err="1"/>
              <a:t>T</a:t>
            </a:r>
            <a:r>
              <a:rPr lang="de-CH" sz="2400" baseline="-25000" dirty="0" err="1"/>
              <a:t>j</a:t>
            </a:r>
            <a:r>
              <a:rPr lang="de-CH" sz="2400" dirty="0"/>
              <a:t>: Grenztemperatur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377" y="2184998"/>
            <a:ext cx="9317246" cy="140704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84525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6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Wirkungsgrad und Leistungsziffer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480000" y="1162259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charset="0"/>
                  <a:buChar char="•"/>
                </a:pPr>
                <a:r>
                  <a:rPr lang="de-CH" sz="2400" dirty="0"/>
                  <a:t>Immer:</a:t>
                </a:r>
              </a:p>
              <a:p>
                <a:pPr algn="ctr">
                  <a:lnSpc>
                    <a:spcPts val="3400"/>
                  </a:lnSpc>
                </a:pPr>
                <a:endParaRPr lang="de-CH" sz="2400" dirty="0"/>
              </a:p>
              <a:p>
                <a:pPr algn="ctr">
                  <a:lnSpc>
                    <a:spcPts val="3400"/>
                  </a:lnSpc>
                </a:pPr>
                <a:r>
                  <a:rPr lang="de-CH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3200" i="1">
                            <a:latin typeface="Cambria Math" charset="0"/>
                          </a:rPr>
                          <m:t>𝑁𝑢𝑡𝑧𝑒𝑛</m:t>
                        </m:r>
                      </m:num>
                      <m:den>
                        <m:r>
                          <a:rPr lang="de-DE" sz="3200" i="1">
                            <a:latin typeface="Cambria Math" charset="0"/>
                          </a:rPr>
                          <m:t>𝐴𝑢𝑓𝑤𝑎𝑛𝑑</m:t>
                        </m:r>
                      </m:den>
                    </m:f>
                  </m:oMath>
                </a14:m>
                <a:r>
                  <a:rPr lang="de-DE" sz="2400" dirty="0">
                    <a:effectLst/>
                  </a:rPr>
                  <a:t> </a:t>
                </a: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charset="0"/>
                  <a:buChar char="•"/>
                </a:pPr>
                <a:r>
                  <a:rPr lang="de-CH" sz="2400" b="1" dirty="0"/>
                  <a:t>Wirkungsgrad</a:t>
                </a:r>
                <a:r>
                  <a:rPr lang="de-CH" sz="2400" dirty="0"/>
                  <a:t> (Wärmekraftmaschine): </a:t>
                </a:r>
              </a:p>
              <a:p>
                <a:pPr marL="342900" indent="-342900">
                  <a:lnSpc>
                    <a:spcPts val="3400"/>
                  </a:lnSpc>
                  <a:buFont typeface="Arial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charset="0"/>
                  <a:buChar char="•"/>
                </a:pPr>
                <a:endParaRPr lang="de-CH" sz="2400" dirty="0"/>
              </a:p>
              <a:p>
                <a:pPr lvl="3">
                  <a:lnSpc>
                    <a:spcPts val="3400"/>
                  </a:lnSpc>
                </a:pPr>
                <a:r>
                  <a:rPr lang="de-DE" sz="2400" dirty="0">
                    <a:sym typeface="Wingdings" charset="2"/>
                  </a:rPr>
                  <a:t></a:t>
                </a:r>
                <a:r>
                  <a:rPr lang="de-CH" sz="2400" dirty="0"/>
                  <a:t> Nutzen ist die geleistete Arbeit während des Kreisprozesses</a:t>
                </a:r>
              </a:p>
              <a:p>
                <a:pPr lvl="3">
                  <a:lnSpc>
                    <a:spcPts val="3400"/>
                  </a:lnSpc>
                </a:pPr>
                <a:r>
                  <a:rPr lang="de-DE" sz="2400" dirty="0">
                    <a:sym typeface="Wingdings" charset="2"/>
                  </a:rPr>
                  <a:t></a:t>
                </a:r>
                <a:r>
                  <a:rPr lang="de-CH" sz="2400" dirty="0"/>
                  <a:t> Aufwand die benötigte Wärme</a:t>
                </a:r>
              </a:p>
              <a:p>
                <a:pPr marL="342900" indent="-342900">
                  <a:lnSpc>
                    <a:spcPts val="3400"/>
                  </a:lnSpc>
                  <a:buFont typeface="Arial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charset="0"/>
                  <a:buChar char="•"/>
                </a:pPr>
                <a:endParaRPr lang="de-CH" sz="2400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00" y="1162259"/>
                <a:ext cx="11232000" cy="5194091"/>
              </a:xfrm>
              <a:prstGeom prst="rect">
                <a:avLst/>
              </a:prstGeom>
              <a:blipFill rotWithShape="0">
                <a:blip r:embed="rId2"/>
                <a:stretch>
                  <a:fillRect l="-760" t="-2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4616415" y="3821214"/>
                <a:ext cx="3081297" cy="72231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𝑲𝑷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𝒛𝒖</m:t>
                              </m:r>
                            </m:sub>
                          </m:sSub>
                        </m:den>
                      </m:f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𝒂𝒃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𝒛𝒖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6415" y="3821214"/>
                <a:ext cx="3081297" cy="72231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Gerade Verbindung 9"/>
          <p:cNvCxnSpPr/>
          <p:nvPr/>
        </p:nvCxnSpPr>
        <p:spPr>
          <a:xfrm>
            <a:off x="5291528" y="1648918"/>
            <a:ext cx="173107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5291528" y="2730708"/>
            <a:ext cx="173107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 flipH="1">
            <a:off x="7022601" y="1636426"/>
            <a:ext cx="8744" cy="109428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 flipH="1">
            <a:off x="5291528" y="1636426"/>
            <a:ext cx="8744" cy="109428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40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7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Wirkungsgrad und Leistungsziffer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Leistungsziffer </a:t>
            </a:r>
            <a:r>
              <a:rPr lang="de-CH" sz="2400" b="1" dirty="0"/>
              <a:t>Kältemaschine</a:t>
            </a:r>
            <a:r>
              <a:rPr lang="de-CH" sz="2400" dirty="0"/>
              <a:t> (z.B. Kühlschrank): </a:t>
            </a:r>
          </a:p>
          <a:p>
            <a:pPr marL="342900" indent="-342900">
              <a:lnSpc>
                <a:spcPts val="3400"/>
              </a:lnSpc>
              <a:buFont typeface="Arial" charset="0"/>
              <a:buChar char="•"/>
            </a:pPr>
            <a:endParaRPr lang="de-CH" sz="2400" dirty="0"/>
          </a:p>
          <a:p>
            <a:pPr marL="800100" lvl="1" indent="-342900">
              <a:lnSpc>
                <a:spcPts val="3400"/>
              </a:lnSpc>
              <a:buFont typeface="Arial" charset="0"/>
              <a:buChar char="•"/>
            </a:pPr>
            <a:endParaRPr lang="de-CH" sz="2400" dirty="0"/>
          </a:p>
          <a:p>
            <a:pPr marL="800100" lvl="1" indent="-342900">
              <a:lnSpc>
                <a:spcPts val="3400"/>
              </a:lnSpc>
              <a:buFont typeface="Wingdings" charset="2"/>
              <a:buChar char="è"/>
            </a:pPr>
            <a:r>
              <a:rPr lang="de-DE" sz="2400" dirty="0">
                <a:sym typeface="Wingdings" charset="2"/>
              </a:rPr>
              <a:t>Nutzen ist dem kalten Reservoir entzogene Wärme,</a:t>
            </a:r>
          </a:p>
          <a:p>
            <a:pPr lvl="1">
              <a:lnSpc>
                <a:spcPts val="3400"/>
              </a:lnSpc>
            </a:pPr>
            <a:r>
              <a:rPr lang="de-DE" sz="2400" dirty="0">
                <a:sym typeface="Wingdings" charset="2"/>
              </a:rPr>
              <a:t>     also dem Kreisprozess zugeführte Wärme</a:t>
            </a:r>
            <a:endParaRPr lang="de-CH" sz="2400" dirty="0"/>
          </a:p>
          <a:p>
            <a:pPr marL="342900" indent="-342900">
              <a:lnSpc>
                <a:spcPts val="3400"/>
              </a:lnSpc>
              <a:buFont typeface="Arial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Leistungsziffer </a:t>
            </a:r>
            <a:r>
              <a:rPr lang="de-CH" sz="2400" b="1" dirty="0"/>
              <a:t>Wärmepumpe</a:t>
            </a:r>
            <a:r>
              <a:rPr lang="de-CH" sz="2400" dirty="0"/>
              <a:t> (z.B. Haus-Heizung): </a:t>
            </a:r>
          </a:p>
          <a:p>
            <a:pPr marL="342900" indent="-342900">
              <a:lnSpc>
                <a:spcPts val="3400"/>
              </a:lnSpc>
              <a:buFont typeface="Arial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charset="0"/>
              <a:buChar char="•"/>
            </a:pPr>
            <a:endParaRPr lang="de-CH" sz="2400" dirty="0"/>
          </a:p>
          <a:p>
            <a:pPr marL="800100" lvl="1" indent="-342900">
              <a:lnSpc>
                <a:spcPts val="3400"/>
              </a:lnSpc>
              <a:buFont typeface="Wingdings" charset="2"/>
              <a:buChar char="è"/>
            </a:pPr>
            <a:r>
              <a:rPr lang="de-DE" sz="2400" dirty="0">
                <a:sym typeface="Wingdings" charset="2"/>
              </a:rPr>
              <a:t>Nutzen ist dem </a:t>
            </a:r>
            <a:r>
              <a:rPr lang="de-DE" sz="2400" dirty="0" err="1">
                <a:sym typeface="Wingdings" charset="2"/>
              </a:rPr>
              <a:t>heissen</a:t>
            </a:r>
            <a:r>
              <a:rPr lang="de-DE" sz="2400" dirty="0">
                <a:sym typeface="Wingdings" charset="2"/>
              </a:rPr>
              <a:t> Reservoir zugeführte Wärme,</a:t>
            </a:r>
          </a:p>
          <a:p>
            <a:pPr lvl="1">
              <a:lnSpc>
                <a:spcPts val="3400"/>
              </a:lnSpc>
            </a:pPr>
            <a:r>
              <a:rPr lang="de-DE" sz="2400" dirty="0">
                <a:sym typeface="Wingdings" charset="2"/>
              </a:rPr>
              <a:t>     also dem Kreisprozess entzogene Wärme</a:t>
            </a:r>
          </a:p>
          <a:p>
            <a:pPr lvl="1">
              <a:lnSpc>
                <a:spcPts val="3400"/>
              </a:lnSpc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charset="0"/>
              <a:buChar char="•"/>
            </a:pPr>
            <a:endParaRPr lang="de-C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318907" y="2001157"/>
                <a:ext cx="3221145" cy="79528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𝑲𝑴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𝑾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𝑲𝑴</m:t>
                              </m:r>
                            </m:sub>
                          </m:sSub>
                        </m:den>
                      </m:f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907" y="2001157"/>
                <a:ext cx="3221145" cy="7952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4354908" y="4563343"/>
                <a:ext cx="3185144" cy="79528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𝑾𝑷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𝑾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𝑾𝑷</m:t>
                              </m:r>
                            </m:sub>
                          </m:sSub>
                        </m:den>
                      </m:f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908" y="4563343"/>
                <a:ext cx="3185144" cy="79528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7186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8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Exergetischer</a:t>
            </a:r>
            <a:r>
              <a:rPr lang="de-CH" sz="3200" b="1" dirty="0"/>
              <a:t> Wirkungsgrad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Exergetischer</a:t>
            </a:r>
            <a:r>
              <a:rPr lang="de-CH" sz="2400" dirty="0"/>
              <a:t> Wirkungsgrad nimmt mit höherer Nutzungstemperatur zu: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Viele Beispiele auf Zusammenfassung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graphicFrame>
        <p:nvGraphicFramePr>
          <p:cNvPr id="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2145502"/>
              </p:ext>
            </p:extLst>
          </p:nvPr>
        </p:nvGraphicFramePr>
        <p:xfrm>
          <a:off x="4369001" y="1226444"/>
          <a:ext cx="288232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3" imgW="1524000" imgH="419100" progId="Equation.3">
                  <p:embed/>
                </p:oleObj>
              </mc:Choice>
              <mc:Fallback>
                <p:oleObj name="Equation" r:id="rId3" imgW="15240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9001" y="1226444"/>
                        <a:ext cx="2882320" cy="792088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1" descr="exerget-W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038" y="2763453"/>
            <a:ext cx="5022562" cy="3125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553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9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A059D2F-2D04-4B22-B6E3-4BEF1AD36F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333" y="797489"/>
            <a:ext cx="10347333" cy="506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049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519</Words>
  <Application>Microsoft Office PowerPoint</Application>
  <PresentationFormat>Breitbild</PresentationFormat>
  <Paragraphs>160</Paragraphs>
  <Slides>18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Wingdings</vt:lpstr>
      <vt:lpstr>Office Theme</vt:lpstr>
      <vt:lpstr>Equation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Anhang (nur für Interessierte)</vt:lpstr>
      <vt:lpstr>Energiebilanz (1. HS) für das offene System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Loris Albisetti</dc:creator>
  <cp:lastModifiedBy>Pascal Hodel</cp:lastModifiedBy>
  <cp:revision>89</cp:revision>
  <dcterms:created xsi:type="dcterms:W3CDTF">2015-09-14T10:44:56Z</dcterms:created>
  <dcterms:modified xsi:type="dcterms:W3CDTF">2018-12-20T22:22:47Z</dcterms:modified>
</cp:coreProperties>
</file>