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4" r:id="rId4"/>
    <p:sldId id="259" r:id="rId5"/>
    <p:sldId id="260" r:id="rId6"/>
    <p:sldId id="261" r:id="rId7"/>
    <p:sldId id="262" r:id="rId8"/>
    <p:sldId id="263" r:id="rId9"/>
    <p:sldId id="269" r:id="rId10"/>
    <p:sldId id="270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59" autoAdjust="0"/>
    <p:restoredTop sz="87077" autoAdjust="0"/>
  </p:normalViewPr>
  <p:slideViewPr>
    <p:cSldViewPr snapToGrid="0">
      <p:cViewPr varScale="1">
        <p:scale>
          <a:sx n="75" d="100"/>
          <a:sy n="75" d="100"/>
        </p:scale>
        <p:origin x="12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5B1E7-39EB-467D-9BF8-A4FA2D399172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93372-CFA4-425E-939F-9E7DC4C07F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3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3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Ausgleich mit der Umgebung = System hat Umgebungsbedingungen.</a:t>
            </a:r>
          </a:p>
          <a:p>
            <a:r>
              <a:rPr lang="de-CH" dirty="0"/>
              <a:t>Bsp.: Kaffeebecher mit heissem Kaffee. Temperatur Kaffee &gt; Temperatur Umgebung. Kaffee gibt Wärme ab an Umgebung bis Temperatur Kaffee = Temperatur Umgebung. Abgegebene Energie kann theoretisch für Arbeitserzeugung genutzt werden </a:t>
            </a:r>
            <a:r>
              <a:rPr lang="de-CH" dirty="0">
                <a:sym typeface="Wingdings" panose="05000000000000000000" pitchFamily="2" charset="2"/>
              </a:rPr>
              <a:t> Arbeit die dabei über einen reversiblen Prozess max. gewonnen werden kann = Exergie.</a:t>
            </a:r>
            <a:r>
              <a:rPr lang="de-CH" dirty="0"/>
              <a:t> Wenn Kaffee Raumtemperatur hat, enthält er noch immer Energie (Temperatur Kaffee ist ja nicht 0 K). Übrig gebliebene Energie im System = Anergie.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485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F3CE-1319-49A4-B69D-8DB5847F6296}" type="datetime1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5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9529-A2A6-4EF1-B2B1-16F4CEB6424F}" type="datetime1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777B-C614-4AB8-8924-66B9921C1985}" type="datetime1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7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6B58-6D58-43C7-B6D8-4923F9180B1D}" type="datetime1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DF0C-E8B9-45FB-8EF6-4910CFC1502D}" type="datetime1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AB10-5D92-4A85-92C8-1090AF5E58F4}" type="datetime1">
              <a:rPr lang="de-DE" smtClean="0"/>
              <a:t>06.12.2018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52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0C67-51DC-419E-879C-95FF6F92ED3C}" type="datetime1">
              <a:rPr lang="de-DE" smtClean="0"/>
              <a:t>06.12.2018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85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1415-183F-42A8-9F32-33ED0F5793CB}" type="datetime1">
              <a:rPr lang="de-DE" smtClean="0"/>
              <a:t>06.12.2018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24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894-2BBC-4F8E-BB4F-3941CFFD67DB}" type="datetime1">
              <a:rPr lang="de-DE" smtClean="0"/>
              <a:t>06.12.2018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1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7475-9272-49EC-A39F-D8CCD91932F6}" type="datetime1">
              <a:rPr lang="de-DE" smtClean="0"/>
              <a:t>06.12.2018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3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4F95-E501-4CB2-A9AC-8F4441EA840D}" type="datetime1">
              <a:rPr lang="de-DE" smtClean="0"/>
              <a:t>06.12.2018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3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1CC1-7EAF-43EF-A06A-560FF54DFBAB}" type="datetime1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1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80" y="471640"/>
            <a:ext cx="5318275" cy="34948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34350" y="4130370"/>
            <a:ext cx="7686136" cy="24929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de-CH" sz="2800" dirty="0"/>
          </a:p>
          <a:p>
            <a:pPr algn="ctr"/>
            <a:endParaRPr lang="de-CH" sz="2800" dirty="0"/>
          </a:p>
          <a:p>
            <a:pPr algn="ctr"/>
            <a:r>
              <a:rPr lang="de-CH" sz="2800" dirty="0"/>
              <a:t>Thermodynamik I – Übung 9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</a:t>
            </a:r>
            <a:r>
              <a:rPr lang="de-CH" sz="1400"/>
              <a:t>	                 Thermodynamik </a:t>
            </a:r>
            <a:r>
              <a:rPr lang="de-CH" sz="1400" dirty="0"/>
              <a:t>I</a:t>
            </a:r>
            <a:endParaRPr lang="de-DE" sz="140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</a:t>
            </a:fld>
            <a:endParaRPr lang="de-DE"/>
          </a:p>
        </p:txBody>
      </p:sp>
      <p:sp>
        <p:nvSpPr>
          <p:cNvPr id="8" name="Fußzeilenplatzhalter 8">
            <a:extLst>
              <a:ext uri="{FF2B5EF4-FFF2-40B4-BE49-F238E27FC236}">
                <a16:creationId xmlns:a16="http://schemas.microsoft.com/office/drawing/2014/main" id="{68836A8F-3EE2-4D79-9477-31C615C2D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18424" y="6356350"/>
            <a:ext cx="4955153" cy="365125"/>
          </a:xfrm>
        </p:spPr>
        <p:txBody>
          <a:bodyPr/>
          <a:lstStyle/>
          <a:p>
            <a:r>
              <a:rPr lang="de-DE" sz="1600" dirty="0"/>
              <a:t>Folien von Dominic </a:t>
            </a:r>
            <a:r>
              <a:rPr lang="de-DE" sz="1600" dirty="0" err="1"/>
              <a:t>Landolf</a:t>
            </a:r>
            <a:r>
              <a:rPr lang="de-DE" sz="1600" dirty="0"/>
              <a:t>, angepasst durch Pascal </a:t>
            </a:r>
            <a:r>
              <a:rPr lang="de-DE" sz="1600" dirty="0" err="1"/>
              <a:t>Hodel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63729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2D6B8DF-68D4-43B5-9826-5DAC61640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610" y="0"/>
            <a:ext cx="10833383" cy="679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9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Ablauf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Einführung Exergie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Exergie im geschlossenen System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Exergieänderung</a:t>
            </a:r>
            <a:r>
              <a:rPr lang="de-CH" sz="2400" dirty="0"/>
              <a:t> im geschlossenen System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Exergieverlust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Exergiebilanz</a:t>
            </a:r>
            <a:r>
              <a:rPr lang="de-CH" sz="2400" dirty="0"/>
              <a:t> für geschlossene Systeme</a:t>
            </a:r>
          </a:p>
        </p:txBody>
      </p:sp>
      <p:sp>
        <p:nvSpPr>
          <p:cNvPr id="4" name="Rechteck 3"/>
          <p:cNvSpPr/>
          <p:nvPr/>
        </p:nvSpPr>
        <p:spPr>
          <a:xfrm>
            <a:off x="-1361133" y="2317234"/>
            <a:ext cx="264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64655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3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Exergie</a:t>
            </a:r>
          </a:p>
        </p:txBody>
      </p:sp>
      <p:cxnSp>
        <p:nvCxnSpPr>
          <p:cNvPr id="10" name="Gerade Verbindung 9"/>
          <p:cNvCxnSpPr/>
          <p:nvPr/>
        </p:nvCxnSpPr>
        <p:spPr>
          <a:xfrm flipV="1">
            <a:off x="4371109" y="5451723"/>
            <a:ext cx="2980304" cy="8349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4359233" y="2419988"/>
            <a:ext cx="11876" cy="3028208"/>
          </a:xfrm>
          <a:prstGeom prst="line">
            <a:avLst/>
          </a:prstGeom>
          <a:ln>
            <a:head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375091" y="2359115"/>
            <a:ext cx="98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Energie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957284" y="5269468"/>
            <a:ext cx="33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0</a:t>
            </a:r>
          </a:p>
        </p:txBody>
      </p:sp>
      <p:cxnSp>
        <p:nvCxnSpPr>
          <p:cNvPr id="16" name="Gerade Verbindung 15"/>
          <p:cNvCxnSpPr/>
          <p:nvPr/>
        </p:nvCxnSpPr>
        <p:spPr>
          <a:xfrm flipV="1">
            <a:off x="4371109" y="4309675"/>
            <a:ext cx="2980304" cy="154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7397063" y="4125009"/>
            <a:ext cx="121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Umgebung</a:t>
            </a:r>
          </a:p>
        </p:txBody>
      </p:sp>
      <p:cxnSp>
        <p:nvCxnSpPr>
          <p:cNvPr id="19" name="Gerade Verbindung 18"/>
          <p:cNvCxnSpPr/>
          <p:nvPr/>
        </p:nvCxnSpPr>
        <p:spPr>
          <a:xfrm flipV="1">
            <a:off x="4359233" y="2930325"/>
            <a:ext cx="2992180" cy="154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7397063" y="2728447"/>
            <a:ext cx="851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System</a:t>
            </a:r>
          </a:p>
        </p:txBody>
      </p:sp>
      <p:sp>
        <p:nvSpPr>
          <p:cNvPr id="22" name="Pfeil nach oben und unten 21"/>
          <p:cNvSpPr/>
          <p:nvPr/>
        </p:nvSpPr>
        <p:spPr>
          <a:xfrm>
            <a:off x="5855323" y="3039051"/>
            <a:ext cx="45719" cy="1187966"/>
          </a:xfrm>
          <a:prstGeom prst="upDownArrow">
            <a:avLst/>
          </a:prstGeom>
          <a:solidFill>
            <a:srgbClr val="FF0000"/>
          </a:solidFill>
          <a:ln w="984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6060800" y="3408383"/>
            <a:ext cx="86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Exergie</a:t>
            </a:r>
          </a:p>
        </p:txBody>
      </p:sp>
      <p:sp>
        <p:nvSpPr>
          <p:cNvPr id="24" name="Pfeil nach oben und unten 23"/>
          <p:cNvSpPr/>
          <p:nvPr/>
        </p:nvSpPr>
        <p:spPr>
          <a:xfrm>
            <a:off x="5858640" y="4407831"/>
            <a:ext cx="45719" cy="942209"/>
          </a:xfrm>
          <a:prstGeom prst="upDownArrow">
            <a:avLst/>
          </a:prstGeom>
          <a:ln w="984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6060800" y="4703198"/>
            <a:ext cx="909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B050"/>
                </a:solidFill>
              </a:rPr>
              <a:t>Anergie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871538" y="1300163"/>
            <a:ext cx="10482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de-DE" sz="2400" dirty="0"/>
              <a:t>Exergie ist der Anteil an Energie, der </a:t>
            </a:r>
            <a:r>
              <a:rPr lang="de-DE" sz="2400" b="1" dirty="0"/>
              <a:t>maximal</a:t>
            </a:r>
            <a:r>
              <a:rPr lang="de-DE" sz="2400" dirty="0"/>
              <a:t> (reversibel) in Arbeit umgewandelt werden kann bis zum Ausgleich mit der Umgebung.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1041400" y="5638800"/>
            <a:ext cx="1031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de-DE" sz="2400" b="1" dirty="0"/>
              <a:t>Umgebungsbedingungen</a:t>
            </a:r>
            <a:r>
              <a:rPr lang="de-DE" sz="2400" dirty="0"/>
              <a:t> sind deshalb wichtig für Exergie</a:t>
            </a:r>
          </a:p>
        </p:txBody>
      </p:sp>
    </p:spTree>
    <p:extLst>
      <p:ext uri="{BB962C8B-B14F-4D97-AF65-F5344CB8AC3E}">
        <p14:creationId xmlns:p14="http://schemas.microsoft.com/office/powerpoint/2010/main" val="24821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1899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Anergie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01580"/>
            <a:ext cx="11232000" cy="523251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Definition Anergie:</a:t>
            </a:r>
            <a:br>
              <a:rPr lang="de-CH" sz="2400" b="1" dirty="0"/>
            </a:br>
            <a:r>
              <a:rPr lang="de-CH" sz="2400" dirty="0"/>
              <a:t>Der Energieanteil, der nach dem Erreichen des Gleichgewichtes im System zurückbleibt (und nicht mehr in Arbeit umgewandelt werden kann), bezeichnen wir als </a:t>
            </a:r>
            <a:r>
              <a:rPr lang="de-CH" sz="2400" b="1" dirty="0"/>
              <a:t>Anergie</a:t>
            </a:r>
            <a:r>
              <a:rPr lang="de-CH" sz="2400" dirty="0"/>
              <a:t>.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Das heisst, eine Energiemenge besteht aus Exergie und Anergie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3227882" y="4534526"/>
                <a:ext cx="53827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CH" sz="2800" b="1" i="1" smtClean="0">
                        <a:latin typeface="Cambria Math" panose="02040503050406030204" pitchFamily="18" charset="0"/>
                      </a:rPr>
                      <m:t>𝑬𝒏𝒆𝒓𝒈𝒊𝒆</m:t>
                    </m:r>
                    <m:r>
                      <a:rPr lang="de-CH" sz="2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800" b="1" i="1" smtClean="0">
                        <a:latin typeface="Cambria Math" panose="02040503050406030204" pitchFamily="18" charset="0"/>
                      </a:rPr>
                      <m:t>𝑬𝒙𝒆𝒓𝒈𝒊𝒆</m:t>
                    </m:r>
                    <m:r>
                      <a:rPr lang="de-CH" sz="28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CH" sz="2800" b="1" i="1" smtClean="0">
                        <a:latin typeface="Cambria Math" panose="02040503050406030204" pitchFamily="18" charset="0"/>
                      </a:rPr>
                      <m:t>𝑨𝒏𝒆𝒓𝒈𝒊𝒆</m:t>
                    </m:r>
                  </m:oMath>
                </a14:m>
                <a:r>
                  <a:rPr lang="de-CH" sz="2800" b="1" dirty="0"/>
                  <a:t> </a:t>
                </a:r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7882" y="4534526"/>
                <a:ext cx="5382718" cy="5232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hteck 6"/>
          <p:cNvSpPr/>
          <p:nvPr/>
        </p:nvSpPr>
        <p:spPr>
          <a:xfrm>
            <a:off x="3080479" y="4369633"/>
            <a:ext cx="5658787" cy="8929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9881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Exergie im geschlossenen System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12998"/>
            <a:ext cx="11232000" cy="54210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Exergie ist also die Arbeit, welche aus einem reversiblen Prozess gewonnen werden kann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Exergie berechnen, indem man die Energie des Systems mit der Energie der Umgebung (Index 0) vergleicht: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104" y="3923544"/>
            <a:ext cx="8563790" cy="171275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374560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Exergieänderung</a:t>
            </a:r>
            <a:r>
              <a:rPr lang="de-CH" sz="3200" b="1" dirty="0"/>
              <a:t> im geschlossenen System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96649"/>
            <a:ext cx="11232000" cy="53374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Mit Hilfe der vorherigen Gleichung kann die </a:t>
            </a:r>
            <a:r>
              <a:rPr lang="de-CH" sz="2400" dirty="0" err="1"/>
              <a:t>Exergieänderung</a:t>
            </a:r>
            <a:r>
              <a:rPr lang="de-CH" sz="2400" dirty="0"/>
              <a:t> zwischen den Zuständen (1) und (2) geschrieben werden als: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Exergie ist eine </a:t>
            </a:r>
            <a:r>
              <a:rPr lang="de-CH" sz="2400" b="1" dirty="0"/>
              <a:t>Zustandsgrösse </a:t>
            </a:r>
            <a:r>
              <a:rPr lang="de-CH" sz="2400" dirty="0"/>
              <a:t>und hat die </a:t>
            </a:r>
            <a:r>
              <a:rPr lang="de-CH" sz="2400" b="1" dirty="0"/>
              <a:t>Einheit J</a:t>
            </a: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992" y="2468027"/>
            <a:ext cx="8631290" cy="149422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75730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Exergieverlust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12998"/>
            <a:ext cx="11232000" cy="54210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Da Exergie und Entropie beide ein Mass für die Arbeitsfähigkeit eines Systems sind, wollen wir diese nun verbinden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Der </a:t>
            </a:r>
            <a:r>
              <a:rPr lang="de-CH" sz="2400" b="1" dirty="0"/>
              <a:t>Exergieverlust</a:t>
            </a:r>
            <a:r>
              <a:rPr lang="de-CH" sz="2400" dirty="0"/>
              <a:t> stellt die verlorene Arbeitsmöglichkeit (Differenz zwischen maximal möglicher Arbeit und effektiver Arbeit) dar.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Gouy-Stodola</a:t>
            </a:r>
            <a:r>
              <a:rPr lang="de-CH" sz="2400" dirty="0"/>
              <a:t> Beziehung: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393" y="4671537"/>
            <a:ext cx="6052435" cy="106980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20354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Exergiebilanz</a:t>
            </a:r>
            <a:r>
              <a:rPr lang="de-CH" sz="3200" b="1" dirty="0"/>
              <a:t> für geschlossene Systeme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Exergie kann durch Wärme oder Arbeit übertragen werden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Aus der Kombination von Energie- und Entropiebilanz folgt die </a:t>
            </a:r>
            <a:r>
              <a:rPr lang="de-CH" sz="2400" dirty="0" err="1"/>
              <a:t>Exergiebilanz</a:t>
            </a:r>
            <a:r>
              <a:rPr lang="de-CH" sz="2400" dirty="0"/>
              <a:t>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T</a:t>
            </a:r>
            <a:r>
              <a:rPr lang="de-CH" sz="2400" baseline="-25000" dirty="0"/>
              <a:t>0</a:t>
            </a:r>
            <a:r>
              <a:rPr lang="de-CH" sz="2400" dirty="0"/>
              <a:t> und p</a:t>
            </a:r>
            <a:r>
              <a:rPr lang="de-CH" sz="2400" baseline="-25000" dirty="0"/>
              <a:t>0</a:t>
            </a:r>
            <a:r>
              <a:rPr lang="de-CH" sz="2400" dirty="0"/>
              <a:t> bezeichnen dabei die Umgebungsbedingungen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096" y="2551863"/>
            <a:ext cx="7987928" cy="1286351"/>
          </a:xfrm>
          <a:prstGeom prst="rect">
            <a:avLst/>
          </a:prstGeom>
          <a:ln w="28575">
            <a:noFill/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/>
          <a:srcRect t="11105"/>
          <a:stretch/>
        </p:blipFill>
        <p:spPr>
          <a:xfrm>
            <a:off x="1627899" y="3713437"/>
            <a:ext cx="8912200" cy="1280768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1558977" y="2414920"/>
            <a:ext cx="9099030" cy="26817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635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9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418F521-ACB6-48D8-96CD-950BC367C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221" y="0"/>
            <a:ext cx="73175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186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341</Words>
  <Application>Microsoft Office PowerPoint</Application>
  <PresentationFormat>Breitbild</PresentationFormat>
  <Paragraphs>90</Paragraphs>
  <Slides>10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Loris Albisetti</dc:creator>
  <cp:lastModifiedBy>Pascal Hodel</cp:lastModifiedBy>
  <cp:revision>81</cp:revision>
  <dcterms:created xsi:type="dcterms:W3CDTF">2015-09-14T10:44:56Z</dcterms:created>
  <dcterms:modified xsi:type="dcterms:W3CDTF">2018-12-06T18:47:09Z</dcterms:modified>
</cp:coreProperties>
</file>