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1" r:id="rId4"/>
    <p:sldId id="263" r:id="rId5"/>
    <p:sldId id="265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6" r:id="rId16"/>
    <p:sldId id="287" r:id="rId17"/>
    <p:sldId id="296" r:id="rId18"/>
    <p:sldId id="297" r:id="rId19"/>
    <p:sldId id="266" r:id="rId20"/>
    <p:sldId id="289" r:id="rId21"/>
    <p:sldId id="290" r:id="rId22"/>
    <p:sldId id="292" r:id="rId23"/>
    <p:sldId id="291" r:id="rId24"/>
    <p:sldId id="294" r:id="rId25"/>
    <p:sldId id="293" r:id="rId26"/>
    <p:sldId id="295" r:id="rId27"/>
    <p:sldId id="275" r:id="rId28"/>
    <p:sldId id="298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18.09.2024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18.09.2024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de-CH" dirty="0"/>
              <a:t>. Übung – Netzwerke und Schaltungen 1</a:t>
            </a: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1ADABBC-2742-48DB-BA2B-E411F07CE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Rares Sahleanu</a:t>
            </a:r>
          </a:p>
          <a:p>
            <a:r>
              <a:rPr lang="de-DE" dirty="0"/>
              <a:t>Teaching </a:t>
            </a:r>
            <a:r>
              <a:rPr lang="de-DE" dirty="0" err="1"/>
              <a:t>Assistant</a:t>
            </a:r>
            <a:r>
              <a:rPr lang="de-DE" dirty="0"/>
              <a:t> – High </a:t>
            </a:r>
            <a:r>
              <a:rPr lang="de-DE" dirty="0" err="1"/>
              <a:t>Voltage</a:t>
            </a:r>
            <a:r>
              <a:rPr lang="de-DE" dirty="0"/>
              <a:t> Laboratory</a:t>
            </a:r>
          </a:p>
          <a:p>
            <a:r>
              <a:rPr lang="de-DE" dirty="0"/>
              <a:t>19. August 2024, Z</a:t>
            </a:r>
            <a:r>
              <a:rPr lang="de-CH" dirty="0" err="1"/>
              <a:t>ürich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A – einfache Operationen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29809"/>
            <a:ext cx="10728325" cy="46800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Addition, Subtraktion: Komponentenweise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Es gilt weiterhin das </a:t>
            </a:r>
            <a:r>
              <a:rPr lang="de-CH" u="sng" dirty="0">
                <a:sym typeface="Wingdings" panose="05000000000000000000" pitchFamily="2" charset="2"/>
              </a:rPr>
              <a:t>Kommutativ-, </a:t>
            </a:r>
            <a:r>
              <a:rPr lang="de-CH" u="sng" dirty="0" err="1">
                <a:sym typeface="Wingdings" panose="05000000000000000000" pitchFamily="2" charset="2"/>
              </a:rPr>
              <a:t>Assotiativ</a:t>
            </a:r>
            <a:r>
              <a:rPr lang="de-CH" u="sng" dirty="0">
                <a:sym typeface="Wingdings" panose="05000000000000000000" pitchFamily="2" charset="2"/>
              </a:rPr>
              <a:t>- und Distributivgesetz</a:t>
            </a:r>
            <a:r>
              <a:rPr lang="de-CH" dirty="0">
                <a:sym typeface="Wingdings" panose="05000000000000000000" pitchFamily="2" charset="2"/>
              </a:rPr>
              <a:t> für +,-,*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Division ist für Vektoren nicht definiert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Division/Multiplikation mit Skalar  Komponentenweise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u="sng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marL="266700" lvl="1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lvl="1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588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A – einfache Operationen II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C02238-3C85-CA38-9A6B-7BDB4F96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 descr="Vektoren berechnen - allgemeine Rechenregeln">
            <a:extLst>
              <a:ext uri="{FF2B5EF4-FFF2-40B4-BE49-F238E27FC236}">
                <a16:creationId xmlns:a16="http://schemas.microsoft.com/office/drawing/2014/main" id="{A690B4FB-3A69-B8E7-771F-F43E4590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 b="57994"/>
          <a:stretch/>
        </p:blipFill>
        <p:spPr bwMode="auto">
          <a:xfrm>
            <a:off x="2171700" y="1838439"/>
            <a:ext cx="7152280" cy="34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6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A – Skalarprodukt &amp; Kreuzprodukt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9EE0A683-618F-4D75-846F-0DB536B4E5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365" y="1074298"/>
                <a:ext cx="8880669" cy="502170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70000" indent="-27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71463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10000" indent="-27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80000" indent="-271463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50000" indent="-2700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de-CH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Skalarprodukt geometrisch: Fläche des Vierecks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Berechnung: Addition des Komponentenweise Multiplikation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Anders: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Kommutativgesetz gilt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u="sng" dirty="0">
                  <a:sym typeface="Wingdings" panose="05000000000000000000" pitchFamily="2" charset="2"/>
                </a:endParaRPr>
              </a:p>
              <a:p>
                <a:pPr marL="266700" lvl="1" indent="0">
                  <a:buNone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marL="266700" lvl="1" indent="0">
                  <a:buNone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marL="266700" lvl="1" indent="0">
                  <a:buNone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CH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acc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 dann  Orthogonal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CH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  <m:r>
                      <a:rPr lang="de-CH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CH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acc>
                    <m:r>
                      <a:rPr lang="de-CH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CH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de-CH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CH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 dann  Parallel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acc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 dann  Antiparallel</a:t>
                </a:r>
              </a:p>
              <a:p>
                <a:pPr marL="266700" lvl="1" indent="0">
                  <a:buNone/>
                </a:pPr>
                <a:endParaRPr lang="de-CH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9EE0A683-618F-4D75-846F-0DB536B4E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65" y="1074298"/>
                <a:ext cx="8880669" cy="50217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Skalarprodukt berechnen erklärt + Winkel von zwei Vektoren (Analytische  Geometrie | Mathe) - YouTube">
            <a:extLst>
              <a:ext uri="{FF2B5EF4-FFF2-40B4-BE49-F238E27FC236}">
                <a16:creationId xmlns:a16="http://schemas.microsoft.com/office/drawing/2014/main" id="{8182118A-A0DA-9FAB-C891-23BDD37C3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18718" r="46644" b="17598"/>
          <a:stretch/>
        </p:blipFill>
        <p:spPr bwMode="auto">
          <a:xfrm>
            <a:off x="7123292" y="1535995"/>
            <a:ext cx="3962400" cy="36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vec{a} \cdot \vec{b} = |\vec{a}| \cdot |\vec{b}| \cdot \cos\gamma ">
            <a:extLst>
              <a:ext uri="{FF2B5EF4-FFF2-40B4-BE49-F238E27FC236}">
                <a16:creationId xmlns:a16="http://schemas.microsoft.com/office/drawing/2014/main" id="{5B2A0F11-7F5E-76E8-E177-714EF883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82793"/>
            <a:ext cx="2398713" cy="3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ktoren berechnen - allgemeine Rechenregeln">
            <a:extLst>
              <a:ext uri="{FF2B5EF4-FFF2-40B4-BE49-F238E27FC236}">
                <a16:creationId xmlns:a16="http://schemas.microsoft.com/office/drawing/2014/main" id="{0E9DA6D9-18BC-4783-7B0F-5A260BBA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41704" b="27314"/>
          <a:stretch/>
        </p:blipFill>
        <p:spPr bwMode="auto">
          <a:xfrm>
            <a:off x="2572544" y="2698158"/>
            <a:ext cx="4788958" cy="17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7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A – Kreuzprodukt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EE0A683-618F-4D75-846F-0DB536B4E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29809"/>
                <a:ext cx="10728325" cy="468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CH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Berechnung: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Geometrische Relation: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</m:acc>
                        <m:r>
                          <a:rPr lang="de-CH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func>
                      <m:funcPr>
                        <m:ctrlP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Merkregel für Kreuzprodukt: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«Drei-Finger-Regel» mit links</a:t>
                </a:r>
              </a:p>
              <a:p>
                <a:pPr marL="266700" lvl="1" indent="0">
                  <a:buNone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  <m:r>
                      <a:rPr lang="de-CH" i="1" dirty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C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acc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 dann  Anti-/Parallel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</m:acc>
                        <m:r>
                          <a:rPr lang="de-CH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de-CH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CH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de-CH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de-CH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 dann  Parallel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EE0A683-618F-4D75-846F-0DB536B4E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29809"/>
                <a:ext cx="10728325" cy="4680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  <p:pic>
        <p:nvPicPr>
          <p:cNvPr id="6146" name="Picture 2" descr="XPresso Beispiele">
            <a:extLst>
              <a:ext uri="{FF2B5EF4-FFF2-40B4-BE49-F238E27FC236}">
                <a16:creationId xmlns:a16="http://schemas.microsoft.com/office/drawing/2014/main" id="{4922934B-0C82-D853-8528-78C0BE8C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67" y="1407533"/>
            <a:ext cx="37814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reuzprodukt leicht erklärt + Kreuzprodukt Rechner - Simplexy">
            <a:extLst>
              <a:ext uri="{FF2B5EF4-FFF2-40B4-BE49-F238E27FC236}">
                <a16:creationId xmlns:a16="http://schemas.microsoft.com/office/drawing/2014/main" id="{D2A1FBB6-4E79-8DA7-30B5-EE9F50B56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4125" r="17089" b="12315"/>
          <a:stretch/>
        </p:blipFill>
        <p:spPr bwMode="auto">
          <a:xfrm>
            <a:off x="4428065" y="2578100"/>
            <a:ext cx="4089401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reuzprodukt – Wiktionary">
            <a:extLst>
              <a:ext uri="{FF2B5EF4-FFF2-40B4-BE49-F238E27FC236}">
                <a16:creationId xmlns:a16="http://schemas.microsoft.com/office/drawing/2014/main" id="{F6F361B9-58C9-E0D4-2DA0-B70009FD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92" y="3869607"/>
            <a:ext cx="269240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9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Integral I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29809"/>
            <a:ext cx="10728325" cy="46800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Gymnasium: Fläche unterm Graph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Linienintegral: vektoriell und skalar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Wie löst man sowas?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u="sng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marL="266700" lvl="1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lvl="1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pic>
        <p:nvPicPr>
          <p:cNvPr id="8194" name="Picture 2" descr="Integralrechnung einfach erklärt • Integral berechnen · [mit Video]">
            <a:extLst>
              <a:ext uri="{FF2B5EF4-FFF2-40B4-BE49-F238E27FC236}">
                <a16:creationId xmlns:a16="http://schemas.microsoft.com/office/drawing/2014/main" id="{F3043166-61CA-0AB3-F79B-D52A7AFF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18" y="393700"/>
            <a:ext cx="4047067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B3E743-E3D7-DF95-3A54-70BD186E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2485036"/>
            <a:ext cx="5896061" cy="1468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AF56DD-0A4F-2240-171E-0D0458E47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365" y="4104216"/>
            <a:ext cx="2181529" cy="1057423"/>
          </a:xfrm>
          <a:prstGeom prst="rect">
            <a:avLst/>
          </a:prstGeom>
        </p:spPr>
      </p:pic>
      <p:pic>
        <p:nvPicPr>
          <p:cNvPr id="8196" name="Picture 4" descr="Warum ist ein Linienintegral ein Skalarprodukt? : r/math">
            <a:extLst>
              <a:ext uri="{FF2B5EF4-FFF2-40B4-BE49-F238E27FC236}">
                <a16:creationId xmlns:a16="http://schemas.microsoft.com/office/drawing/2014/main" id="{282F3399-A25A-3146-876E-F0DDF0F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40" y="3698457"/>
            <a:ext cx="2602952" cy="22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9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Integral II - Vereinfachung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EE0A683-618F-4D75-846F-0DB536B4E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29809"/>
                <a:ext cx="10728325" cy="4680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CH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E und s parallel 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CH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  <m:sup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acc>
                        <m:r>
                          <a:rPr lang="de-CH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ⅆ</m:t>
                        </m:r>
                        <m:acc>
                          <m:accPr>
                            <m:chr m:val="⃗"/>
                            <m:ctrlPr>
                              <a:rPr lang="de-CH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de-CH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  <m:sup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p>
                      <m:e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de-CH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ⅆ</m:t>
                        </m:r>
                        <m:r>
                          <a:rPr lang="de-CH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nary>
                  </m:oMath>
                </a14:m>
                <a:r>
                  <a:rPr lang="de-CH" dirty="0">
                    <a:sym typeface="Wingdings" panose="05000000000000000000" pitchFamily="2" charset="2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u="sng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>
                    <a:sym typeface="Wingdings" panose="05000000000000000000" pitchFamily="2" charset="2"/>
                  </a:rPr>
                  <a:t>Wenn nicht parallel 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CH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  <m:sup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acc>
                        <m:r>
                          <a:rPr lang="de-CH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ⅆ</m:t>
                        </m:r>
                        <m:acc>
                          <m:accPr>
                            <m:chr m:val="⃗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de-CH" i="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  <m:sup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de-CH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de-CH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de-CH" i="1" dirty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de-CH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CH" i="0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de-CH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de-CH" i="1" dirty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de-CH" i="0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ⅆ</m:t>
                        </m:r>
                        <m:r>
                          <a:rPr lang="de-CH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nary>
                  </m:oMath>
                </a14:m>
                <a:endParaRPr lang="de-CH" dirty="0">
                  <a:sym typeface="Wingdings" panose="05000000000000000000" pitchFamily="2" charset="2"/>
                </a:endParaRPr>
              </a:p>
              <a:p>
                <a:pPr marL="266700" lvl="1" indent="0">
                  <a:buNone/>
                </a:pPr>
                <a:endParaRPr lang="de-CH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CH" dirty="0"/>
                  <a:t>Oft vereinfacht sich Alles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EE0A683-618F-4D75-846F-0DB536B4E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29809"/>
                <a:ext cx="10728325" cy="4680000"/>
              </a:xfrm>
              <a:blipFill>
                <a:blip r:embed="rId2"/>
                <a:stretch>
                  <a:fillRect t="-80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15</a:t>
            </a:fld>
            <a:endParaRPr lang="de-CH" noProof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AE00EC6-BE49-0109-0DFC-D03DA696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96" y="1160351"/>
            <a:ext cx="2155296" cy="20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3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Integral III - Oberflächen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21343"/>
            <a:ext cx="10728325" cy="46800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Auch hier: vektoriell und skalar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Mehrfachintegral in (abhängige) Integrale aufteilen </a:t>
            </a:r>
            <a:r>
              <a:rPr lang="de-CH" dirty="0">
                <a:sym typeface="Wingdings" panose="05000000000000000000" pitchFamily="2" charset="2"/>
              </a:rPr>
              <a:t> Beispiel!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Vereinfachungen: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16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F3324C-4C6E-549B-FA92-C41FB880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026" y="1160351"/>
            <a:ext cx="5350136" cy="1835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0BEDDE-28D9-A8BF-3DCD-1E1CEDD2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65" y="4480201"/>
            <a:ext cx="7724700" cy="10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9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19.09.2024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B57CA-4C8C-446B-B60A-AFCEEED5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74416-1778-22AE-8D9C-8BA508E7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0351"/>
            <a:ext cx="12192000" cy="58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4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Vorerst: Auswendiglernen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19.09.2024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18</a:t>
            </a:fld>
            <a:endParaRPr lang="de-CH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06B57CA-4C8C-446B-B60A-AFCEEED53F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Zylinder-Wegelement: </a:t>
                </a:r>
                <a14:m>
                  <m:oMath xmlns:m="http://schemas.openxmlformats.org/officeDocument/2006/math">
                    <m:r>
                      <a:rPr lang="de-DE" b="1" dirty="0" smtClean="0">
                        <a:latin typeface="Cambria Math" panose="02040503050406030204" pitchFamily="18" charset="0"/>
                      </a:rPr>
                      <m:t>ⅆ</m:t>
                    </m:r>
                    <m:acc>
                      <m:accPr>
                        <m:chr m:val="⃗"/>
                        <m:ctrlPr>
                          <a:rPr lang="de-DE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b="1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de-DE" b="1" i="0" dirty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1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de-DE" b="1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1" i="0" dirty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0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b>
                            <m:r>
                              <a:rPr lang="de-DE" b="1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  <m:r>
                      <a:rPr lang="de-DE" b="1" i="0" dirty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b="1" dirty="0"/>
              </a:p>
              <a:p>
                <a:r>
                  <a:rPr lang="de-DE" dirty="0"/>
                  <a:t>Zylinder-Volumenelement: </a:t>
                </a:r>
                <a14:m>
                  <m:oMath xmlns:m="http://schemas.openxmlformats.org/officeDocument/2006/math">
                    <m:r>
                      <a:rPr lang="de-DE" b="1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b="1" dirty="0"/>
              </a:p>
              <a:p>
                <a:endParaRPr lang="de-DE" b="1" dirty="0"/>
              </a:p>
              <a:p>
                <a:r>
                  <a:rPr lang="de-DE" dirty="0"/>
                  <a:t>Kugel-Wegelement: </a:t>
                </a:r>
                <a14:m>
                  <m:oMath xmlns:m="http://schemas.openxmlformats.org/officeDocument/2006/math">
                    <m:r>
                      <a:rPr lang="de-DE" b="1" dirty="0" smtClean="0">
                        <a:latin typeface="Cambria Math" panose="02040503050406030204" pitchFamily="18" charset="0"/>
                      </a:rPr>
                      <m:t>ⅆ</m:t>
                    </m:r>
                    <m:acc>
                      <m:accPr>
                        <m:chr m:val="⃗"/>
                        <m:ctrlPr>
                          <a:rPr lang="de-DE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𝜗</m:t>
                        </m:r>
                      </m:sub>
                    </m:sSub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𝜗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1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d>
                        <m:r>
                          <a:rPr lang="de-DE" b="1" i="0" dirty="0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de-DE" b="1" dirty="0"/>
              </a:p>
              <a:p>
                <a:r>
                  <a:rPr lang="de-DE" dirty="0"/>
                  <a:t>Kugel-Volumenelement: </a:t>
                </a:r>
                <a14:m>
                  <m:oMath xmlns:m="http://schemas.openxmlformats.org/officeDocument/2006/math">
                    <m:r>
                      <a:rPr lang="de-DE" b="1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b="1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1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d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𝑑𝑟𝑑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b="1" i="0" dirty="0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</m:func>
                  </m:oMath>
                </a14:m>
                <a:br>
                  <a:rPr lang="de-DE" b="1" dirty="0"/>
                </a:br>
                <a:endParaRPr lang="de-DE" b="1" dirty="0"/>
              </a:p>
              <a:p>
                <a:r>
                  <a:rPr lang="de-DE" b="1" dirty="0"/>
                  <a:t>Erklärung siehe Analysis I und II</a:t>
                </a:r>
              </a:p>
              <a:p>
                <a:endParaRPr lang="de-DE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06B57CA-4C8C-446B-B60A-AFCEEED53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32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90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</a:t>
            </a:r>
            <a:endParaRPr lang="de-C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744FFA-CAF6-2A8F-ADC7-5803FA02C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376" y="1031875"/>
            <a:ext cx="5313245" cy="3959225"/>
          </a:xfr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27633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draußen, Natur, Schnee, Wasser enthält.&#10;&#10;Automatisch generierte Beschreibung">
            <a:extLst>
              <a:ext uri="{FF2B5EF4-FFF2-40B4-BE49-F238E27FC236}">
                <a16:creationId xmlns:a16="http://schemas.microsoft.com/office/drawing/2014/main" id="{603B2668-9584-40DB-BFB6-BB9CF9989E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26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75A7EC3-C447-4215-A677-579538741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Coulomb, </a:t>
            </a:r>
            <a:r>
              <a:rPr lang="de-CH" dirty="0" err="1"/>
              <a:t>Defintionen</a:t>
            </a:r>
            <a:br>
              <a:rPr lang="de-CH" dirty="0"/>
            </a:br>
            <a:r>
              <a:rPr lang="de-CH" dirty="0"/>
              <a:t>und Mathe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FDD8C0-1E55-470A-8F2D-AB98607E7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10D784B-52AA-4A4E-9864-33D78B9E3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D17634-64E8-449D-AC96-0B1068389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253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 1</a:t>
            </a:r>
            <a:endParaRPr lang="de-CH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744FFA-CAF6-2A8F-ADC7-5803FA02C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376" y="1031875"/>
            <a:ext cx="5313245" cy="3959225"/>
          </a:xfr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20</a:t>
            </a:fld>
            <a:endParaRPr lang="de-CH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A784D-1EE4-A2C5-DE18-34BF66DD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599" y="4956560"/>
            <a:ext cx="517279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21</a:t>
            </a:fld>
            <a:endParaRPr lang="de-CH" noProof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449E49-428C-595B-1BF3-63292317D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836" y="1511583"/>
            <a:ext cx="7354326" cy="3524742"/>
          </a:xfrm>
        </p:spPr>
      </p:pic>
    </p:spTree>
    <p:extLst>
      <p:ext uri="{BB962C8B-B14F-4D97-AF65-F5344CB8AC3E}">
        <p14:creationId xmlns:p14="http://schemas.microsoft.com/office/powerpoint/2010/main" val="271961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 2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22</a:t>
            </a:fld>
            <a:endParaRPr lang="de-CH" noProof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674056-6C5B-30A0-C214-14AA5F7FF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076" y="1796827"/>
            <a:ext cx="4829849" cy="3191320"/>
          </a:xfrm>
        </p:spPr>
      </p:pic>
    </p:spTree>
    <p:extLst>
      <p:ext uri="{BB962C8B-B14F-4D97-AF65-F5344CB8AC3E}">
        <p14:creationId xmlns:p14="http://schemas.microsoft.com/office/powerpoint/2010/main" val="2685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23</a:t>
            </a:fld>
            <a:endParaRPr lang="de-CH" noProof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8FD16F-C685-19DC-495A-0925BD149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360" y="1412875"/>
            <a:ext cx="4639280" cy="3959225"/>
          </a:xfrm>
        </p:spPr>
      </p:pic>
    </p:spTree>
    <p:extLst>
      <p:ext uri="{BB962C8B-B14F-4D97-AF65-F5344CB8AC3E}">
        <p14:creationId xmlns:p14="http://schemas.microsoft.com/office/powerpoint/2010/main" val="354317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 2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24</a:t>
            </a:fld>
            <a:endParaRPr lang="de-CH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83C4F4-879B-F008-8F8C-9383A3E69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260" y="1653932"/>
            <a:ext cx="4515480" cy="3477110"/>
          </a:xfrm>
        </p:spPr>
      </p:pic>
    </p:spTree>
    <p:extLst>
      <p:ext uri="{BB962C8B-B14F-4D97-AF65-F5344CB8AC3E}">
        <p14:creationId xmlns:p14="http://schemas.microsoft.com/office/powerpoint/2010/main" val="174520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25</a:t>
            </a:fld>
            <a:endParaRPr lang="de-CH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7F6FCA9-232F-8F26-6934-2552C2DA2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944" y="1558669"/>
            <a:ext cx="4382112" cy="3667637"/>
          </a:xfrm>
        </p:spPr>
      </p:pic>
    </p:spTree>
    <p:extLst>
      <p:ext uri="{BB962C8B-B14F-4D97-AF65-F5344CB8AC3E}">
        <p14:creationId xmlns:p14="http://schemas.microsoft.com/office/powerpoint/2010/main" val="405308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9797-3509-4BFC-8A5D-902B9F4E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 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34012-BA3A-40CC-AE12-AC0B5A9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DB2A7-2684-46D9-89DC-260A9963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6CF-BC99-42F8-B2B2-5AF4B3F630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AFCD1D-E7C6-476F-9A29-E46A6216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26</a:t>
            </a:fld>
            <a:endParaRPr lang="de-CH" noProof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E6D1F6-44D2-A06E-4830-56D6E0A85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997" y="1525327"/>
            <a:ext cx="4706007" cy="3734321"/>
          </a:xfrm>
        </p:spPr>
      </p:pic>
    </p:spTree>
    <p:extLst>
      <p:ext uri="{BB962C8B-B14F-4D97-AF65-F5344CB8AC3E}">
        <p14:creationId xmlns:p14="http://schemas.microsoft.com/office/powerpoint/2010/main" val="359673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A71FBB-3009-40AD-979B-DB4E5F592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52" y="3002379"/>
            <a:ext cx="3222096" cy="853241"/>
          </a:xfrm>
        </p:spPr>
        <p:txBody>
          <a:bodyPr/>
          <a:lstStyle/>
          <a:p>
            <a:r>
              <a:rPr lang="de-DE" sz="5400" dirty="0"/>
              <a:t>Das war‘s!</a:t>
            </a: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932926-A987-44F4-A8A1-AB55FBE1FD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28426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48439-CE9D-09ED-5F33-8BD2FD78D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867" y="2040995"/>
            <a:ext cx="3471493" cy="3514887"/>
          </a:xfr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932926-A987-44F4-A8A1-AB55FBE1FD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FD987-69F6-2C80-7DAA-A6C8606BF9F9}"/>
              </a:ext>
            </a:extLst>
          </p:cNvPr>
          <p:cNvSpPr/>
          <p:nvPr/>
        </p:nvSpPr>
        <p:spPr>
          <a:xfrm>
            <a:off x="4080933" y="1303867"/>
            <a:ext cx="3471492" cy="821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Lernvideos</a:t>
            </a:r>
          </a:p>
        </p:txBody>
      </p:sp>
    </p:spTree>
    <p:extLst>
      <p:ext uri="{BB962C8B-B14F-4D97-AF65-F5344CB8AC3E}">
        <p14:creationId xmlns:p14="http://schemas.microsoft.com/office/powerpoint/2010/main" val="19581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0A74-6ED2-41B3-AD63-74F89C44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Inhaltsverzeichnis/Agenda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Vorstellung &amp; Anwesenheitskontrolle</a:t>
            </a:r>
          </a:p>
          <a:p>
            <a:r>
              <a:rPr lang="de-DE" dirty="0"/>
              <a:t>Organisatorisches/Information</a:t>
            </a:r>
          </a:p>
          <a:p>
            <a:r>
              <a:rPr lang="de-DE" dirty="0"/>
              <a:t>Anhang A &amp; </a:t>
            </a:r>
            <a:r>
              <a:rPr lang="de-DE" dirty="0" err="1"/>
              <a:t>Mathembasics</a:t>
            </a:r>
            <a:r>
              <a:rPr lang="de-DE" dirty="0"/>
              <a:t> </a:t>
            </a:r>
          </a:p>
          <a:p>
            <a:r>
              <a:rPr lang="de-DE" dirty="0"/>
              <a:t>Integrale</a:t>
            </a:r>
          </a:p>
          <a:p>
            <a:r>
              <a:rPr lang="de-DE" dirty="0"/>
              <a:t>Koordinatensysteme</a:t>
            </a:r>
          </a:p>
          <a:p>
            <a:r>
              <a:rPr lang="de-DE" dirty="0"/>
              <a:t>Aufgaben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8BFF2-5DEB-4FE4-A3E3-C18FD3A3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26846-AD64-4677-BEA5-D3BDD96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47E-D2DB-4F76-9588-775FC8D85F8C}" type="datetime1">
              <a:rPr lang="de-CH" noProof="0" smtClean="0"/>
              <a:t>19.09.2024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65EC3-3ED3-4D21-AC3C-EAD0881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C689A-4DED-D36B-1B04-FAE904593BC6}"/>
              </a:ext>
            </a:extLst>
          </p:cNvPr>
          <p:cNvSpPr/>
          <p:nvPr/>
        </p:nvSpPr>
        <p:spPr>
          <a:xfrm>
            <a:off x="4123795" y="2240970"/>
            <a:ext cx="1198033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★☆☆☆☆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E9C2E-F570-2165-813D-3F5E775E43CB}"/>
              </a:ext>
            </a:extLst>
          </p:cNvPr>
          <p:cNvSpPr/>
          <p:nvPr/>
        </p:nvSpPr>
        <p:spPr>
          <a:xfrm>
            <a:off x="2379662" y="2638904"/>
            <a:ext cx="1198033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★★☆☆☆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08E7CF-2FEF-65D1-A7CF-21FA3FCEE47A}"/>
              </a:ext>
            </a:extLst>
          </p:cNvPr>
          <p:cNvSpPr/>
          <p:nvPr/>
        </p:nvSpPr>
        <p:spPr>
          <a:xfrm>
            <a:off x="3366029" y="3068473"/>
            <a:ext cx="1198033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★★★☆☆</a:t>
            </a:r>
          </a:p>
        </p:txBody>
      </p:sp>
    </p:spTree>
    <p:extLst>
      <p:ext uri="{BB962C8B-B14F-4D97-AF65-F5344CB8AC3E}">
        <p14:creationId xmlns:p14="http://schemas.microsoft.com/office/powerpoint/2010/main" val="316408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22A1-56F7-4FF9-8A90-D307E673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Anwesenheitskontrolle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BD7DC3-17C3-4B09-9D8E-F143A82B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Wird einmalig durchgeführt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37140-56B7-432E-8671-4B63B23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DB7874-B99C-4F6D-A86D-EA0EE8CA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5686-0170-47AF-9B8A-7DF387E652FA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20278B-D74F-421E-A3BD-EC66D58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7711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Stellt euch 1 mal vor mit «Name, Alter, Herkunft und Hobby/</a:t>
            </a:r>
            <a:r>
              <a:rPr lang="de-CH" dirty="0" err="1"/>
              <a:t>Funfact</a:t>
            </a:r>
            <a:r>
              <a:rPr lang="de-CH" dirty="0"/>
              <a:t>»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Zu mir: </a:t>
            </a:r>
          </a:p>
          <a:p>
            <a:pPr lvl="1"/>
            <a:r>
              <a:rPr lang="de-CH" dirty="0"/>
              <a:t>Rares Sahleanu «</a:t>
            </a:r>
            <a:r>
              <a:rPr lang="de-CH" dirty="0" err="1"/>
              <a:t>Raresch</a:t>
            </a:r>
            <a:r>
              <a:rPr lang="de-CH" dirty="0"/>
              <a:t> </a:t>
            </a:r>
            <a:r>
              <a:rPr lang="de-CH" dirty="0" err="1"/>
              <a:t>Sachleanu</a:t>
            </a:r>
            <a:r>
              <a:rPr lang="de-CH" dirty="0"/>
              <a:t>»</a:t>
            </a:r>
          </a:p>
          <a:p>
            <a:pPr lvl="1"/>
            <a:r>
              <a:rPr lang="de-CH" dirty="0"/>
              <a:t>19 Jahre alt</a:t>
            </a:r>
          </a:p>
          <a:p>
            <a:pPr lvl="1"/>
            <a:r>
              <a:rPr lang="de-CH" dirty="0"/>
              <a:t>Ursprünglich aus Rumänien – Aufgewachsen in Deutschland</a:t>
            </a:r>
          </a:p>
          <a:p>
            <a:pPr lvl="1"/>
            <a:r>
              <a:rPr lang="de-CH" dirty="0"/>
              <a:t>Leidenschaftlicher Zocker und Amateur-Rapper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43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Übungsstunden-Ablauf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Anfangs wird immer Stoff behandelt</a:t>
            </a:r>
          </a:p>
          <a:p>
            <a:r>
              <a:rPr lang="de-CH" dirty="0"/>
              <a:t>Kapitel werden semantisch durchgegangen</a:t>
            </a:r>
          </a:p>
          <a:p>
            <a:r>
              <a:rPr lang="de-CH" dirty="0"/>
              <a:t>Fragen immer erwünscht</a:t>
            </a:r>
          </a:p>
          <a:p>
            <a:r>
              <a:rPr lang="de-CH" dirty="0"/>
              <a:t>Am Ende gibt es Aufgaben</a:t>
            </a:r>
          </a:p>
          <a:p>
            <a:r>
              <a:rPr lang="de-CH" dirty="0"/>
              <a:t>Gerne auch selber Aufgaben vorschlagen</a:t>
            </a:r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CA853-C975-5B89-9BCD-46204932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00" y="1412875"/>
            <a:ext cx="2550692" cy="2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Organisatorisches/Informationen I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i="1" u="sng" dirty="0"/>
              <a:t>Buch ist heilig!</a:t>
            </a:r>
          </a:p>
          <a:p>
            <a:r>
              <a:rPr lang="de-CH" dirty="0"/>
              <a:t>Auf </a:t>
            </a:r>
            <a:r>
              <a:rPr lang="de-CH" dirty="0" err="1"/>
              <a:t>Moodle</a:t>
            </a:r>
            <a:r>
              <a:rPr lang="de-CH" dirty="0"/>
              <a:t> gibt es Übungsaufgaben </a:t>
            </a:r>
            <a:r>
              <a:rPr lang="de-CH" dirty="0">
                <a:sym typeface="Wingdings" panose="05000000000000000000" pitchFamily="2" charset="2"/>
              </a:rPr>
              <a:t> Ab Woche 2, Immer neue Werte</a:t>
            </a:r>
          </a:p>
          <a:p>
            <a:r>
              <a:rPr lang="de-CH" dirty="0">
                <a:sym typeface="Wingdings" panose="05000000000000000000" pitchFamily="2" charset="2"/>
              </a:rPr>
              <a:t>Bonusaufgaben und Lesekontrollfragen sind </a:t>
            </a:r>
            <a:r>
              <a:rPr lang="de-CH" u="sng" dirty="0">
                <a:sym typeface="Wingdings" panose="05000000000000000000" pitchFamily="2" charset="2"/>
              </a:rPr>
              <a:t>bonusrelevant </a:t>
            </a:r>
            <a:r>
              <a:rPr lang="de-CH" dirty="0">
                <a:sym typeface="Wingdings" panose="05000000000000000000" pitchFamily="2" charset="2"/>
              </a:rPr>
              <a:t> Am Ball bleiben!</a:t>
            </a:r>
            <a:endParaRPr lang="de-CH" u="sng" dirty="0">
              <a:sym typeface="Wingdings" panose="05000000000000000000" pitchFamily="2" charset="2"/>
            </a:endParaRPr>
          </a:p>
          <a:p>
            <a:r>
              <a:rPr lang="de-CH" dirty="0"/>
              <a:t>Bonusaufgaben bis Sonntag 18:00 zu lösen</a:t>
            </a:r>
          </a:p>
          <a:p>
            <a:r>
              <a:rPr lang="de-CH" dirty="0"/>
              <a:t>Es ist normal Stoff nicht sofort zu verstehen </a:t>
            </a:r>
            <a:r>
              <a:rPr lang="de-CH" dirty="0">
                <a:sym typeface="Wingdings" panose="05000000000000000000" pitchFamily="2" charset="2"/>
              </a:rPr>
              <a:t> Fragen klären bei TA, </a:t>
            </a:r>
            <a:r>
              <a:rPr lang="de-CH" dirty="0" err="1">
                <a:sym typeface="Wingdings" panose="05000000000000000000" pitchFamily="2" charset="2"/>
              </a:rPr>
              <a:t>Studycenter</a:t>
            </a:r>
            <a:r>
              <a:rPr lang="de-CH" dirty="0">
                <a:sym typeface="Wingdings" panose="05000000000000000000" pitchFamily="2" charset="2"/>
              </a:rPr>
              <a:t>, Prof….</a:t>
            </a:r>
          </a:p>
          <a:p>
            <a:r>
              <a:rPr lang="de-CH" dirty="0">
                <a:sym typeface="Wingdings" panose="05000000000000000000" pitchFamily="2" charset="2"/>
              </a:rPr>
              <a:t>Erste Bonusaufgabe ist «nur» Mathematik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11529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Organisatorisches/Informationen II – persönliche Erfahrungen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29809"/>
            <a:ext cx="10728325" cy="46800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r>
              <a:rPr lang="de-CH" dirty="0" err="1"/>
              <a:t>NuS</a:t>
            </a:r>
            <a:r>
              <a:rPr lang="de-CH" dirty="0"/>
              <a:t> I ist ein </a:t>
            </a:r>
            <a:r>
              <a:rPr lang="de-CH" u="sng" dirty="0"/>
              <a:t>Marathon</a:t>
            </a:r>
            <a:r>
              <a:rPr lang="de-CH" dirty="0"/>
              <a:t> und </a:t>
            </a:r>
            <a:r>
              <a:rPr lang="de-CH" u="sng" dirty="0"/>
              <a:t>kein Sprint</a:t>
            </a:r>
            <a:r>
              <a:rPr lang="de-CH" dirty="0"/>
              <a:t>!</a:t>
            </a:r>
          </a:p>
          <a:p>
            <a:r>
              <a:rPr lang="de-CH" dirty="0"/>
              <a:t>Übungsstunden lohnen sich </a:t>
            </a:r>
            <a:r>
              <a:rPr lang="de-CH" dirty="0">
                <a:sym typeface="Wingdings" panose="05000000000000000000" pitchFamily="2" charset="2"/>
              </a:rPr>
              <a:t> aktiv mitmachen</a:t>
            </a:r>
          </a:p>
          <a:p>
            <a:r>
              <a:rPr lang="de-CH" dirty="0">
                <a:sym typeface="Wingdings" panose="05000000000000000000" pitchFamily="2" charset="2"/>
              </a:rPr>
              <a:t>Top Lernquellen:</a:t>
            </a:r>
          </a:p>
          <a:p>
            <a:pPr marL="6096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Buch + Aufgabenbuch</a:t>
            </a:r>
          </a:p>
          <a:p>
            <a:pPr marL="6096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Übungsgruppen (+ Altklausuren)</a:t>
            </a:r>
          </a:p>
          <a:p>
            <a:pPr marL="6096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Pearson-Website</a:t>
            </a:r>
          </a:p>
          <a:p>
            <a:pPr marL="609600" lvl="1" indent="-342900">
              <a:buFont typeface="+mj-lt"/>
              <a:buAutoNum type="arabicPeriod"/>
            </a:pPr>
            <a:r>
              <a:rPr lang="de-CH" dirty="0">
                <a:sym typeface="Wingdings" panose="05000000000000000000" pitchFamily="2" charset="2"/>
              </a:rPr>
              <a:t>Lesekontrollfragen &amp; Bonusaufgaben</a:t>
            </a:r>
          </a:p>
          <a:p>
            <a:pPr marL="609600" lvl="1" indent="-342900">
              <a:buFont typeface="+mj-lt"/>
              <a:buAutoNum type="arabicPeriod"/>
            </a:pPr>
            <a:endParaRPr lang="de-CH" dirty="0">
              <a:sym typeface="Wingdings" panose="05000000000000000000" pitchFamily="2" charset="2"/>
            </a:endParaRPr>
          </a:p>
          <a:p>
            <a:pPr marL="266700" lvl="1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lvl="1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7B89D-DD84-D66E-DB73-73339B84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20" y="1947751"/>
            <a:ext cx="2364972" cy="23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2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1ECF-EF04-4AAA-9A8E-583E3D2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A – Der Vektor I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A683-618F-4D75-846F-0DB536B4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710351"/>
            <a:ext cx="6109185" cy="1941016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Begriffe «freie» und «gebundene» Vektoren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Steht ein gemeinsamer Bezugspunkt fest  Ortsvektoren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Einheitsvektor  Länge = 1 (Pythagoras)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Notation: «Pfeil»</a:t>
            </a:r>
          </a:p>
          <a:p>
            <a:pPr marL="266700" lvl="1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marL="266700" lvl="1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lvl="1"/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B1E5F-FA5D-4B47-A43F-C570AFE8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A5A3-8CEF-4027-9289-B60138CD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BFA6-70D2-4653-B5CB-D3376F3BFAE7}" type="datetime1">
              <a:rPr lang="de-CH" noProof="0" smtClean="0"/>
              <a:t>18.09.2024</a:t>
            </a:fld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B1E27-9E06-4598-A6EF-3BCBC8D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78AD8-8CD2-2B07-2C65-9BF404336A2F}"/>
              </a:ext>
            </a:extLst>
          </p:cNvPr>
          <p:cNvSpPr/>
          <p:nvPr/>
        </p:nvSpPr>
        <p:spPr>
          <a:xfrm>
            <a:off x="10262129" y="6152570"/>
            <a:ext cx="1198033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★☆☆☆☆</a:t>
            </a:r>
          </a:p>
        </p:txBody>
      </p:sp>
      <p:pic>
        <p:nvPicPr>
          <p:cNvPr id="1026" name="Picture 2" descr="Vektor • einfach erklärt mit Beispielen · [mit Video]">
            <a:extLst>
              <a:ext uri="{FF2B5EF4-FFF2-40B4-BE49-F238E27FC236}">
                <a16:creationId xmlns:a16="http://schemas.microsoft.com/office/drawing/2014/main" id="{6987F6B1-6A43-5578-5602-A082C047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14225"/>
            <a:ext cx="5554133" cy="38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ktor-Schreibweise (Spaltenvektor, Zeilenvektor) - Matheretter">
            <a:extLst>
              <a:ext uri="{FF2B5EF4-FFF2-40B4-BE49-F238E27FC236}">
                <a16:creationId xmlns:a16="http://schemas.microsoft.com/office/drawing/2014/main" id="{913D12D8-AEC2-862A-098D-9FC4C9F1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29" y="2651367"/>
            <a:ext cx="14287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11509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Präsentation3" id="{9C84984C-18ED-5E49-A574-15FF8A3954B8}" vid="{0B390235-9264-874C-ABEB-5D2188FC234E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eth_pp_praesentation_ohne_klassifizierung</Template>
  <TotalTime>0</TotalTime>
  <Words>649</Words>
  <Application>Microsoft Office PowerPoint</Application>
  <PresentationFormat>Widescreen</PresentationFormat>
  <Paragraphs>215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Symbol</vt:lpstr>
      <vt:lpstr>Wingdings</vt:lpstr>
      <vt:lpstr>ETH Zürich</vt:lpstr>
      <vt:lpstr>1. Übung – Netzwerke und Schaltungen 1</vt:lpstr>
      <vt:lpstr>Coulomb, Defintionen und Mathe</vt:lpstr>
      <vt:lpstr>Inhaltsverzeichnis/Agenda</vt:lpstr>
      <vt:lpstr>Anwesenheitskontrolle</vt:lpstr>
      <vt:lpstr>Vorstellung</vt:lpstr>
      <vt:lpstr>Übungsstunden-Ablauf</vt:lpstr>
      <vt:lpstr>Organisatorisches/Informationen I</vt:lpstr>
      <vt:lpstr>Organisatorisches/Informationen II – persönliche Erfahrungen </vt:lpstr>
      <vt:lpstr>Anhang A – Der Vektor I</vt:lpstr>
      <vt:lpstr>Anhang A – einfache Operationen</vt:lpstr>
      <vt:lpstr>Anhang A – einfache Operationen II</vt:lpstr>
      <vt:lpstr>Anhang A – Skalarprodukt &amp; Kreuzprodukt</vt:lpstr>
      <vt:lpstr>Anhang A – Kreuzprodukt</vt:lpstr>
      <vt:lpstr>Das Integral I</vt:lpstr>
      <vt:lpstr>Das Integral II - Vereinfachung</vt:lpstr>
      <vt:lpstr>Das Integral III - Oberflächen</vt:lpstr>
      <vt:lpstr>PowerPoint Presentation</vt:lpstr>
      <vt:lpstr> Vorerst: Auswendiglernen</vt:lpstr>
      <vt:lpstr>Aufgabe 1</vt:lpstr>
      <vt:lpstr>Lösung 1</vt:lpstr>
      <vt:lpstr>Aufgabe 2</vt:lpstr>
      <vt:lpstr>Lösung 2</vt:lpstr>
      <vt:lpstr>Aufgabe 2</vt:lpstr>
      <vt:lpstr>Lösung 2</vt:lpstr>
      <vt:lpstr>Aufgabe 3</vt:lpstr>
      <vt:lpstr>Lösung 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Übung – Netzwerke und Schaltungen 1</dc:title>
  <dc:creator>Sahleanu  Rares</dc:creator>
  <cp:lastModifiedBy>Rares Sahleanu</cp:lastModifiedBy>
  <cp:revision>7</cp:revision>
  <dcterms:created xsi:type="dcterms:W3CDTF">2024-09-16T13:07:50Z</dcterms:created>
  <dcterms:modified xsi:type="dcterms:W3CDTF">2024-09-18T23:13:17Z</dcterms:modified>
</cp:coreProperties>
</file>